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4"/>
  </p:notesMasterIdLst>
  <p:handoutMasterIdLst>
    <p:handoutMasterId r:id="rId105"/>
  </p:handoutMasterIdLst>
  <p:sldIdLst>
    <p:sldId id="763" r:id="rId2"/>
    <p:sldId id="843" r:id="rId3"/>
    <p:sldId id="882" r:id="rId4"/>
    <p:sldId id="844" r:id="rId5"/>
    <p:sldId id="825" r:id="rId6"/>
    <p:sldId id="883" r:id="rId7"/>
    <p:sldId id="884" r:id="rId8"/>
    <p:sldId id="885" r:id="rId9"/>
    <p:sldId id="826" r:id="rId10"/>
    <p:sldId id="845" r:id="rId11"/>
    <p:sldId id="778" r:id="rId12"/>
    <p:sldId id="846" r:id="rId13"/>
    <p:sldId id="847" r:id="rId14"/>
    <p:sldId id="848" r:id="rId15"/>
    <p:sldId id="841" r:id="rId16"/>
    <p:sldId id="849" r:id="rId17"/>
    <p:sldId id="886" r:id="rId18"/>
    <p:sldId id="887" r:id="rId19"/>
    <p:sldId id="911" r:id="rId20"/>
    <p:sldId id="912" r:id="rId21"/>
    <p:sldId id="913" r:id="rId22"/>
    <p:sldId id="827" r:id="rId23"/>
    <p:sldId id="850" r:id="rId24"/>
    <p:sldId id="852" r:id="rId25"/>
    <p:sldId id="888" r:id="rId26"/>
    <p:sldId id="889" r:id="rId27"/>
    <p:sldId id="824" r:id="rId28"/>
    <p:sldId id="851" r:id="rId29"/>
    <p:sldId id="840" r:id="rId30"/>
    <p:sldId id="853" r:id="rId31"/>
    <p:sldId id="854" r:id="rId32"/>
    <p:sldId id="814" r:id="rId33"/>
    <p:sldId id="855" r:id="rId34"/>
    <p:sldId id="828" r:id="rId35"/>
    <p:sldId id="856" r:id="rId36"/>
    <p:sldId id="890" r:id="rId37"/>
    <p:sldId id="891" r:id="rId38"/>
    <p:sldId id="820" r:id="rId39"/>
    <p:sldId id="857" r:id="rId40"/>
    <p:sldId id="834" r:id="rId41"/>
    <p:sldId id="858" r:id="rId42"/>
    <p:sldId id="880" r:id="rId43"/>
    <p:sldId id="881" r:id="rId44"/>
    <p:sldId id="892" r:id="rId45"/>
    <p:sldId id="893" r:id="rId46"/>
    <p:sldId id="894" r:id="rId47"/>
    <p:sldId id="895" r:id="rId48"/>
    <p:sldId id="829" r:id="rId49"/>
    <p:sldId id="859" r:id="rId50"/>
    <p:sldId id="896" r:id="rId51"/>
    <p:sldId id="897" r:id="rId52"/>
    <p:sldId id="830" r:id="rId53"/>
    <p:sldId id="860" r:id="rId54"/>
    <p:sldId id="818" r:id="rId55"/>
    <p:sldId id="861" r:id="rId56"/>
    <p:sldId id="835" r:id="rId57"/>
    <p:sldId id="862" r:id="rId58"/>
    <p:sldId id="831" r:id="rId59"/>
    <p:sldId id="863" r:id="rId60"/>
    <p:sldId id="832" r:id="rId61"/>
    <p:sldId id="864" r:id="rId62"/>
    <p:sldId id="823" r:id="rId63"/>
    <p:sldId id="865" r:id="rId64"/>
    <p:sldId id="908" r:id="rId65"/>
    <p:sldId id="909" r:id="rId66"/>
    <p:sldId id="910" r:id="rId67"/>
    <p:sldId id="836" r:id="rId68"/>
    <p:sldId id="866" r:id="rId69"/>
    <p:sldId id="817" r:id="rId70"/>
    <p:sldId id="867" r:id="rId71"/>
    <p:sldId id="842" r:id="rId72"/>
    <p:sldId id="868" r:id="rId73"/>
    <p:sldId id="821" r:id="rId74"/>
    <p:sldId id="869" r:id="rId75"/>
    <p:sldId id="822" r:id="rId76"/>
    <p:sldId id="870" r:id="rId77"/>
    <p:sldId id="871" r:id="rId78"/>
    <p:sldId id="837" r:id="rId79"/>
    <p:sldId id="872" r:id="rId80"/>
    <p:sldId id="833" r:id="rId81"/>
    <p:sldId id="873" r:id="rId82"/>
    <p:sldId id="898" r:id="rId83"/>
    <p:sldId id="899" r:id="rId84"/>
    <p:sldId id="815" r:id="rId85"/>
    <p:sldId id="874" r:id="rId86"/>
    <p:sldId id="875" r:id="rId87"/>
    <p:sldId id="876" r:id="rId88"/>
    <p:sldId id="839" r:id="rId89"/>
    <p:sldId id="877" r:id="rId90"/>
    <p:sldId id="900" r:id="rId91"/>
    <p:sldId id="901" r:id="rId92"/>
    <p:sldId id="819" r:id="rId93"/>
    <p:sldId id="878" r:id="rId94"/>
    <p:sldId id="902" r:id="rId95"/>
    <p:sldId id="903" r:id="rId96"/>
    <p:sldId id="838" r:id="rId97"/>
    <p:sldId id="879" r:id="rId98"/>
    <p:sldId id="904" r:id="rId99"/>
    <p:sldId id="905" r:id="rId100"/>
    <p:sldId id="906" r:id="rId101"/>
    <p:sldId id="907" r:id="rId102"/>
    <p:sldId id="367" r:id="rId10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880" userDrawn="1">
          <p15:clr>
            <a:srgbClr val="A4A3A4"/>
          </p15:clr>
        </p15:guide>
        <p15:guide id="3" orient="horz" pos="3816" userDrawn="1">
          <p15:clr>
            <a:srgbClr val="A4A3A4"/>
          </p15:clr>
        </p15:guide>
        <p15:guide id="4" pos="5232" userDrawn="1">
          <p15:clr>
            <a:srgbClr val="A4A3A4"/>
          </p15:clr>
        </p15:guide>
        <p15:guide id="5" pos="5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22FE67-A0CA-0F40-B35F-4D49F4F9AB53}" name="Daniel Rinner" initials="DR" userId="S::daniel.rinner@du.edu::ab7977d3-88bf-4c9a-b9d3-743c5b2f3303" providerId="AD"/>
  <p188:author id="{BDBA036F-0E17-5720-4EF3-F278E1DC4240}" name="April Tan" initials="AT" userId="S::atan@nationaljournaldc.onmicrosoft.com::69d3856a-df27-4acf-9061-94afbd49bb69" providerId="AD"/>
  <p188:author id="{1CFDE286-A461-E85A-49E1-6D00A136BCF5}" name="April Tan" initials="AT" userId="S::atan@nationaljournal.com::69d3856a-df27-4acf-9061-94afbd49bb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nton, Sara" initials="SS" lastIdx="1" clrIdx="0">
    <p:extLst>
      <p:ext uri="{19B8F6BF-5375-455C-9EA6-DF929625EA0E}">
        <p15:presenceInfo xmlns:p15="http://schemas.microsoft.com/office/powerpoint/2012/main" userId="S::sstanton@nationaljournal.com::7241a462-0b3c-41c5-a928-a84612ae41e9" providerId="AD"/>
      </p:ext>
    </p:extLst>
  </p:cmAuthor>
  <p:cmAuthor id="2" name="Stublen, Daniel" initials="SD" lastIdx="32" clrIdx="1">
    <p:extLst>
      <p:ext uri="{19B8F6BF-5375-455C-9EA6-DF929625EA0E}">
        <p15:presenceInfo xmlns:p15="http://schemas.microsoft.com/office/powerpoint/2012/main" userId="Stublen, Daniel" providerId="None"/>
      </p:ext>
    </p:extLst>
  </p:cmAuthor>
  <p:cmAuthor id="3" name="Kim, Gina" initials="GK" lastIdx="32" clrIdx="2">
    <p:extLst>
      <p:ext uri="{19B8F6BF-5375-455C-9EA6-DF929625EA0E}">
        <p15:presenceInfo xmlns:p15="http://schemas.microsoft.com/office/powerpoint/2012/main" userId="Kim, Gina" providerId="None"/>
      </p:ext>
    </p:extLst>
  </p:cmAuthor>
  <p:cmAuthor id="4" name="Calvin Witteveen" initials="CW" lastIdx="4" clrIdx="3">
    <p:extLst>
      <p:ext uri="{19B8F6BF-5375-455C-9EA6-DF929625EA0E}">
        <p15:presenceInfo xmlns:p15="http://schemas.microsoft.com/office/powerpoint/2012/main" userId="S::cwitteveen@nationaljournal.com::70570b86-19e2-4b54-9fc4-00ffa5d1020c" providerId="AD"/>
      </p:ext>
    </p:extLst>
  </p:cmAuthor>
  <p:cmAuthor id="5" name="April Tan" initials="AT" lastIdx="42" clrIdx="4">
    <p:extLst>
      <p:ext uri="{19B8F6BF-5375-455C-9EA6-DF929625EA0E}">
        <p15:presenceInfo xmlns:p15="http://schemas.microsoft.com/office/powerpoint/2012/main" userId="S::atan@nationaljournal.com::69d3856a-df27-4acf-9061-94afbd49bb69" providerId="AD"/>
      </p:ext>
    </p:extLst>
  </p:cmAuthor>
  <p:cmAuthor id="6" name="Christopher Johnson" initials="CJ" lastIdx="3" clrIdx="5">
    <p:extLst>
      <p:ext uri="{19B8F6BF-5375-455C-9EA6-DF929625EA0E}">
        <p15:presenceInfo xmlns:p15="http://schemas.microsoft.com/office/powerpoint/2012/main" userId="S::cjohnson@nationaljournal.com::7230f5ac-c275-458b-85db-65688977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C1"/>
    <a:srgbClr val="8BC9FD"/>
    <a:srgbClr val="FF958E"/>
    <a:srgbClr val="B5E0FA"/>
    <a:srgbClr val="E4E4E4"/>
    <a:srgbClr val="FFCCCA"/>
    <a:srgbClr val="FF5739"/>
    <a:srgbClr val="0581E4"/>
    <a:srgbClr val="0380E3"/>
    <a:srgbClr val="6BBA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93792" autoAdjust="0"/>
  </p:normalViewPr>
  <p:slideViewPr>
    <p:cSldViewPr snapToGrid="0" snapToObjects="1">
      <p:cViewPr varScale="1">
        <p:scale>
          <a:sx n="66" d="100"/>
          <a:sy n="66" d="100"/>
        </p:scale>
        <p:origin x="1170" y="48"/>
      </p:cViewPr>
      <p:guideLst>
        <p:guide orient="horz" pos="504"/>
        <p:guide pos="2880"/>
        <p:guide orient="horz" pos="3816"/>
        <p:guide pos="5232"/>
        <p:guide pos="52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41" d="100"/>
          <a:sy n="141" d="100"/>
        </p:scale>
        <p:origin x="2208"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873BD6-6CC6-2040-B637-15C179B1BA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0B3DBC-5891-C948-9BE0-CE21ECCC17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3D0BA3-1219-F547-BB5E-8906895AC2DE}" type="datetimeFigureOut">
              <a:rPr lang="en-US" smtClean="0"/>
              <a:t>9/8/2022</a:t>
            </a:fld>
            <a:endParaRPr lang="en-US"/>
          </a:p>
        </p:txBody>
      </p:sp>
      <p:sp>
        <p:nvSpPr>
          <p:cNvPr id="4" name="Footer Placeholder 3">
            <a:extLst>
              <a:ext uri="{FF2B5EF4-FFF2-40B4-BE49-F238E27FC236}">
                <a16:creationId xmlns:a16="http://schemas.microsoft.com/office/drawing/2014/main" id="{1B8C7775-7773-774D-B7AC-C6CE98DEE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D14F4C-0C9A-894A-A9D3-F9C1F2586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48E6F7-7B19-4D4C-81C5-94730804F39C}" type="slidenum">
              <a:rPr lang="en-US" smtClean="0"/>
              <a:t>‹#›</a:t>
            </a:fld>
            <a:endParaRPr lang="en-US"/>
          </a:p>
        </p:txBody>
      </p:sp>
    </p:spTree>
    <p:extLst>
      <p:ext uri="{BB962C8B-B14F-4D97-AF65-F5344CB8AC3E}">
        <p14:creationId xmlns:p14="http://schemas.microsoft.com/office/powerpoint/2010/main" val="794902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6A895-E28A-C74E-91A1-6A907B79E289}" type="datetimeFigureOut">
              <a:rPr lang="en-US" smtClean="0"/>
              <a:t>9/8/2022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8D6BE-06C7-9D44-B1ED-3695FD14EDEE}" type="slidenum">
              <a:rPr lang="en-US" smtClean="0"/>
              <a:t>‹#›</a:t>
            </a:fld>
            <a:endParaRPr lang="en-US"/>
          </a:p>
        </p:txBody>
      </p:sp>
    </p:spTree>
    <p:extLst>
      <p:ext uri="{BB962C8B-B14F-4D97-AF65-F5344CB8AC3E}">
        <p14:creationId xmlns:p14="http://schemas.microsoft.com/office/powerpoint/2010/main" val="307834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developer.ap.org/ap-elections-api/"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18D6BE-06C7-9D44-B1ED-3695FD14EDEE}" type="slidenum">
              <a:rPr lang="en-US" smtClean="0"/>
              <a:t>1</a:t>
            </a:fld>
            <a:endParaRPr lang="en-US"/>
          </a:p>
        </p:txBody>
      </p:sp>
    </p:spTree>
    <p:extLst>
      <p:ext uri="{BB962C8B-B14F-4D97-AF65-F5344CB8AC3E}">
        <p14:creationId xmlns:p14="http://schemas.microsoft.com/office/powerpoint/2010/main" val="1581814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“AP Elections API”, </a:t>
            </a:r>
            <a:r>
              <a:rPr lang="en-US" b="0" i="1" dirty="0"/>
              <a:t>Associated Press</a:t>
            </a:r>
            <a:r>
              <a:rPr lang="en-US" b="0" i="0" dirty="0"/>
              <a:t>, </a:t>
            </a:r>
            <a:r>
              <a:rPr lang="en-US" b="0" dirty="0"/>
              <a:t> Accessed May 25,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https://developer.ap.org/ap-elections-api/</a:t>
            </a:r>
          </a:p>
          <a:p>
            <a:endParaRPr lang="en-US" dirty="0"/>
          </a:p>
          <a:p>
            <a:pPr marL="0" lvl="0" indent="0" algn="l" rtl="0">
              <a:spcBef>
                <a:spcPts val="0"/>
              </a:spcBef>
              <a:spcAft>
                <a:spcPts val="0"/>
              </a:spcAft>
              <a:buNone/>
            </a:pPr>
            <a:endParaRPr lang="en-US" dirty="0"/>
          </a:p>
          <a:p>
            <a:endParaRPr lang="en-US" dirty="0">
              <a:effectLst/>
            </a:endParaRPr>
          </a:p>
        </p:txBody>
      </p:sp>
      <p:sp>
        <p:nvSpPr>
          <p:cNvPr id="4" name="Slide Number Placeholder 3"/>
          <p:cNvSpPr>
            <a:spLocks noGrp="1"/>
          </p:cNvSpPr>
          <p:nvPr>
            <p:ph type="sldNum" sz="quarter" idx="5"/>
          </p:nvPr>
        </p:nvSpPr>
        <p:spPr/>
        <p:txBody>
          <a:bodyPr/>
          <a:lstStyle/>
          <a:p>
            <a:fld id="{0518D6BE-06C7-9D44-B1ED-3695FD14EDEE}" type="slidenum">
              <a:rPr lang="en-US" smtClean="0"/>
              <a:t>10</a:t>
            </a:fld>
            <a:endParaRPr lang="en-US"/>
          </a:p>
        </p:txBody>
      </p:sp>
    </p:spTree>
    <p:extLst>
      <p:ext uri="{BB962C8B-B14F-4D97-AF65-F5344CB8AC3E}">
        <p14:creationId xmlns:p14="http://schemas.microsoft.com/office/powerpoint/2010/main" val="397031927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Calibri"/>
              <a:buNone/>
            </a:pPr>
            <a:r>
              <a:rPr lang="en-US" dirty="0"/>
              <a:t>Sources: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“2022 House Ratings” Cook Political Report, August 2022. https://www.cookpolitical.com/ratings/house-race-ratings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John Wagner and Mariana Alfaro. “</a:t>
            </a:r>
            <a:r>
              <a:rPr lang="en-US" b="0" i="0" dirty="0">
                <a:solidFill>
                  <a:srgbClr val="F7F7F7"/>
                </a:solidFill>
                <a:effectLst/>
                <a:latin typeface="Calibri" panose="020F0502020204030204" pitchFamily="34" charset="0"/>
                <a:cs typeface="Calibri" panose="020F0502020204030204" pitchFamily="34" charset="0"/>
              </a:rPr>
              <a:t>After losing in Wyoming, Cheney says she’s considering a run for president.” The Washington Post, August 17, 2022. https://www.washingtonpost.com/politics/2022/08/17/cheney-wyoming-giuliani-georgia-trump/</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i="0" dirty="0">
              <a:solidFill>
                <a:srgbClr val="F7F7F7"/>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F7F7F7"/>
                </a:solidFill>
                <a:effectLst/>
                <a:latin typeface="Calibri" panose="020F0502020204030204" pitchFamily="34" charset="0"/>
                <a:cs typeface="Calibri" panose="020F0502020204030204" pitchFamily="34" charset="0"/>
              </a:rPr>
              <a:t>Alex </a:t>
            </a:r>
            <a:r>
              <a:rPr lang="en-US" b="0" i="0" dirty="0" err="1">
                <a:solidFill>
                  <a:srgbClr val="F7F7F7"/>
                </a:solidFill>
                <a:effectLst/>
                <a:latin typeface="Calibri" panose="020F0502020204030204" pitchFamily="34" charset="0"/>
                <a:cs typeface="Calibri" panose="020F0502020204030204" pitchFamily="34" charset="0"/>
              </a:rPr>
              <a:t>Isenstadt</a:t>
            </a:r>
            <a:r>
              <a:rPr lang="en-US" b="0" i="0" dirty="0">
                <a:solidFill>
                  <a:srgbClr val="F7F7F7"/>
                </a:solidFill>
                <a:effectLst/>
                <a:latin typeface="Calibri" panose="020F0502020204030204" pitchFamily="34" charset="0"/>
                <a:cs typeface="Calibri" panose="020F0502020204030204" pitchFamily="34" charset="0"/>
              </a:rPr>
              <a:t>. “How Team Trump Systematically Snuffed Out Liz Cheney’s Reign in Congress.” Politico, August 16, 2022. https://www.politico.com/news/2022/08/16/trump-world-campaign-liz-cheney-wyoming-00052299</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i="0" dirty="0">
              <a:solidFill>
                <a:srgbClr val="F7F7F7"/>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F7F7F7"/>
                </a:solidFill>
                <a:effectLst/>
                <a:latin typeface="Calibri" panose="020F0502020204030204" pitchFamily="34" charset="0"/>
                <a:cs typeface="Calibri" panose="020F0502020204030204" pitchFamily="34" charset="0"/>
              </a:rPr>
              <a:t>Shane </a:t>
            </a:r>
            <a:r>
              <a:rPr lang="en-US" b="0" i="0" dirty="0" err="1">
                <a:solidFill>
                  <a:srgbClr val="F7F7F7"/>
                </a:solidFill>
                <a:effectLst/>
                <a:latin typeface="Calibri" panose="020F0502020204030204" pitchFamily="34" charset="0"/>
                <a:cs typeface="Calibri" panose="020F0502020204030204" pitchFamily="34" charset="0"/>
              </a:rPr>
              <a:t>Goldmacher</a:t>
            </a:r>
            <a:r>
              <a:rPr lang="en-US" b="0" i="0" dirty="0">
                <a:solidFill>
                  <a:srgbClr val="F7F7F7"/>
                </a:solidFill>
                <a:effectLst/>
                <a:latin typeface="Calibri" panose="020F0502020204030204" pitchFamily="34" charset="0"/>
                <a:cs typeface="Calibri" panose="020F0502020204030204" pitchFamily="34" charset="0"/>
              </a:rPr>
              <a:t>. “What Liz Cheney’s Lopsided Loss Says about the State of the GOP.” New York Times, August 17, 2022. https://www.nytimes.com/2022/08/17/us/politics/liz-cheney-republicans.html</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i="0" dirty="0">
              <a:solidFill>
                <a:srgbClr val="F7F7F7"/>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F7F7F7"/>
                </a:solidFill>
                <a:effectLst/>
                <a:latin typeface="Calibri" panose="020F0502020204030204" pitchFamily="34" charset="0"/>
                <a:cs typeface="Calibri" panose="020F0502020204030204" pitchFamily="34" charset="0"/>
              </a:rPr>
              <a:t>Kamila </a:t>
            </a:r>
            <a:r>
              <a:rPr lang="en-US" b="0" i="0" dirty="0" err="1">
                <a:solidFill>
                  <a:srgbClr val="F7F7F7"/>
                </a:solidFill>
                <a:effectLst/>
                <a:latin typeface="Calibri" panose="020F0502020204030204" pitchFamily="34" charset="0"/>
                <a:cs typeface="Calibri" panose="020F0502020204030204" pitchFamily="34" charset="0"/>
              </a:rPr>
              <a:t>Kudelska</a:t>
            </a:r>
            <a:r>
              <a:rPr lang="en-US" b="0" i="0" dirty="0">
                <a:solidFill>
                  <a:srgbClr val="F7F7F7"/>
                </a:solidFill>
                <a:effectLst/>
                <a:latin typeface="Calibri" panose="020F0502020204030204" pitchFamily="34" charset="0"/>
                <a:cs typeface="Calibri" panose="020F0502020204030204" pitchFamily="34" charset="0"/>
              </a:rPr>
              <a:t>. “In a Tight Race, Chuck Gray Comes Out as Winner for Secretary of State Republican Nomination.” Wyoming Public Media, August 16, 2022. https://www.wyomingpublicmedia.org/politics-government/2022-08-16/in-a-tight-race-chuck-gray-comes-out-as-winner-for-secretary-of-state-republican-nomination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0" i="0" dirty="0">
              <a:solidFill>
                <a:srgbClr val="F7F7F7"/>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i="0" dirty="0">
                <a:solidFill>
                  <a:srgbClr val="F7F7F7"/>
                </a:solidFill>
                <a:effectLst/>
                <a:latin typeface="Calibri" panose="020F0502020204030204" pitchFamily="34" charset="0"/>
                <a:cs typeface="Calibri" panose="020F0502020204030204" pitchFamily="34" charset="0"/>
              </a:rPr>
              <a:t>Mead Gruver and James Anderson. “Gov. Gordon Wins Wyoming GOP Primary for 2</a:t>
            </a:r>
            <a:r>
              <a:rPr lang="en-US" b="0" i="0" baseline="30000" dirty="0">
                <a:solidFill>
                  <a:srgbClr val="F7F7F7"/>
                </a:solidFill>
                <a:effectLst/>
                <a:latin typeface="Calibri" panose="020F0502020204030204" pitchFamily="34" charset="0"/>
                <a:cs typeface="Calibri" panose="020F0502020204030204" pitchFamily="34" charset="0"/>
              </a:rPr>
              <a:t>nd</a:t>
            </a:r>
            <a:r>
              <a:rPr lang="en-US" b="0" i="0" dirty="0">
                <a:solidFill>
                  <a:srgbClr val="F7F7F7"/>
                </a:solidFill>
                <a:effectLst/>
                <a:latin typeface="Calibri" panose="020F0502020204030204" pitchFamily="34" charset="0"/>
                <a:cs typeface="Calibri" panose="020F0502020204030204" pitchFamily="34" charset="0"/>
              </a:rPr>
              <a:t> Term.” Associated Press, August 17, 2022. https://apnews.com/article/2022-midterm-elections-covid-health-presidential-biden-cabinet-1532e6899d83c777eb2f2cc667b1469b</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100</a:t>
            </a:fld>
            <a:endParaRPr lang="en-US"/>
          </a:p>
        </p:txBody>
      </p:sp>
    </p:spTree>
    <p:extLst>
      <p:ext uri="{BB962C8B-B14F-4D97-AF65-F5344CB8AC3E}">
        <p14:creationId xmlns:p14="http://schemas.microsoft.com/office/powerpoint/2010/main" val="344964996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17,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101</a:t>
            </a:fld>
            <a:endParaRPr lang="en-US"/>
          </a:p>
        </p:txBody>
      </p:sp>
    </p:spTree>
    <p:extLst>
      <p:ext uri="{BB962C8B-B14F-4D97-AF65-F5344CB8AC3E}">
        <p14:creationId xmlns:p14="http://schemas.microsoft.com/office/powerpoint/2010/main" val="443140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6,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California” Ballotpedia, accessed June 7,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ballotpedia.org</a:t>
            </a:r>
            <a:r>
              <a:rPr lang="en-GB" b="0" i="0" dirty="0">
                <a:solidFill>
                  <a:srgbClr val="666666"/>
                </a:solidFill>
                <a:effectLst/>
                <a:latin typeface="Merriweather" panose="00000500000000000000" pitchFamily="2" charset="0"/>
              </a:rPr>
              <a:t>/</a:t>
            </a:r>
            <a:r>
              <a:rPr lang="en-GB" b="0" i="0" dirty="0" err="1">
                <a:solidFill>
                  <a:srgbClr val="666666"/>
                </a:solidFill>
                <a:effectLst/>
                <a:latin typeface="Merriweather" panose="00000500000000000000" pitchFamily="2" charset="0"/>
              </a:rPr>
              <a:t>United_States_congressional_delegations_from_California</a:t>
            </a:r>
            <a:endParaRPr lang="en-US"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Merriweather" panose="00000500000000000000" pitchFamily="2" charset="0"/>
            </a:endParaRPr>
          </a:p>
          <a:p>
            <a:r>
              <a:rPr lang="en-US" b="0" i="0" dirty="0">
                <a:solidFill>
                  <a:srgbClr val="1D1C1D"/>
                </a:solidFill>
                <a:effectLst/>
                <a:latin typeface="Slack-Lato"/>
              </a:rPr>
              <a:t>"AP Elections API" last accessed June 7,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a:p>
            <a:endParaRPr lang="en-US" dirty="0"/>
          </a:p>
          <a:p>
            <a:pPr marL="0" lvl="0" indent="0" algn="l" rtl="0">
              <a:spcBef>
                <a:spcPts val="0"/>
              </a:spcBef>
              <a:spcAft>
                <a:spcPts val="0"/>
              </a:spcAft>
              <a:buNone/>
            </a:pPr>
            <a:r>
              <a:rPr lang="en-GB" dirty="0"/>
              <a:t>John Myers. “</a:t>
            </a:r>
            <a:r>
              <a:rPr lang="en-US" dirty="0"/>
              <a:t>News Analysis: Ten years later, California’s ‘top two’ primary isn’t always what it seems” LA Times, June 9, 2022</a:t>
            </a:r>
          </a:p>
          <a:p>
            <a:pPr marL="0" lvl="0" indent="0" algn="l" rtl="0">
              <a:spcBef>
                <a:spcPts val="0"/>
              </a:spcBef>
              <a:spcAft>
                <a:spcPts val="0"/>
              </a:spcAft>
              <a:buNone/>
            </a:pPr>
            <a:r>
              <a:rPr lang="en-GB" dirty="0"/>
              <a:t>https://</a:t>
            </a:r>
            <a:r>
              <a:rPr lang="en-GB" dirty="0" err="1"/>
              <a:t>www.latimes.com</a:t>
            </a:r>
            <a:r>
              <a:rPr lang="en-GB" dirty="0"/>
              <a:t>/</a:t>
            </a:r>
            <a:r>
              <a:rPr lang="en-GB" dirty="0" err="1"/>
              <a:t>california</a:t>
            </a:r>
            <a:r>
              <a:rPr lang="en-GB" dirty="0"/>
              <a:t>/story/2022-06-09/california-top-two-primary-tenth-anniversary-offers-few-promised-results-news-analysis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“California Primary Election Results” NY Times, accessed June 9, 2022</a:t>
            </a:r>
          </a:p>
          <a:p>
            <a:pPr marL="0" lvl="0" indent="0" algn="l" rtl="0">
              <a:spcBef>
                <a:spcPts val="0"/>
              </a:spcBef>
              <a:spcAft>
                <a:spcPts val="0"/>
              </a:spcAft>
              <a:buNone/>
            </a:pPr>
            <a:r>
              <a:rPr lang="en-GB" dirty="0"/>
              <a:t>https://</a:t>
            </a:r>
            <a:r>
              <a:rPr lang="en-GB" dirty="0" err="1"/>
              <a:t>www.nytimes.com</a:t>
            </a:r>
            <a:r>
              <a:rPr lang="en-GB" dirty="0"/>
              <a:t>/interactive/2022/06/07/us/elections/results-</a:t>
            </a:r>
            <a:r>
              <a:rPr lang="en-GB" dirty="0" err="1"/>
              <a:t>california.html</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Mark Z. </a:t>
            </a:r>
            <a:r>
              <a:rPr lang="en-US" dirty="0" err="1"/>
              <a:t>Barabak</a:t>
            </a:r>
            <a:r>
              <a:rPr lang="en-US" dirty="0"/>
              <a:t>. “Column: California election takeaways: Big money dominated as voters didn’t show up” LA Times, June 8, 2022</a:t>
            </a:r>
          </a:p>
          <a:p>
            <a:pPr marL="0" lvl="0" indent="0" algn="l" rtl="0">
              <a:spcBef>
                <a:spcPts val="0"/>
              </a:spcBef>
              <a:spcAft>
                <a:spcPts val="0"/>
              </a:spcAft>
              <a:buNone/>
            </a:pPr>
            <a:r>
              <a:rPr lang="en-US" dirty="0"/>
              <a:t>https://</a:t>
            </a:r>
            <a:r>
              <a:rPr lang="en-US" dirty="0" err="1"/>
              <a:t>www.latimes.com</a:t>
            </a:r>
            <a:r>
              <a:rPr lang="en-US" dirty="0"/>
              <a:t>/politics/story/2022-06-08/</a:t>
            </a:r>
            <a:r>
              <a:rPr lang="en-US" dirty="0" err="1"/>
              <a:t>california</a:t>
            </a:r>
            <a:r>
              <a:rPr lang="en-US" dirty="0"/>
              <a:t>-primary-election-</a:t>
            </a:r>
            <a:r>
              <a:rPr lang="en-US" dirty="0" err="1"/>
              <a:t>chesa</a:t>
            </a:r>
            <a:r>
              <a:rPr lang="en-US" dirty="0"/>
              <a:t>-boudin-rick-</a:t>
            </a:r>
            <a:r>
              <a:rPr lang="en-US" dirty="0" err="1"/>
              <a:t>caruso</a:t>
            </a:r>
            <a:r>
              <a:rPr lang="en-US" dirty="0"/>
              <a:t>-takeaways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Maeve Reston. “California voters send a stark message to Democrats on crime and homelessness” CNN, June 8, 2022</a:t>
            </a:r>
          </a:p>
          <a:p>
            <a:pPr marL="0" lvl="0" indent="0" algn="l" rtl="0">
              <a:spcBef>
                <a:spcPts val="0"/>
              </a:spcBef>
              <a:spcAft>
                <a:spcPts val="0"/>
              </a:spcAft>
              <a:buNone/>
            </a:pPr>
            <a:r>
              <a:rPr lang="en-US" dirty="0"/>
              <a:t>https://</a:t>
            </a:r>
            <a:r>
              <a:rPr lang="en-US" dirty="0" err="1"/>
              <a:t>www.cnn.com</a:t>
            </a:r>
            <a:r>
              <a:rPr lang="en-US" dirty="0"/>
              <a:t>/2022/06/07/politics/primary-elections-june-7-california-iowa/</a:t>
            </a:r>
            <a:r>
              <a:rPr lang="en-US" dirty="0" err="1"/>
              <a:t>index.html</a:t>
            </a:r>
            <a:endParaRPr lang="en-US" dirty="0"/>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11</a:t>
            </a:fld>
            <a:endParaRPr lang="en-US"/>
          </a:p>
        </p:txBody>
      </p:sp>
    </p:spTree>
    <p:extLst>
      <p:ext uri="{BB962C8B-B14F-4D97-AF65-F5344CB8AC3E}">
        <p14:creationId xmlns:p14="http://schemas.microsoft.com/office/powerpoint/2010/main" val="4037652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21,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12</a:t>
            </a:fld>
            <a:endParaRPr lang="en-US"/>
          </a:p>
        </p:txBody>
      </p:sp>
    </p:spTree>
    <p:extLst>
      <p:ext uri="{BB962C8B-B14F-4D97-AF65-F5344CB8AC3E}">
        <p14:creationId xmlns:p14="http://schemas.microsoft.com/office/powerpoint/2010/main" val="2743925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21,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13</a:t>
            </a:fld>
            <a:endParaRPr lang="en-US"/>
          </a:p>
        </p:txBody>
      </p:sp>
    </p:spTree>
    <p:extLst>
      <p:ext uri="{BB962C8B-B14F-4D97-AF65-F5344CB8AC3E}">
        <p14:creationId xmlns:p14="http://schemas.microsoft.com/office/powerpoint/2010/main" val="2111347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21,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14</a:t>
            </a:fld>
            <a:endParaRPr lang="en-US"/>
          </a:p>
        </p:txBody>
      </p:sp>
    </p:spTree>
    <p:extLst>
      <p:ext uri="{BB962C8B-B14F-4D97-AF65-F5344CB8AC3E}">
        <p14:creationId xmlns:p14="http://schemas.microsoft.com/office/powerpoint/2010/main" val="1650822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20,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Colorado” Ballotpedia, accessed June 29,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https://ballotpedia.org/United_States_congressional_delegations_from_Colorado</a:t>
            </a:r>
            <a:endParaRPr lang="en-US"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Merriweather" panose="00000500000000000000" pitchFamily="2" charset="0"/>
            </a:endParaRPr>
          </a:p>
          <a:p>
            <a:r>
              <a:rPr lang="en-US" b="0" i="0" dirty="0">
                <a:solidFill>
                  <a:srgbClr val="1D1C1D"/>
                </a:solidFill>
                <a:effectLst/>
                <a:latin typeface="Slack-Lato"/>
              </a:rPr>
              <a:t>"AP Elections API" last accessed June 29,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Gregory Krieg, “Colorado Republicans reject 3 election deniers for statewide office,” </a:t>
            </a:r>
            <a:r>
              <a:rPr lang="en-US" b="0" i="1" dirty="0"/>
              <a:t>CNN</a:t>
            </a:r>
            <a:r>
              <a:rPr lang="en-US" b="0" i="0" dirty="0"/>
              <a:t>, June 29,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https://www.cnn.com/2022/06/28/politics/illinois-colorado-utah-ny-primary-election/index.html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Max Greenwood, “Five takeaways from races in Colorado, Illinois, New York and more,” </a:t>
            </a:r>
            <a:r>
              <a:rPr lang="en-US" b="0" i="1" dirty="0"/>
              <a:t>The Hill</a:t>
            </a:r>
            <a:r>
              <a:rPr lang="en-US" b="0" i="0" dirty="0"/>
              <a:t>, June 29,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https://thehill.com/homenews/campaign/3540832-five-takeaways-from-races-in-colorado-illinois-new-york-and-more/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Andrew Kenney, “Election denial is a losing message as centrist Republicans sweep statewide Colorado primaries,” </a:t>
            </a:r>
            <a:r>
              <a:rPr lang="en-US" b="0" i="1" dirty="0"/>
              <a:t>CPR News</a:t>
            </a:r>
            <a:r>
              <a:rPr lang="en-US" b="0" i="0" dirty="0"/>
              <a:t>, June 29,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https://www.cpr.org/2022/06/29/election-denial-is-a-losing-message-as-centrist-republicans-sweep-statewide-colorado-primaries/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Andrew Kenney, “Heidi </a:t>
            </a:r>
            <a:r>
              <a:rPr lang="en-US" b="0" dirty="0" err="1"/>
              <a:t>Ganahl</a:t>
            </a:r>
            <a:r>
              <a:rPr lang="en-US" b="0" dirty="0"/>
              <a:t> wins Colorado Republican primary election for governor,” </a:t>
            </a:r>
            <a:r>
              <a:rPr lang="en-US" b="0" i="1" dirty="0"/>
              <a:t>CPR News</a:t>
            </a:r>
            <a:r>
              <a:rPr lang="en-US" b="0" i="0" dirty="0"/>
              <a:t>, June 28,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https://www.cpr.org/2022/06/28/heidi-ganahl-leads-in-early-results-for-colorado-republican-primary-election-for-governor/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Martin Pengelly, “Republican Lauren </a:t>
            </a:r>
            <a:r>
              <a:rPr lang="en-US" b="0" dirty="0" err="1"/>
              <a:t>Boebert</a:t>
            </a:r>
            <a:r>
              <a:rPr lang="en-US" b="0" dirty="0"/>
              <a:t> wins in Colorado after denouncing separation of church and state,” </a:t>
            </a:r>
            <a:r>
              <a:rPr lang="en-US" b="0" i="1" dirty="0"/>
              <a:t>The Guardian</a:t>
            </a:r>
            <a:r>
              <a:rPr lang="en-US" b="0" i="0" dirty="0"/>
              <a:t>, June 29,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https://www.theguardian.com/us-news/2022/jun/29/republican-lauren-boebert-wins-colorado-primary-church-state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Colorado, a GOP Rarity: An Abortion Rights Candidate,” </a:t>
            </a:r>
            <a:r>
              <a:rPr lang="en-US" b="0" i="1" dirty="0"/>
              <a:t>US News, </a:t>
            </a:r>
            <a:r>
              <a:rPr lang="en-US" b="0" i="0" dirty="0"/>
              <a:t>June 23,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https://www.usnews.com/news/best-states/colorado/articles/2022-06-23/in-colorado-a-gop-rarity-an-abortion-rights-candidate</a:t>
            </a:r>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15</a:t>
            </a:fld>
            <a:endParaRPr lang="en-US"/>
          </a:p>
        </p:txBody>
      </p:sp>
    </p:spTree>
    <p:extLst>
      <p:ext uri="{BB962C8B-B14F-4D97-AF65-F5344CB8AC3E}">
        <p14:creationId xmlns:p14="http://schemas.microsoft.com/office/powerpoint/2010/main" val="3457361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29,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16</a:t>
            </a:fld>
            <a:endParaRPr lang="en-US"/>
          </a:p>
        </p:txBody>
      </p:sp>
    </p:spTree>
    <p:extLst>
      <p:ext uri="{BB962C8B-B14F-4D97-AF65-F5344CB8AC3E}">
        <p14:creationId xmlns:p14="http://schemas.microsoft.com/office/powerpoint/2010/main" val="3010472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20,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https://www.cookpolitical.com/ratings/house-race-ratings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Colorado” Ballotpedia, accessed June 29,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https://ballotpedia.org/United_States_congressional_delegations_from_Colorado</a:t>
            </a:r>
            <a:endParaRPr lang="en-US"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WSHU | By </a:t>
            </a:r>
            <a:r>
              <a:rPr lang="en-US" dirty="0" err="1">
                <a:effectLst/>
              </a:rPr>
              <a:t>Ebong</a:t>
            </a:r>
            <a:r>
              <a:rPr lang="en-US" dirty="0">
                <a:effectLst/>
              </a:rPr>
              <a:t> </a:t>
            </a:r>
            <a:r>
              <a:rPr lang="en-US" dirty="0" err="1">
                <a:effectLst/>
              </a:rPr>
              <a:t>Udoma</a:t>
            </a:r>
            <a:r>
              <a:rPr lang="en-US" dirty="0">
                <a:effectLst/>
              </a:rPr>
              <a:t>. (2022, August 11). </a:t>
            </a:r>
            <a:r>
              <a:rPr lang="en-US" i="1" dirty="0">
                <a:effectLst/>
              </a:rPr>
              <a:t>Primary day signals </a:t>
            </a:r>
            <a:r>
              <a:rPr lang="en-US" i="1" dirty="0" err="1">
                <a:effectLst/>
              </a:rPr>
              <a:t>connecticut</a:t>
            </a:r>
            <a:r>
              <a:rPr lang="en-US" i="1" dirty="0">
                <a:effectLst/>
              </a:rPr>
              <a:t> GOP's shift toward trump</a:t>
            </a:r>
            <a:r>
              <a:rPr lang="en-US" dirty="0">
                <a:effectLst/>
              </a:rPr>
              <a:t>. Connecticut Public. Retrieved August 11, 2022, from https://www.ctpublic.org/news/2022-08-11/primary-day-signals-connecticut-gops-shift-toward-trump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Bergman, J. (2022, August 10). </a:t>
            </a:r>
            <a:r>
              <a:rPr lang="en-US" i="1" dirty="0">
                <a:effectLst/>
              </a:rPr>
              <a:t>Leora Levy wins U.S. Senate primary over Themis Klarides, set to challenge </a:t>
            </a:r>
            <a:r>
              <a:rPr lang="en-US" i="1" dirty="0" err="1">
                <a:effectLst/>
              </a:rPr>
              <a:t>sen.</a:t>
            </a:r>
            <a:r>
              <a:rPr lang="en-US" i="1" dirty="0">
                <a:effectLst/>
              </a:rPr>
              <a:t> Richard Blumenthal</a:t>
            </a:r>
            <a:r>
              <a:rPr lang="en-US" dirty="0">
                <a:effectLst/>
              </a:rPr>
              <a:t>. CT Insider. Retrieved August 11, 2022, from https://www.ctinsider.com/news/article/Leora-Levy-claims-victory-in-U-S-Senate-primary-17363307.php?_ga=2.227695325.1731429541.1660228462-1612537735.1660228462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Brechlin</a:t>
            </a:r>
            <a:r>
              <a:rPr lang="en-US" dirty="0">
                <a:effectLst/>
              </a:rPr>
              <a:t>, D. (2022, August 10). </a:t>
            </a:r>
            <a:r>
              <a:rPr lang="en-US" i="1" dirty="0">
                <a:effectLst/>
              </a:rPr>
              <a:t>Connecticut primary election: Five takeaways after a whirlwind Tuesday night</a:t>
            </a:r>
            <a:r>
              <a:rPr lang="en-US" dirty="0">
                <a:effectLst/>
              </a:rPr>
              <a:t>. </a:t>
            </a:r>
            <a:r>
              <a:rPr lang="en-US" dirty="0" err="1">
                <a:effectLst/>
              </a:rPr>
              <a:t>StamfordAdvocate</a:t>
            </a:r>
            <a:r>
              <a:rPr lang="en-US" dirty="0">
                <a:effectLst/>
              </a:rPr>
              <a:t>. Retrieved August 11, 2022, from https://www.stamfordadvocate.com/news/article/Connecticut-primary-election-Five-takeaways-17363853.php?t=250dca7904&amp;src=sthppromostrip </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17</a:t>
            </a:fld>
            <a:endParaRPr lang="en-US"/>
          </a:p>
        </p:txBody>
      </p:sp>
    </p:spTree>
    <p:extLst>
      <p:ext uri="{BB962C8B-B14F-4D97-AF65-F5344CB8AC3E}">
        <p14:creationId xmlns:p14="http://schemas.microsoft.com/office/powerpoint/2010/main" val="1174908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10,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18</a:t>
            </a:fld>
            <a:endParaRPr lang="en-US"/>
          </a:p>
        </p:txBody>
      </p:sp>
    </p:spTree>
    <p:extLst>
      <p:ext uri="{BB962C8B-B14F-4D97-AF65-F5344CB8AC3E}">
        <p14:creationId xmlns:p14="http://schemas.microsoft.com/office/powerpoint/2010/main" val="3763409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200"/>
              <a:buFont typeface="Calibri"/>
              <a:buNone/>
            </a:pPr>
            <a:r>
              <a:rPr lang="en-US" dirty="0"/>
              <a:t>Sources: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“2022 House Ratings” Cook Political Report, August 2022. https://www.cookpolitical.com/ratings/house-race-ratings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Rick Cline, Averi Harper, Will McDuffie. “Center Holds for Democrats in Florida Primaries: The Note.” ABC News, August 24, 2022. https://abcnews.go.com/Politics/center-holds-democrats-florida-primaries-note/story?id=88751438</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“Florida Primary Election Results.” New York Times, August 24, 2022. https://www.nytimes.com/interactive/2022/08/23/us/elections/results-florida.html</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Gregory Krieg, Steve Contorno, Dan </a:t>
            </a:r>
            <a:r>
              <a:rPr lang="en-US" dirty="0" err="1"/>
              <a:t>Merica</a:t>
            </a:r>
            <a:r>
              <a:rPr lang="en-US" dirty="0"/>
              <a:t>. “Seven Takeaways from Primaries in Florida, New York, and Oklahoma Runoffs.” CNN, August 24, 2022. https://www.cnn.com/2022/08/23/politics/florida-new-york-oklahoma-election-takeaways/index.html</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Jude Sheerin. “Charlie Crist: Florida Democrats Pick Challenger to Ron DeSantis.” BBC, August 24, 2022. https://www.bbc.com/news/world-us-canada-62655157</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Andrew Stanton. “Val Demings Chances of Beating Marco Rubio, According to Polls. Newsweek, August 23, 2022. https://www.newsweek.com/val-demings-chances-beating-marco-rubio-according-polls-1736124</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Senate Looks like A Jump Ball. Here are the 10 Seats that will Decide the Majority. NPR via All Things Considered, August 22, 2022. https://www.npr.org/2022/08/22/1118389494/top-10-us-senate-seats-pennsylvania-georgia-Arizona</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“United States Congressional Delegations from Florida.” Ballotpedia, accessed August 24, 2022. https://ballotpedia.org/United_States_congressional_delegations_from_Florida</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“2022 Florida Primary Elections Results.” Washington Post, accessed August 24, 2022. https://www.washingtonpost.com/elections/election-results/florida/2022-primaries/</a:t>
            </a:r>
          </a:p>
        </p:txBody>
      </p:sp>
      <p:sp>
        <p:nvSpPr>
          <p:cNvPr id="4" name="Slide Number Placeholder 3"/>
          <p:cNvSpPr>
            <a:spLocks noGrp="1"/>
          </p:cNvSpPr>
          <p:nvPr>
            <p:ph type="sldNum" sz="quarter" idx="5"/>
          </p:nvPr>
        </p:nvSpPr>
        <p:spPr/>
        <p:txBody>
          <a:bodyPr/>
          <a:lstStyle/>
          <a:p>
            <a:fld id="{0518D6BE-06C7-9D44-B1ED-3695FD14EDEE}" type="slidenum">
              <a:rPr lang="en-US" smtClean="0"/>
              <a:t>19</a:t>
            </a:fld>
            <a:endParaRPr lang="en-US"/>
          </a:p>
        </p:txBody>
      </p:sp>
    </p:spTree>
    <p:extLst>
      <p:ext uri="{BB962C8B-B14F-4D97-AF65-F5344CB8AC3E}">
        <p14:creationId xmlns:p14="http://schemas.microsoft.com/office/powerpoint/2010/main" val="96430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Sources:</a:t>
            </a:r>
          </a:p>
          <a:p>
            <a:endParaRPr lang="en-US" baseline="0" dirty="0"/>
          </a:p>
          <a:p>
            <a:r>
              <a:rPr lang="en-US" baseline="0" dirty="0"/>
              <a:t>“2022 State Primary Election Dates and Filing Deadlines” NCSL, updated June 30, 2022</a:t>
            </a:r>
          </a:p>
          <a:p>
            <a:r>
              <a:rPr lang="en-US" baseline="0" dirty="0"/>
              <a:t>https://www.ncsl.org/research/elections-and-campaigns/2022-state-primary-election-dates-and-filing-deadlines.aspx</a:t>
            </a:r>
          </a:p>
          <a:p>
            <a:endParaRPr lang="en-US" baseline="0" dirty="0"/>
          </a:p>
          <a:p>
            <a:r>
              <a:rPr lang="en-US" dirty="0"/>
              <a:t>“2022 Midterm Election Calendar,” 270 to</a:t>
            </a:r>
            <a:r>
              <a:rPr lang="en-US" baseline="0" dirty="0"/>
              <a:t> Win. Accessed March 9, 2022. </a:t>
            </a:r>
            <a:r>
              <a:rPr lang="en-US" dirty="0"/>
              <a:t>https://www.270towin.com/2022-election-calendar/</a:t>
            </a:r>
          </a:p>
          <a:p>
            <a:endParaRPr lang="en-US" dirty="0"/>
          </a:p>
          <a:p>
            <a:r>
              <a:rPr lang="en-US" dirty="0"/>
              <a:t>“N.Y. Moves Some Primaries to August After a Judge Tosses Maps,” </a:t>
            </a:r>
            <a:r>
              <a:rPr lang="en-US" i="1" dirty="0"/>
              <a:t>NPR</a:t>
            </a:r>
            <a:r>
              <a:rPr lang="en-US" i="0" dirty="0"/>
              <a:t>, April, 29, 2022, https://</a:t>
            </a:r>
            <a:r>
              <a:rPr lang="en-US" i="0" dirty="0" err="1"/>
              <a:t>www.npr.org</a:t>
            </a:r>
            <a:r>
              <a:rPr lang="en-US" i="0" dirty="0"/>
              <a:t>/2022/04/29/1095657939/new-</a:t>
            </a:r>
            <a:r>
              <a:rPr lang="en-US" i="0" dirty="0" err="1"/>
              <a:t>york</a:t>
            </a:r>
            <a:r>
              <a:rPr lang="en-US" i="0" dirty="0"/>
              <a:t>-voting-august</a:t>
            </a:r>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2</a:t>
            </a:fld>
            <a:endParaRPr lang="en-US" dirty="0"/>
          </a:p>
        </p:txBody>
      </p:sp>
    </p:spTree>
    <p:extLst>
      <p:ext uri="{BB962C8B-B14F-4D97-AF65-F5344CB8AC3E}">
        <p14:creationId xmlns:p14="http://schemas.microsoft.com/office/powerpoint/2010/main" val="1486345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24,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20</a:t>
            </a:fld>
            <a:endParaRPr lang="en-US"/>
          </a:p>
        </p:txBody>
      </p:sp>
    </p:spTree>
    <p:extLst>
      <p:ext uri="{BB962C8B-B14F-4D97-AF65-F5344CB8AC3E}">
        <p14:creationId xmlns:p14="http://schemas.microsoft.com/office/powerpoint/2010/main" val="4064356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24,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21</a:t>
            </a:fld>
            <a:endParaRPr lang="en-US"/>
          </a:p>
        </p:txBody>
      </p:sp>
    </p:spTree>
    <p:extLst>
      <p:ext uri="{BB962C8B-B14F-4D97-AF65-F5344CB8AC3E}">
        <p14:creationId xmlns:p14="http://schemas.microsoft.com/office/powerpoint/2010/main" val="1430259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By David Siders, Adam Wren and Ally </a:t>
            </a:r>
            <a:r>
              <a:rPr lang="en-US" sz="1200" b="0" i="0" u="none" strike="noStrike" kern="1200" dirty="0" err="1">
                <a:solidFill>
                  <a:schemeClr val="tx1"/>
                </a:solidFill>
                <a:effectLst/>
                <a:latin typeface="+mn-lt"/>
                <a:ea typeface="+mn-ea"/>
                <a:cs typeface="+mn-cs"/>
              </a:rPr>
              <a:t>Mutnick</a:t>
            </a:r>
            <a:r>
              <a:rPr lang="en-US" sz="1200" b="0" i="0" u="none" strike="noStrike" kern="1200" dirty="0">
                <a:solidFill>
                  <a:schemeClr val="tx1"/>
                </a:solidFill>
                <a:effectLst/>
                <a:latin typeface="+mn-lt"/>
                <a:ea typeface="+mn-ea"/>
                <a:cs typeface="+mn-cs"/>
              </a:rPr>
              <a:t>, “Trump Flops In Georgia: 5 Takeaways from A Big Primary Night,” </a:t>
            </a:r>
            <a:r>
              <a:rPr lang="en-US" sz="1200" b="0" i="1" u="none" strike="noStrike" kern="1200" dirty="0">
                <a:solidFill>
                  <a:schemeClr val="tx1"/>
                </a:solidFill>
                <a:effectLst/>
                <a:latin typeface="+mn-lt"/>
                <a:ea typeface="+mn-ea"/>
                <a:cs typeface="+mn-cs"/>
              </a:rPr>
              <a:t>Politico</a:t>
            </a:r>
            <a:r>
              <a:rPr lang="en-US" sz="1200" b="0" i="0" u="none" strike="noStrike" kern="1200" dirty="0">
                <a:solidFill>
                  <a:schemeClr val="tx1"/>
                </a:solidFill>
                <a:effectLst/>
                <a:latin typeface="+mn-lt"/>
                <a:ea typeface="+mn-ea"/>
                <a:cs typeface="+mn-cs"/>
              </a:rPr>
              <a:t>, May 25,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a:t>
            </a:r>
            <a:r>
              <a:rPr lang="en-US" b="0" dirty="0" err="1"/>
              <a:t>www.politico.com</a:t>
            </a:r>
            <a:r>
              <a:rPr lang="en-US" b="0" dirty="0"/>
              <a:t>/news/2022/05/25/trump-georgia-five-takeaways-primary-2022-00035017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“AP Elections API”, </a:t>
            </a:r>
            <a:r>
              <a:rPr lang="en-US" b="0" i="1" dirty="0"/>
              <a:t>Associated Press</a:t>
            </a:r>
            <a:r>
              <a:rPr lang="en-US" b="0" i="0" dirty="0"/>
              <a:t>, </a:t>
            </a:r>
            <a:r>
              <a:rPr lang="en-US" b="0" dirty="0"/>
              <a:t> Accessed May 25, 2022, https://</a:t>
            </a:r>
            <a:r>
              <a:rPr lang="en-US" b="0" dirty="0" err="1"/>
              <a:t>developer.ap.org</a:t>
            </a:r>
            <a:r>
              <a:rPr lang="en-US" b="0" dirty="0"/>
              <a:t>/ap-elections-</a:t>
            </a:r>
            <a:r>
              <a:rPr lang="en-US" b="0" dirty="0" err="1"/>
              <a:t>api</a:t>
            </a:r>
            <a:r>
              <a:rPr lang="en-US"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Jonathan Weisman, “</a:t>
            </a:r>
            <a:r>
              <a:rPr lang="en-US" sz="1200" b="0" i="0" u="none" strike="noStrike" kern="1200" dirty="0">
                <a:solidFill>
                  <a:schemeClr val="tx1"/>
                </a:solidFill>
                <a:effectLst/>
                <a:latin typeface="+mn-lt"/>
                <a:ea typeface="+mn-ea"/>
                <a:cs typeface="+mn-cs"/>
              </a:rPr>
              <a:t>Herschel Walker, backed by Trump, sails to the G.O.P. nomination in Georgia’s Senate race,” </a:t>
            </a:r>
            <a:r>
              <a:rPr lang="en-US" sz="1200" b="0" i="1" u="none" strike="noStrike" kern="1200" dirty="0">
                <a:solidFill>
                  <a:schemeClr val="tx1"/>
                </a:solidFill>
                <a:effectLst/>
                <a:latin typeface="+mn-lt"/>
                <a:ea typeface="+mn-ea"/>
                <a:cs typeface="+mn-cs"/>
              </a:rPr>
              <a:t>New York Times, </a:t>
            </a:r>
            <a:r>
              <a:rPr lang="en-US" sz="1200" b="0" i="0" u="none" strike="noStrike" kern="1200" dirty="0">
                <a:solidFill>
                  <a:schemeClr val="tx1"/>
                </a:solidFill>
                <a:effectLst/>
                <a:latin typeface="+mn-lt"/>
                <a:ea typeface="+mn-ea"/>
                <a:cs typeface="+mn-cs"/>
              </a:rPr>
              <a:t>May 24, 2022, https://</a:t>
            </a:r>
            <a:r>
              <a:rPr lang="en-US" sz="1200" b="0" i="0" u="none" strike="noStrike" kern="1200" dirty="0" err="1">
                <a:solidFill>
                  <a:schemeClr val="tx1"/>
                </a:solidFill>
                <a:effectLst/>
                <a:latin typeface="+mn-lt"/>
                <a:ea typeface="+mn-ea"/>
                <a:cs typeface="+mn-cs"/>
              </a:rPr>
              <a:t>www.nytimes.com</a:t>
            </a:r>
            <a:r>
              <a:rPr lang="en-US" sz="1200" b="0" i="0" u="none" strike="noStrike" kern="1200" dirty="0">
                <a:solidFill>
                  <a:schemeClr val="tx1"/>
                </a:solidFill>
                <a:effectLst/>
                <a:latin typeface="+mn-lt"/>
                <a:ea typeface="+mn-ea"/>
                <a:cs typeface="+mn-cs"/>
              </a:rPr>
              <a:t>/2022/05/24/us/politics/</a:t>
            </a:r>
            <a:r>
              <a:rPr lang="en-US" sz="1200" b="0" i="0" u="none" strike="noStrike" kern="1200" dirty="0" err="1">
                <a:solidFill>
                  <a:schemeClr val="tx1"/>
                </a:solidFill>
                <a:effectLst/>
                <a:latin typeface="+mn-lt"/>
                <a:ea typeface="+mn-ea"/>
                <a:cs typeface="+mn-cs"/>
              </a:rPr>
              <a:t>hershel</a:t>
            </a:r>
            <a:r>
              <a:rPr lang="en-US" sz="1200" b="0" i="0" u="none" strike="noStrike" kern="1200" dirty="0">
                <a:solidFill>
                  <a:schemeClr val="tx1"/>
                </a:solidFill>
                <a:effectLst/>
                <a:latin typeface="+mn-lt"/>
                <a:ea typeface="+mn-ea"/>
                <a:cs typeface="+mn-cs"/>
              </a:rPr>
              <a:t>-walker-</a:t>
            </a:r>
            <a:r>
              <a:rPr lang="en-US" sz="1200" b="0" i="0" u="none" strike="noStrike" kern="1200" dirty="0" err="1">
                <a:solidFill>
                  <a:schemeClr val="tx1"/>
                </a:solidFill>
                <a:effectLst/>
                <a:latin typeface="+mn-lt"/>
                <a:ea typeface="+mn-ea"/>
                <a:cs typeface="+mn-cs"/>
              </a:rPr>
              <a:t>georgia</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senate.html</a:t>
            </a:r>
            <a:endParaRPr lang="en-US" sz="1200" b="0" i="0" u="none" strike="noStrike"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6,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/ratings/house-race-ratings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Max Greenwood, “McCormick defeats Trump-backed Evans in Georgia GOP House primary,” </a:t>
            </a:r>
            <a:r>
              <a:rPr lang="en-US" sz="1200" b="0" i="1" u="none" strike="noStrike" kern="1200" dirty="0">
                <a:solidFill>
                  <a:schemeClr val="tx1"/>
                </a:solidFill>
                <a:effectLst/>
                <a:latin typeface="+mn-lt"/>
                <a:ea typeface="+mn-ea"/>
                <a:cs typeface="+mn-cs"/>
              </a:rPr>
              <a:t>The Hill</a:t>
            </a:r>
            <a:r>
              <a:rPr lang="en-US" sz="1200" b="0" i="0" u="none" strike="noStrike" kern="1200" dirty="0">
                <a:solidFill>
                  <a:schemeClr val="tx1"/>
                </a:solidFill>
                <a:effectLst/>
                <a:latin typeface="+mn-lt"/>
                <a:ea typeface="+mn-ea"/>
                <a:cs typeface="+mn-cs"/>
              </a:rPr>
              <a:t>, June 21,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thehill.com</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homenews</a:t>
            </a:r>
            <a:r>
              <a:rPr lang="en-US" sz="1200" b="0" i="0" u="none" strike="noStrike" kern="1200" dirty="0">
                <a:solidFill>
                  <a:schemeClr val="tx1"/>
                </a:solidFill>
                <a:effectLst/>
                <a:latin typeface="+mn-lt"/>
                <a:ea typeface="+mn-ea"/>
                <a:cs typeface="+mn-cs"/>
              </a:rPr>
              <a:t>/campaign/3530514-mccormick-defeats-trump-backed-evans-in-georgia-gop-house-primary/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Maya King and Jazmine Ulloa, “Mike Collins beats the Trump-backed Vernon Jones in the G.O.P. runoff for a House seat in Georgia,” </a:t>
            </a:r>
            <a:r>
              <a:rPr lang="en-US" sz="1200" b="0" i="1" u="none" strike="noStrike" kern="1200" dirty="0">
                <a:solidFill>
                  <a:schemeClr val="tx1"/>
                </a:solidFill>
                <a:effectLst/>
                <a:latin typeface="+mn-lt"/>
                <a:ea typeface="+mn-ea"/>
                <a:cs typeface="+mn-cs"/>
              </a:rPr>
              <a:t>New York Times</a:t>
            </a:r>
            <a:r>
              <a:rPr lang="en-US" sz="1200" b="0" i="0" u="none" strike="noStrike" kern="1200" dirty="0">
                <a:solidFill>
                  <a:schemeClr val="tx1"/>
                </a:solidFill>
                <a:effectLst/>
                <a:latin typeface="+mn-lt"/>
                <a:ea typeface="+mn-ea"/>
                <a:cs typeface="+mn-cs"/>
              </a:rPr>
              <a:t>, June 21,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www.nytimes.com</a:t>
            </a:r>
            <a:r>
              <a:rPr lang="en-US" sz="1200" b="0" i="0" u="none" strike="noStrike" kern="1200" dirty="0">
                <a:solidFill>
                  <a:schemeClr val="tx1"/>
                </a:solidFill>
                <a:effectLst/>
                <a:latin typeface="+mn-lt"/>
                <a:ea typeface="+mn-ea"/>
                <a:cs typeface="+mn-cs"/>
              </a:rPr>
              <a:t>/2022/06/21/us/politics/mike-</a:t>
            </a:r>
            <a:r>
              <a:rPr lang="en-US" sz="1200" b="0" i="0" u="none" strike="noStrike" kern="1200" dirty="0" err="1">
                <a:solidFill>
                  <a:schemeClr val="tx1"/>
                </a:solidFill>
                <a:effectLst/>
                <a:latin typeface="+mn-lt"/>
                <a:ea typeface="+mn-ea"/>
                <a:cs typeface="+mn-cs"/>
              </a:rPr>
              <a:t>collins</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gop-georgia.html</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518D6BE-06C7-9D44-B1ED-3695FD14EDEE}" type="slidenum">
              <a:rPr lang="en-US" smtClean="0"/>
              <a:t>22</a:t>
            </a:fld>
            <a:endParaRPr lang="en-US"/>
          </a:p>
        </p:txBody>
      </p:sp>
    </p:spTree>
    <p:extLst>
      <p:ext uri="{BB962C8B-B14F-4D97-AF65-F5344CB8AC3E}">
        <p14:creationId xmlns:p14="http://schemas.microsoft.com/office/powerpoint/2010/main" val="1025854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22,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23</a:t>
            </a:fld>
            <a:endParaRPr lang="en-US"/>
          </a:p>
        </p:txBody>
      </p:sp>
    </p:spTree>
    <p:extLst>
      <p:ext uri="{BB962C8B-B14F-4D97-AF65-F5344CB8AC3E}">
        <p14:creationId xmlns:p14="http://schemas.microsoft.com/office/powerpoint/2010/main" val="1626307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22,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24</a:t>
            </a:fld>
            <a:endParaRPr lang="en-US"/>
          </a:p>
        </p:txBody>
      </p:sp>
    </p:spTree>
    <p:extLst>
      <p:ext uri="{BB962C8B-B14F-4D97-AF65-F5344CB8AC3E}">
        <p14:creationId xmlns:p14="http://schemas.microsoft.com/office/powerpoint/2010/main" val="1748743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6,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https://www.cookpolitical.com/ratings/house-race-ratings</a:t>
            </a:r>
          </a:p>
          <a:p>
            <a:pPr marL="0" marR="0" lvl="0" indent="0" algn="l" rtl="0">
              <a:lnSpc>
                <a:spcPct val="100000"/>
              </a:lnSpc>
              <a:spcBef>
                <a:spcPts val="0"/>
              </a:spcBef>
              <a:spcAft>
                <a:spcPts val="0"/>
              </a:spcAft>
              <a:buClr>
                <a:schemeClr val="dk1"/>
              </a:buClr>
              <a:buSzPts val="1200"/>
              <a:buFont typeface="Calibri"/>
              <a:buNone/>
            </a:pPr>
            <a:endParaRPr lang="en-US" b="0" i="0" dirty="0">
              <a:solidFill>
                <a:srgbClr val="666666"/>
              </a:solidFill>
              <a:latin typeface="Merriweather"/>
              <a:ea typeface="Merriweather"/>
              <a:cs typeface="Merriweather"/>
              <a:sym typeface="Merriweather"/>
            </a:endParaRPr>
          </a:p>
          <a:p>
            <a:pPr marL="0" marR="0" lvl="0" indent="0" algn="l" rtl="0">
              <a:lnSpc>
                <a:spcPct val="100000"/>
              </a:lnSpc>
              <a:spcBef>
                <a:spcPts val="0"/>
              </a:spcBef>
              <a:spcAft>
                <a:spcPts val="0"/>
              </a:spcAft>
              <a:buClr>
                <a:srgbClr val="666666"/>
              </a:buClr>
              <a:buSzPts val="1200"/>
              <a:buFont typeface="Merriweather"/>
              <a:buNone/>
            </a:pPr>
            <a:r>
              <a:rPr lang="en-US" b="0" i="0" dirty="0">
                <a:solidFill>
                  <a:srgbClr val="666666"/>
                </a:solidFill>
                <a:latin typeface="Merriweather"/>
                <a:ea typeface="Merriweather"/>
                <a:cs typeface="Merriweather"/>
                <a:sym typeface="Merriweather"/>
              </a:rPr>
              <a:t>“United States congressional delegations from Hawaii” Ballotpedia, accessed August 15, 2022</a:t>
            </a:r>
            <a:endParaRPr lang="en-US" dirty="0"/>
          </a:p>
          <a:p>
            <a:pPr marL="0" marR="0" lvl="0" indent="0" algn="l" rtl="0">
              <a:lnSpc>
                <a:spcPct val="100000"/>
              </a:lnSpc>
              <a:spcBef>
                <a:spcPts val="0"/>
              </a:spcBef>
              <a:spcAft>
                <a:spcPts val="0"/>
              </a:spcAft>
              <a:buClr>
                <a:srgbClr val="666666"/>
              </a:buClr>
              <a:buSzPts val="1200"/>
              <a:buFont typeface="Merriweather"/>
              <a:buNone/>
            </a:pPr>
            <a:r>
              <a:rPr lang="en-US" b="0" i="0" dirty="0">
                <a:solidFill>
                  <a:srgbClr val="666666"/>
                </a:solidFill>
                <a:latin typeface="Merriweather"/>
                <a:ea typeface="Merriweather"/>
                <a:cs typeface="Merriweather"/>
                <a:sym typeface="Merriweather"/>
              </a:rPr>
              <a:t>https://ballotpedia.org/United_States_congressional_delegations_from_Hawaii</a:t>
            </a:r>
          </a:p>
          <a:p>
            <a:pPr marL="0" marR="0" lvl="0" indent="0" algn="l" rtl="0">
              <a:lnSpc>
                <a:spcPct val="100000"/>
              </a:lnSpc>
              <a:spcBef>
                <a:spcPts val="0"/>
              </a:spcBef>
              <a:spcAft>
                <a:spcPts val="0"/>
              </a:spcAft>
              <a:buClr>
                <a:srgbClr val="666666"/>
              </a:buClr>
              <a:buSzPts val="1200"/>
              <a:buFont typeface="Merriweather"/>
              <a:buNone/>
            </a:pPr>
            <a:endParaRPr lang="en-US" b="0" i="0" dirty="0">
              <a:solidFill>
                <a:srgbClr val="666666"/>
              </a:solidFill>
              <a:latin typeface="Merriweather"/>
              <a:sym typeface="Merriweather"/>
            </a:endParaRPr>
          </a:p>
          <a:p>
            <a:pPr marL="0" marR="0" lvl="0" indent="0" algn="l" rtl="0">
              <a:lnSpc>
                <a:spcPct val="100000"/>
              </a:lnSpc>
              <a:spcBef>
                <a:spcPts val="0"/>
              </a:spcBef>
              <a:spcAft>
                <a:spcPts val="0"/>
              </a:spcAft>
              <a:buClr>
                <a:schemeClr val="dk1"/>
              </a:buClr>
              <a:buSzPts val="1200"/>
              <a:buFont typeface="Calibri"/>
              <a:buNone/>
            </a:pPr>
            <a:r>
              <a:rPr lang="en-US" dirty="0"/>
              <a:t>“David Ige” </a:t>
            </a:r>
            <a:r>
              <a:rPr lang="en-US" dirty="0" err="1"/>
              <a:t>Ballotepdia</a:t>
            </a:r>
            <a:r>
              <a:rPr lang="en-US" dirty="0"/>
              <a:t>, accessed August 15, 2022</a:t>
            </a:r>
          </a:p>
          <a:p>
            <a:pPr marL="0" marR="0" lvl="0" indent="0" algn="l" rtl="0">
              <a:lnSpc>
                <a:spcPct val="100000"/>
              </a:lnSpc>
              <a:spcBef>
                <a:spcPts val="0"/>
              </a:spcBef>
              <a:spcAft>
                <a:spcPts val="0"/>
              </a:spcAft>
              <a:buClr>
                <a:schemeClr val="dk1"/>
              </a:buClr>
              <a:buSzPts val="1200"/>
              <a:buFont typeface="Calibri"/>
              <a:buNone/>
            </a:pPr>
            <a:r>
              <a:rPr lang="en-US" dirty="0"/>
              <a:t>https://ballotpedia.org/David_Ige</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“Hawaii Lt. Gov. Josh Green wins Democratic primary for governor” CBS News, August 14, 2022</a:t>
            </a:r>
          </a:p>
          <a:p>
            <a:pPr marL="0" marR="0" lvl="0" indent="0" algn="l" rtl="0">
              <a:lnSpc>
                <a:spcPct val="100000"/>
              </a:lnSpc>
              <a:spcBef>
                <a:spcPts val="0"/>
              </a:spcBef>
              <a:spcAft>
                <a:spcPts val="0"/>
              </a:spcAft>
              <a:buClr>
                <a:schemeClr val="dk1"/>
              </a:buClr>
              <a:buSzPts val="1200"/>
              <a:buFont typeface="Calibri"/>
              <a:buNone/>
            </a:pPr>
            <a:r>
              <a:rPr lang="en-US" dirty="0"/>
              <a:t>https://www.cbsnews.com/news/hawaii-primary-election-results-josh-green-brian-schatz-ed-case/</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Mary Ellen McIntire and Herb Jackson. “Progressive Jill </a:t>
            </a:r>
            <a:r>
              <a:rPr lang="en-US" dirty="0" err="1"/>
              <a:t>Tokuda</a:t>
            </a:r>
            <a:r>
              <a:rPr lang="en-US" dirty="0"/>
              <a:t> nominated for Hawaii’s open 2nd District seat” Roll Call, August 14, 2022</a:t>
            </a:r>
          </a:p>
          <a:p>
            <a:pPr marL="0" marR="0" lvl="0" indent="0" algn="l" rtl="0">
              <a:lnSpc>
                <a:spcPct val="100000"/>
              </a:lnSpc>
              <a:spcBef>
                <a:spcPts val="0"/>
              </a:spcBef>
              <a:spcAft>
                <a:spcPts val="0"/>
              </a:spcAft>
              <a:buClr>
                <a:schemeClr val="dk1"/>
              </a:buClr>
              <a:buSzPts val="1200"/>
              <a:buFont typeface="Calibri"/>
              <a:buNone/>
            </a:pPr>
            <a:r>
              <a:rPr lang="en-US" dirty="0"/>
              <a:t>https://rollcall.com/2022/08/14/progressive-jill-tokuda-nominated-for-hawaiis-open-2nd-district-seat/</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Nathaniel </a:t>
            </a:r>
            <a:r>
              <a:rPr lang="en-US" dirty="0" err="1"/>
              <a:t>Rakich</a:t>
            </a:r>
            <a:r>
              <a:rPr lang="en-US" dirty="0"/>
              <a:t>. “What You Need To Know About Hawaii’s Primary” FiveThirtyEight, August 12, 2022</a:t>
            </a:r>
          </a:p>
          <a:p>
            <a:pPr marL="0" marR="0" lvl="0" indent="0" algn="l" rtl="0">
              <a:lnSpc>
                <a:spcPct val="100000"/>
              </a:lnSpc>
              <a:spcBef>
                <a:spcPts val="0"/>
              </a:spcBef>
              <a:spcAft>
                <a:spcPts val="0"/>
              </a:spcAft>
              <a:buClr>
                <a:schemeClr val="dk1"/>
              </a:buClr>
              <a:buSzPts val="1200"/>
              <a:buFont typeface="Calibri"/>
              <a:buNone/>
            </a:pPr>
            <a:r>
              <a:rPr lang="en-US" dirty="0"/>
              <a:t>https://fivethirtyeight.com/features/everything-you-need-to-know-about-hawaiis-primary/</a:t>
            </a:r>
          </a:p>
          <a:p>
            <a:pPr marL="0" marR="0" lvl="0" indent="0" algn="l" rtl="0">
              <a:lnSpc>
                <a:spcPct val="100000"/>
              </a:lnSpc>
              <a:spcBef>
                <a:spcPts val="0"/>
              </a:spcBef>
              <a:spcAft>
                <a:spcPts val="0"/>
              </a:spcAft>
              <a:buClr>
                <a:srgbClr val="666666"/>
              </a:buClr>
              <a:buSzPts val="1200"/>
              <a:buFont typeface="Merriweather"/>
              <a:buNone/>
            </a:pPr>
            <a:endParaRPr lang="en-US" dirty="0"/>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25</a:t>
            </a:fld>
            <a:endParaRPr lang="en-US"/>
          </a:p>
        </p:txBody>
      </p:sp>
    </p:spTree>
    <p:extLst>
      <p:ext uri="{BB962C8B-B14F-4D97-AF65-F5344CB8AC3E}">
        <p14:creationId xmlns:p14="http://schemas.microsoft.com/office/powerpoint/2010/main" val="2161981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15,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26</a:t>
            </a:fld>
            <a:endParaRPr lang="en-US"/>
          </a:p>
        </p:txBody>
      </p:sp>
    </p:spTree>
    <p:extLst>
      <p:ext uri="{BB962C8B-B14F-4D97-AF65-F5344CB8AC3E}">
        <p14:creationId xmlns:p14="http://schemas.microsoft.com/office/powerpoint/2010/main" val="1328977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lvl="0" indent="0" algn="l" rtl="0">
              <a:spcBef>
                <a:spcPts val="0"/>
              </a:spcBef>
              <a:spcAft>
                <a:spcPts val="0"/>
              </a:spcAft>
              <a:buNone/>
            </a:pPr>
            <a:endParaRPr lang="en-US" dirty="0"/>
          </a:p>
          <a:p>
            <a:pPr marL="0" lvl="0" indent="0" algn="l" rtl="0">
              <a:spcBef>
                <a:spcPts val="0"/>
              </a:spcBef>
              <a:spcAft>
                <a:spcPts val="0"/>
              </a:spcAft>
              <a:buNone/>
            </a:pPr>
            <a:r>
              <a:rPr lang="en-GB" dirty="0"/>
              <a:t>Jill </a:t>
            </a:r>
            <a:r>
              <a:rPr lang="en-GB" dirty="0" err="1"/>
              <a:t>Covin</a:t>
            </a:r>
            <a:r>
              <a:rPr lang="en-GB" dirty="0"/>
              <a:t> and Nicholas </a:t>
            </a:r>
            <a:r>
              <a:rPr lang="en-GB" dirty="0" err="1"/>
              <a:t>Riccardi</a:t>
            </a:r>
            <a:r>
              <a:rPr lang="en-GB" dirty="0"/>
              <a:t>. “</a:t>
            </a:r>
            <a:r>
              <a:rPr lang="en-US" dirty="0"/>
              <a:t>Takeaways: Election denier wins, bad behavior dooms </a:t>
            </a:r>
            <a:r>
              <a:rPr lang="en-US" dirty="0" err="1"/>
              <a:t>Cawthorn</a:t>
            </a:r>
            <a:r>
              <a:rPr lang="en-US" dirty="0"/>
              <a:t>” AP News, May 18, 2022</a:t>
            </a:r>
          </a:p>
          <a:p>
            <a:pPr marL="0" lvl="0" indent="0" algn="l" rtl="0">
              <a:spcBef>
                <a:spcPts val="0"/>
              </a:spcBef>
              <a:spcAft>
                <a:spcPts val="0"/>
              </a:spcAft>
              <a:buNone/>
            </a:pPr>
            <a:r>
              <a:rPr lang="en-GB" dirty="0"/>
              <a:t>https://</a:t>
            </a:r>
            <a:r>
              <a:rPr lang="en-GB" dirty="0" err="1"/>
              <a:t>apnews.com</a:t>
            </a:r>
            <a:r>
              <a:rPr lang="en-GB" dirty="0"/>
              <a:t>/article/2022-midterm-elections-may-17-takeaways-a56c76245e03bc88745e7286b524c92c</a:t>
            </a:r>
            <a:endParaRPr lang="en-US" dirty="0"/>
          </a:p>
          <a:p>
            <a:pPr marL="0" lvl="0" indent="0" algn="l" rtl="0">
              <a:spcBef>
                <a:spcPts val="0"/>
              </a:spcBef>
              <a:spcAft>
                <a:spcPts val="0"/>
              </a:spcAft>
              <a:buNone/>
            </a:pPr>
            <a:endParaRPr lang="en-US" dirty="0"/>
          </a:p>
          <a:p>
            <a:r>
              <a:rPr lang="en-US" dirty="0"/>
              <a:t>“Idaho Primary Election Results” NY Times, accessed May 18, 2022</a:t>
            </a:r>
          </a:p>
          <a:p>
            <a:r>
              <a:rPr lang="en-US" dirty="0"/>
              <a:t>https://</a:t>
            </a:r>
            <a:r>
              <a:rPr lang="en-US" dirty="0" err="1"/>
              <a:t>www.nytimes.com</a:t>
            </a:r>
            <a:r>
              <a:rPr lang="en-US" dirty="0"/>
              <a:t>/interactive/2022/05/17/us/elections/results-</a:t>
            </a:r>
            <a:r>
              <a:rPr lang="en-US" dirty="0" err="1"/>
              <a:t>idaho.html</a:t>
            </a:r>
            <a:endParaRPr lang="en-US"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Kevin </a:t>
            </a:r>
            <a:r>
              <a:rPr lang="en-GB" dirty="0" err="1"/>
              <a:t>Fixler</a:t>
            </a:r>
            <a:r>
              <a:rPr lang="en-GB" dirty="0"/>
              <a:t>. “</a:t>
            </a:r>
            <a:r>
              <a:rPr lang="en-US" dirty="0"/>
              <a:t>AP: Idaho Rep. Mike Simpson, Sen. Mike Crapo defend seats, win Republican primaries” Idaho Statesman, May 18, 2022</a:t>
            </a:r>
          </a:p>
          <a:p>
            <a:pPr marL="0" lvl="0" indent="0" algn="l" rtl="0">
              <a:spcBef>
                <a:spcPts val="0"/>
              </a:spcBef>
              <a:spcAft>
                <a:spcPts val="0"/>
              </a:spcAft>
              <a:buNone/>
            </a:pPr>
            <a:r>
              <a:rPr lang="en-US" dirty="0"/>
              <a:t>https://</a:t>
            </a:r>
            <a:r>
              <a:rPr lang="en-US" dirty="0" err="1"/>
              <a:t>www.idahostatesman.com</a:t>
            </a:r>
            <a:r>
              <a:rPr lang="en-US" dirty="0"/>
              <a:t>/news/politics-government/election/article261500077.html#storylink=</a:t>
            </a:r>
            <a:r>
              <a:rPr lang="en-US" dirty="0" err="1"/>
              <a:t>cpy</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Zach </a:t>
            </a:r>
            <a:r>
              <a:rPr lang="en-US" dirty="0" err="1"/>
              <a:t>Montellaro</a:t>
            </a:r>
            <a:r>
              <a:rPr lang="en-US" dirty="0"/>
              <a:t> and Ximena Bustillo. “Idaho GOP riven by primary civil war” Politico, May 7, 2022</a:t>
            </a:r>
          </a:p>
          <a:p>
            <a:pPr marL="0" lvl="0" indent="0" algn="l" rtl="0">
              <a:spcBef>
                <a:spcPts val="0"/>
              </a:spcBef>
              <a:spcAft>
                <a:spcPts val="0"/>
              </a:spcAft>
              <a:buNone/>
            </a:pPr>
            <a:r>
              <a:rPr lang="en-GB" dirty="0"/>
              <a:t>https://</a:t>
            </a:r>
            <a:r>
              <a:rPr lang="en-GB" dirty="0" err="1"/>
              <a:t>www.politico.com</a:t>
            </a:r>
            <a:r>
              <a:rPr lang="en-GB" dirty="0"/>
              <a:t>/news/2022/05/07/idaho-gop-primary-elections-00030788</a:t>
            </a:r>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27</a:t>
            </a:fld>
            <a:endParaRPr lang="en-US"/>
          </a:p>
        </p:txBody>
      </p:sp>
    </p:spTree>
    <p:extLst>
      <p:ext uri="{BB962C8B-B14F-4D97-AF65-F5344CB8AC3E}">
        <p14:creationId xmlns:p14="http://schemas.microsoft.com/office/powerpoint/2010/main" val="3575261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May 18,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28</a:t>
            </a:fld>
            <a:endParaRPr lang="en-US"/>
          </a:p>
        </p:txBody>
      </p:sp>
    </p:spTree>
    <p:extLst>
      <p:ext uri="{BB962C8B-B14F-4D97-AF65-F5344CB8AC3E}">
        <p14:creationId xmlns:p14="http://schemas.microsoft.com/office/powerpoint/2010/main" val="1827349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29,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https://www.cookpolitical.com/ratings/house-race-ratings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Illinois” Ballotpedia, accessed June 29,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https://ballotpedia.org/United_States_congressional_delegations_from_Illinois</a:t>
            </a:r>
            <a:endParaRPr lang="en-US"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Merriweather" panose="00000500000000000000" pitchFamily="2" charset="0"/>
            </a:endParaRPr>
          </a:p>
          <a:p>
            <a:r>
              <a:rPr lang="en-US" b="0" i="0" dirty="0">
                <a:solidFill>
                  <a:srgbClr val="1D1C1D"/>
                </a:solidFill>
                <a:effectLst/>
                <a:latin typeface="Slack-Lato"/>
              </a:rPr>
              <a:t>"AP Elections API" last accessed June 29,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Amber Phillips. “6 takeaways from elections in Illinois, Colorado, Oklahoma and other states” Washington Post, June 29, 2022</a:t>
            </a:r>
          </a:p>
          <a:p>
            <a:pPr marL="0" lvl="0" indent="0" algn="l" rtl="0">
              <a:spcBef>
                <a:spcPts val="0"/>
              </a:spcBef>
              <a:spcAft>
                <a:spcPts val="0"/>
              </a:spcAft>
              <a:buNone/>
            </a:pPr>
            <a:r>
              <a:rPr lang="en-US" dirty="0"/>
              <a:t>https://www.washingtonpost.com/politics/2022/06/29/illinois-colorado-primaries-takeaways/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Eric </a:t>
            </a:r>
            <a:r>
              <a:rPr lang="en-US" dirty="0" err="1"/>
              <a:t>Bradner</a:t>
            </a:r>
            <a:r>
              <a:rPr lang="en-US" dirty="0"/>
              <a:t>. “5 takeaways from Tuesday's elections in Colorado, Illinois and more” CNN, June 29, 2022</a:t>
            </a:r>
          </a:p>
          <a:p>
            <a:pPr marL="0" lvl="0" indent="0" algn="l" rtl="0">
              <a:spcBef>
                <a:spcPts val="0"/>
              </a:spcBef>
              <a:spcAft>
                <a:spcPts val="0"/>
              </a:spcAft>
              <a:buNone/>
            </a:pPr>
            <a:r>
              <a:rPr lang="en-US" dirty="0"/>
              <a:t>https://www.cnn.com/2022/06/29/politics/illinois-colorado-utah-ny-election-takeaways/index.html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Reid J. Epstein. “Five Takeaways From Tuesday’s Elections” NY Times, June 29, 2022</a:t>
            </a:r>
          </a:p>
          <a:p>
            <a:pPr marL="0" lvl="0" indent="0" algn="l" rtl="0">
              <a:spcBef>
                <a:spcPts val="0"/>
              </a:spcBef>
              <a:spcAft>
                <a:spcPts val="0"/>
              </a:spcAft>
              <a:buNone/>
            </a:pPr>
            <a:r>
              <a:rPr lang="en-US" dirty="0"/>
              <a:t>https://www.nytimes.com/2022/06/29/us/politics/elections-takeaways-results-primaries.html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Alan Smith and Natasha </a:t>
            </a:r>
            <a:r>
              <a:rPr lang="en-US" dirty="0" err="1"/>
              <a:t>Korecki</a:t>
            </a:r>
            <a:r>
              <a:rPr lang="en-US" dirty="0"/>
              <a:t>. “Trump-backed Rep. Mary Miller defeats Rep. Rodney Davis in new Illinois district” NBC, June 29, 2022</a:t>
            </a:r>
          </a:p>
          <a:p>
            <a:pPr marL="0" lvl="0" indent="0" algn="l" rtl="0">
              <a:spcBef>
                <a:spcPts val="0"/>
              </a:spcBef>
              <a:spcAft>
                <a:spcPts val="0"/>
              </a:spcAft>
              <a:buNone/>
            </a:pPr>
            <a:r>
              <a:rPr lang="en-US" dirty="0"/>
              <a:t>https://www.nbcnews.com/politics/2022-election/mary-miller-defeats-rodney-davis-illinois-rcna35575</a:t>
            </a:r>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29</a:t>
            </a:fld>
            <a:endParaRPr lang="en-US"/>
          </a:p>
        </p:txBody>
      </p:sp>
    </p:spTree>
    <p:extLst>
      <p:ext uri="{BB962C8B-B14F-4D97-AF65-F5344CB8AC3E}">
        <p14:creationId xmlns:p14="http://schemas.microsoft.com/office/powerpoint/2010/main" val="2020043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6,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Alabama” Ballotpedia, accessed June 7,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https://ballotpedia.org/United_States_congressional_delegations_from_Alabama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Bradner</a:t>
            </a:r>
            <a:r>
              <a:rPr lang="en-US" dirty="0">
                <a:effectLst/>
              </a:rPr>
              <a:t>, E., </a:t>
            </a:r>
            <a:r>
              <a:rPr lang="en-US" dirty="0" err="1">
                <a:effectLst/>
              </a:rPr>
              <a:t>Merica</a:t>
            </a:r>
            <a:r>
              <a:rPr lang="en-US" dirty="0">
                <a:effectLst/>
              </a:rPr>
              <a:t>, D., &amp; Krieg, G. (2022, May 25). </a:t>
            </a:r>
            <a:r>
              <a:rPr lang="en-US" i="1" dirty="0">
                <a:effectLst/>
              </a:rPr>
              <a:t>6 takeaways from primaries in Georgia, Alabama, Arkansas and Texas | CNN politics</a:t>
            </a:r>
            <a:r>
              <a:rPr lang="en-US" dirty="0">
                <a:effectLst/>
              </a:rPr>
              <a:t>. CNN. Retrieved June 16, 2022, from https://www.cnn.com/2022/05/25/politics/georgia-arkansas-alabama-primary-takeaways/index.html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New York Times. (2022, June 14). </a:t>
            </a:r>
            <a:r>
              <a:rPr lang="en-US" i="1" dirty="0">
                <a:effectLst/>
              </a:rPr>
              <a:t>Alabama Fifth Congressional District Primary Election Results</a:t>
            </a:r>
            <a:r>
              <a:rPr lang="en-US" dirty="0">
                <a:effectLst/>
              </a:rPr>
              <a:t>. The New York Times. Retrieved June 16, 2022, from https://www.nytimes.com/interactive/2022/05/24/us/elections/results-alabama-us-house-district-5.html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New York Times. (2022, June 14). </a:t>
            </a:r>
            <a:r>
              <a:rPr lang="en-US" i="1" dirty="0">
                <a:effectLst/>
              </a:rPr>
              <a:t>Alabama Primary Election Results</a:t>
            </a:r>
            <a:r>
              <a:rPr lang="en-US" dirty="0">
                <a:effectLst/>
              </a:rPr>
              <a:t>. The New York Times. Retrieved June 16, 2022, from https://www.nytimes.com/interactive/2022/05/24/us/elections/results-alabama.html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NBCUniversal News Group. (2022, June 22). </a:t>
            </a:r>
            <a:r>
              <a:rPr lang="en-US" i="1" dirty="0">
                <a:effectLst/>
              </a:rPr>
              <a:t>Live </a:t>
            </a:r>
            <a:r>
              <a:rPr lang="en-US" i="1" dirty="0" err="1">
                <a:effectLst/>
              </a:rPr>
              <a:t>alabama</a:t>
            </a:r>
            <a:r>
              <a:rPr lang="en-US" i="1" dirty="0">
                <a:effectLst/>
              </a:rPr>
              <a:t> senate runoff election results 2022 - NBC News</a:t>
            </a:r>
            <a:r>
              <a:rPr lang="en-US" dirty="0">
                <a:effectLst/>
              </a:rPr>
              <a:t>. </a:t>
            </a:r>
            <a:r>
              <a:rPr lang="en-US" dirty="0" err="1">
                <a:effectLst/>
              </a:rPr>
              <a:t>NBCNews.com</a:t>
            </a:r>
            <a:r>
              <a:rPr lang="en-US" dirty="0">
                <a:effectLst/>
              </a:rPr>
              <a:t>. Retrieved June 22, 2022, from https://</a:t>
            </a:r>
            <a:r>
              <a:rPr lang="en-US" dirty="0" err="1">
                <a:effectLst/>
              </a:rPr>
              <a:t>www.nbcnews.com</a:t>
            </a:r>
            <a:r>
              <a:rPr lang="en-US" dirty="0">
                <a:effectLst/>
              </a:rPr>
              <a:t>/politics/2022-primary-elections/</a:t>
            </a:r>
            <a:r>
              <a:rPr lang="en-US" dirty="0" err="1">
                <a:effectLst/>
              </a:rPr>
              <a:t>alabama</a:t>
            </a:r>
            <a:r>
              <a:rPr lang="en-US" dirty="0">
                <a:effectLst/>
              </a:rPr>
              <a:t>-senate-runoff-results </a:t>
            </a:r>
          </a:p>
        </p:txBody>
      </p:sp>
      <p:sp>
        <p:nvSpPr>
          <p:cNvPr id="4" name="Slide Number Placeholder 3"/>
          <p:cNvSpPr>
            <a:spLocks noGrp="1"/>
          </p:cNvSpPr>
          <p:nvPr>
            <p:ph type="sldNum" sz="quarter" idx="5"/>
          </p:nvPr>
        </p:nvSpPr>
        <p:spPr/>
        <p:txBody>
          <a:bodyPr/>
          <a:lstStyle/>
          <a:p>
            <a:fld id="{0518D6BE-06C7-9D44-B1ED-3695FD14EDEE}" type="slidenum">
              <a:rPr lang="en-US" smtClean="0"/>
              <a:t>3</a:t>
            </a:fld>
            <a:endParaRPr lang="en-US"/>
          </a:p>
        </p:txBody>
      </p:sp>
    </p:spTree>
    <p:extLst>
      <p:ext uri="{BB962C8B-B14F-4D97-AF65-F5344CB8AC3E}">
        <p14:creationId xmlns:p14="http://schemas.microsoft.com/office/powerpoint/2010/main" val="187949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29,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30</a:t>
            </a:fld>
            <a:endParaRPr lang="en-US"/>
          </a:p>
        </p:txBody>
      </p:sp>
    </p:spTree>
    <p:extLst>
      <p:ext uri="{BB962C8B-B14F-4D97-AF65-F5344CB8AC3E}">
        <p14:creationId xmlns:p14="http://schemas.microsoft.com/office/powerpoint/2010/main" val="1370645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29,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31</a:t>
            </a:fld>
            <a:endParaRPr lang="en-US"/>
          </a:p>
        </p:txBody>
      </p:sp>
    </p:spTree>
    <p:extLst>
      <p:ext uri="{BB962C8B-B14F-4D97-AF65-F5344CB8AC3E}">
        <p14:creationId xmlns:p14="http://schemas.microsoft.com/office/powerpoint/2010/main" val="15822891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lvl="0" indent="0" algn="l" rtl="0">
              <a:spcBef>
                <a:spcPts val="0"/>
              </a:spcBef>
              <a:spcAft>
                <a:spcPts val="0"/>
              </a:spcAft>
              <a:buNone/>
            </a:pPr>
            <a:endParaRPr lang="en-US" dirty="0"/>
          </a:p>
          <a:p>
            <a:r>
              <a:rPr lang="en-US" dirty="0">
                <a:effectLst/>
              </a:rPr>
              <a:t>Chowdhury, M., </a:t>
            </a:r>
            <a:r>
              <a:rPr lang="en-US" dirty="0" err="1">
                <a:effectLst/>
              </a:rPr>
              <a:t>Macaya</a:t>
            </a:r>
            <a:r>
              <a:rPr lang="en-US" dirty="0">
                <a:effectLst/>
              </a:rPr>
              <a:t>, M., Lee, J. M., &amp; Hayes, M. (2022, May 4). </a:t>
            </a:r>
            <a:r>
              <a:rPr lang="en-US" i="1" dirty="0">
                <a:effectLst/>
              </a:rPr>
              <a:t>CNN projection: Greg Pence, the trump-endorsed brother of Mike Pence, fends off GOP Primary Challenge</a:t>
            </a:r>
            <a:r>
              <a:rPr lang="en-US" dirty="0">
                <a:effectLst/>
              </a:rPr>
              <a:t>. CNN, Retrieved May 4, 2022</a:t>
            </a:r>
          </a:p>
          <a:p>
            <a:r>
              <a:rPr lang="en-US" dirty="0">
                <a:effectLst/>
              </a:rPr>
              <a:t>https://</a:t>
            </a:r>
            <a:r>
              <a:rPr lang="en-US" dirty="0" err="1">
                <a:effectLst/>
              </a:rPr>
              <a:t>www.cnn.com</a:t>
            </a:r>
            <a:r>
              <a:rPr lang="en-US" dirty="0">
                <a:effectLst/>
              </a:rPr>
              <a:t>/politics/live-news/ohio-indiana-primary-elections-results-2022/h_12ccc3e9c175916bd57b550b6bda249b?tab=Indiana </a:t>
            </a:r>
          </a:p>
          <a:p>
            <a:endParaRPr lang="en-US" dirty="0">
              <a:effectLst/>
            </a:endParaRPr>
          </a:p>
          <a:p>
            <a:r>
              <a:rPr lang="en-US" dirty="0">
                <a:effectLst/>
              </a:rPr>
              <a:t>Fivethirtyeight. (2022, May 4). </a:t>
            </a:r>
            <a:r>
              <a:rPr lang="en-US" i="1" dirty="0">
                <a:effectLst/>
              </a:rPr>
              <a:t>What went down during Ohio's and Indiana's primary elections</a:t>
            </a:r>
            <a:r>
              <a:rPr lang="en-US" dirty="0">
                <a:effectLst/>
              </a:rPr>
              <a:t>. FiveThirtyEight,. Retrieved May 4, 2022</a:t>
            </a:r>
          </a:p>
          <a:p>
            <a:r>
              <a:rPr lang="en-US" dirty="0">
                <a:effectLst/>
              </a:rPr>
              <a:t>https://</a:t>
            </a:r>
            <a:r>
              <a:rPr lang="en-US" dirty="0" err="1">
                <a:effectLst/>
              </a:rPr>
              <a:t>fivethirtyeight.com</a:t>
            </a:r>
            <a:r>
              <a:rPr lang="en-US" dirty="0">
                <a:effectLst/>
              </a:rPr>
              <a:t>/live-blog/</a:t>
            </a:r>
            <a:r>
              <a:rPr lang="en-US" dirty="0" err="1">
                <a:effectLst/>
              </a:rPr>
              <a:t>ohio</a:t>
            </a:r>
            <a:r>
              <a:rPr lang="en-US" dirty="0">
                <a:effectLst/>
              </a:rPr>
              <a:t>-</a:t>
            </a:r>
            <a:r>
              <a:rPr lang="en-US" dirty="0" err="1">
                <a:effectLst/>
              </a:rPr>
              <a:t>indiana</a:t>
            </a:r>
            <a:r>
              <a:rPr lang="en-US" dirty="0">
                <a:effectLst/>
              </a:rPr>
              <a:t>-primary-election/ </a:t>
            </a:r>
          </a:p>
          <a:p>
            <a:endParaRPr lang="en-US" dirty="0">
              <a:effectLst/>
            </a:endParaRPr>
          </a:p>
          <a:p>
            <a:r>
              <a:rPr lang="en-US" i="1" dirty="0">
                <a:effectLst/>
              </a:rPr>
              <a:t>Here are the trump-backed candidates who won Tuesday's primaries</a:t>
            </a:r>
            <a:r>
              <a:rPr lang="en-US" dirty="0">
                <a:effectLst/>
              </a:rPr>
              <a:t>. POLITICO. (n.d.). Retrieved May 4, 2022</a:t>
            </a:r>
          </a:p>
          <a:p>
            <a:r>
              <a:rPr lang="en-US" dirty="0">
                <a:effectLst/>
              </a:rPr>
              <a:t>https://</a:t>
            </a:r>
            <a:r>
              <a:rPr lang="en-US" dirty="0" err="1">
                <a:effectLst/>
              </a:rPr>
              <a:t>www.politico.com</a:t>
            </a:r>
            <a:r>
              <a:rPr lang="en-US" dirty="0">
                <a:effectLst/>
              </a:rPr>
              <a:t>/news/2022/05/04/trump-backed-candidates-that-won-ohio-indiana-primaries-00029645 </a:t>
            </a:r>
          </a:p>
          <a:p>
            <a:endParaRPr lang="en-US" dirty="0">
              <a:effectLst/>
            </a:endParaRPr>
          </a:p>
          <a:p>
            <a:r>
              <a:rPr lang="en-US" dirty="0">
                <a:effectLst/>
              </a:rPr>
              <a:t>NBCUniversal News Group. (2022, May 4). </a:t>
            </a:r>
            <a:r>
              <a:rPr lang="en-US" i="1" dirty="0">
                <a:effectLst/>
              </a:rPr>
              <a:t>Indiana Senate Primary Election Live Results 2022</a:t>
            </a:r>
            <a:r>
              <a:rPr lang="en-US" dirty="0">
                <a:effectLst/>
              </a:rPr>
              <a:t>. NBC News, Retrieved May 4, 2022</a:t>
            </a:r>
          </a:p>
          <a:p>
            <a:r>
              <a:rPr lang="en-US" dirty="0">
                <a:effectLst/>
              </a:rPr>
              <a:t>https://</a:t>
            </a:r>
            <a:r>
              <a:rPr lang="en-US" dirty="0" err="1">
                <a:effectLst/>
              </a:rPr>
              <a:t>www.nbcnews.com</a:t>
            </a:r>
            <a:r>
              <a:rPr lang="en-US" dirty="0">
                <a:effectLst/>
              </a:rPr>
              <a:t>/politics/2022-primary-elections/</a:t>
            </a:r>
            <a:r>
              <a:rPr lang="en-US" dirty="0" err="1">
                <a:effectLst/>
              </a:rPr>
              <a:t>indiana</a:t>
            </a:r>
            <a:r>
              <a:rPr lang="en-US" dirty="0">
                <a:effectLst/>
              </a:rPr>
              <a:t>-senate-results </a:t>
            </a:r>
          </a:p>
          <a:p>
            <a:endParaRPr lang="en-US" dirty="0">
              <a:effectLst/>
            </a:endParaRPr>
          </a:p>
          <a:p>
            <a:r>
              <a:rPr lang="en-US" dirty="0">
                <a:effectLst/>
              </a:rPr>
              <a:t>The Washington Post. (2022, May 4). </a:t>
            </a:r>
            <a:r>
              <a:rPr lang="en-US" i="1" dirty="0">
                <a:effectLst/>
              </a:rPr>
              <a:t>2022 Indiana primaries</a:t>
            </a:r>
            <a:r>
              <a:rPr lang="en-US" dirty="0">
                <a:effectLst/>
              </a:rPr>
              <a:t>. The Washington Post, Retrieved May 4, 2022</a:t>
            </a:r>
          </a:p>
          <a:p>
            <a:r>
              <a:rPr lang="en-US" dirty="0">
                <a:effectLst/>
              </a:rPr>
              <a:t>https://</a:t>
            </a:r>
            <a:r>
              <a:rPr lang="en-US" dirty="0" err="1">
                <a:effectLst/>
              </a:rPr>
              <a:t>www.washingtonpost.com</a:t>
            </a:r>
            <a:r>
              <a:rPr lang="en-US" dirty="0">
                <a:effectLst/>
              </a:rPr>
              <a:t>/elections/election-results/</a:t>
            </a:r>
            <a:r>
              <a:rPr lang="en-US" dirty="0" err="1">
                <a:effectLst/>
              </a:rPr>
              <a:t>indiana</a:t>
            </a:r>
            <a:r>
              <a:rPr lang="en-US" dirty="0">
                <a:effectLst/>
              </a:rPr>
              <a:t>/2022-primaries/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6,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/ratings/house-race-ratings</a:t>
            </a: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32</a:t>
            </a:fld>
            <a:endParaRPr lang="en-US"/>
          </a:p>
        </p:txBody>
      </p:sp>
    </p:spTree>
    <p:extLst>
      <p:ext uri="{BB962C8B-B14F-4D97-AF65-F5344CB8AC3E}">
        <p14:creationId xmlns:p14="http://schemas.microsoft.com/office/powerpoint/2010/main" val="2140923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May 5,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33</a:t>
            </a:fld>
            <a:endParaRPr lang="en-US"/>
          </a:p>
        </p:txBody>
      </p:sp>
    </p:spTree>
    <p:extLst>
      <p:ext uri="{BB962C8B-B14F-4D97-AF65-F5344CB8AC3E}">
        <p14:creationId xmlns:p14="http://schemas.microsoft.com/office/powerpoint/2010/main" val="17946960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6,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/ratings/house-race-ratings</a:t>
            </a:r>
            <a:endParaRPr lang="en-US" dirty="0"/>
          </a:p>
          <a:p>
            <a:endParaRPr lang="en-US" dirty="0"/>
          </a:p>
          <a:p>
            <a:pPr marL="0" lvl="0" indent="0" algn="l" rtl="0">
              <a:spcBef>
                <a:spcPts val="0"/>
              </a:spcBef>
              <a:spcAft>
                <a:spcPts val="0"/>
              </a:spcAft>
              <a:buNone/>
            </a:pPr>
            <a:r>
              <a:rPr lang="en-US" dirty="0"/>
              <a:t>Brittany Shepard, “Key Takeaways from the June 7 Primaries,” </a:t>
            </a:r>
            <a:r>
              <a:rPr lang="en-US" i="1" dirty="0"/>
              <a:t>ABC News</a:t>
            </a:r>
            <a:r>
              <a:rPr lang="en-US" i="0" dirty="0"/>
              <a:t>, June 8, 2022, </a:t>
            </a:r>
          </a:p>
          <a:p>
            <a:pPr marL="0" lvl="0" indent="0" algn="l" rtl="0">
              <a:spcBef>
                <a:spcPts val="0"/>
              </a:spcBef>
              <a:spcAft>
                <a:spcPts val="0"/>
              </a:spcAft>
              <a:buNone/>
            </a:pPr>
            <a:r>
              <a:rPr lang="en-US" dirty="0"/>
              <a:t>https://</a:t>
            </a:r>
            <a:r>
              <a:rPr lang="en-US" dirty="0" err="1"/>
              <a:t>abcnews.go.com</a:t>
            </a:r>
            <a:r>
              <a:rPr lang="en-US" dirty="0"/>
              <a:t>/Politics/key-takeaways-</a:t>
            </a:r>
            <a:r>
              <a:rPr lang="en-US" dirty="0" err="1"/>
              <a:t>jan</a:t>
            </a:r>
            <a:r>
              <a:rPr lang="en-US" dirty="0"/>
              <a:t>-primaries/</a:t>
            </a:r>
            <a:r>
              <a:rPr lang="en-US" dirty="0" err="1"/>
              <a:t>story?id</a:t>
            </a:r>
            <a:r>
              <a:rPr lang="en-US" dirty="0"/>
              <a:t>=85166628</a:t>
            </a:r>
          </a:p>
          <a:p>
            <a:pPr marL="0" lvl="0" indent="0" algn="l" rtl="0">
              <a:spcBef>
                <a:spcPts val="0"/>
              </a:spcBef>
              <a:spcAft>
                <a:spcPts val="0"/>
              </a:spcAft>
              <a:buNone/>
            </a:pPr>
            <a:endParaRPr lang="en-US" dirty="0"/>
          </a:p>
          <a:p>
            <a:r>
              <a:rPr lang="en-US" dirty="0"/>
              <a:t>”United States Congressional Delegations from Iowa,” </a:t>
            </a:r>
            <a:r>
              <a:rPr lang="en-US" i="1" dirty="0"/>
              <a:t>Ballotpedia</a:t>
            </a:r>
            <a:r>
              <a:rPr lang="en-US" i="0" dirty="0"/>
              <a:t>, Accessed June 9, 2022, </a:t>
            </a:r>
          </a:p>
          <a:p>
            <a:r>
              <a:rPr lang="en-US" dirty="0"/>
              <a:t>https://</a:t>
            </a:r>
            <a:r>
              <a:rPr lang="en-US" dirty="0" err="1"/>
              <a:t>ballotpedia.org</a:t>
            </a:r>
            <a:r>
              <a:rPr lang="en-US" dirty="0"/>
              <a:t>/</a:t>
            </a:r>
            <a:r>
              <a:rPr lang="en-US" dirty="0" err="1"/>
              <a:t>United_States_congressional_delegations_from_Iowa</a:t>
            </a:r>
            <a:endParaRPr lang="en-US" dirty="0"/>
          </a:p>
          <a:p>
            <a:endParaRPr lang="en-US" dirty="0"/>
          </a:p>
          <a:p>
            <a:r>
              <a:rPr lang="en-US" sz="1200" b="0" i="0" u="none" strike="noStrike" kern="1200" dirty="0">
                <a:solidFill>
                  <a:schemeClr val="tx1"/>
                </a:solidFill>
                <a:effectLst/>
                <a:latin typeface="+mn-lt"/>
                <a:ea typeface="+mn-ea"/>
                <a:cs typeface="+mn-cs"/>
              </a:rPr>
              <a:t>“AP Elections API”, </a:t>
            </a:r>
            <a:r>
              <a:rPr lang="en-US" sz="1200" b="0" i="1" u="none" strike="noStrike" kern="1200" dirty="0">
                <a:solidFill>
                  <a:schemeClr val="tx1"/>
                </a:solidFill>
                <a:effectLst/>
                <a:latin typeface="+mn-lt"/>
                <a:ea typeface="+mn-ea"/>
                <a:cs typeface="+mn-cs"/>
              </a:rPr>
              <a:t>Associated Press</a:t>
            </a:r>
            <a:r>
              <a:rPr lang="en-US" sz="1200" b="0" i="0" u="none" strike="noStrike" kern="1200" dirty="0">
                <a:solidFill>
                  <a:schemeClr val="tx1"/>
                </a:solidFill>
                <a:effectLst/>
                <a:latin typeface="+mn-lt"/>
                <a:ea typeface="+mn-ea"/>
                <a:cs typeface="+mn-cs"/>
              </a:rPr>
              <a:t>,  Accessed June 9, 2022, https://</a:t>
            </a:r>
            <a:r>
              <a:rPr lang="en-US" sz="1200" b="0" i="0" u="none" strike="noStrike" kern="1200" dirty="0" err="1">
                <a:solidFill>
                  <a:schemeClr val="tx1"/>
                </a:solidFill>
                <a:effectLst/>
                <a:latin typeface="+mn-lt"/>
                <a:ea typeface="+mn-ea"/>
                <a:cs typeface="+mn-cs"/>
              </a:rPr>
              <a:t>developer.ap.org</a:t>
            </a:r>
            <a:r>
              <a:rPr lang="en-US" sz="1200" b="0" i="0" u="none" strike="noStrike" kern="1200" dirty="0">
                <a:solidFill>
                  <a:schemeClr val="tx1"/>
                </a:solidFill>
                <a:effectLst/>
                <a:latin typeface="+mn-lt"/>
                <a:ea typeface="+mn-ea"/>
                <a:cs typeface="+mn-cs"/>
              </a:rPr>
              <a:t>/ap-elections-</a:t>
            </a:r>
            <a:r>
              <a:rPr lang="en-US" sz="1200" b="0" i="0" u="none" strike="noStrike" kern="1200" dirty="0" err="1">
                <a:solidFill>
                  <a:schemeClr val="tx1"/>
                </a:solidFill>
                <a:effectLst/>
                <a:latin typeface="+mn-lt"/>
                <a:ea typeface="+mn-ea"/>
                <a:cs typeface="+mn-cs"/>
              </a:rPr>
              <a:t>api</a:t>
            </a:r>
            <a:r>
              <a:rPr lang="en-US" sz="1200" b="0" i="0" u="none" strike="noStrike"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34</a:t>
            </a:fld>
            <a:endParaRPr lang="en-US"/>
          </a:p>
        </p:txBody>
      </p:sp>
    </p:spTree>
    <p:extLst>
      <p:ext uri="{BB962C8B-B14F-4D97-AF65-F5344CB8AC3E}">
        <p14:creationId xmlns:p14="http://schemas.microsoft.com/office/powerpoint/2010/main" val="2774188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8,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35</a:t>
            </a:fld>
            <a:endParaRPr lang="en-US"/>
          </a:p>
        </p:txBody>
      </p:sp>
    </p:spTree>
    <p:extLst>
      <p:ext uri="{BB962C8B-B14F-4D97-AF65-F5344CB8AC3E}">
        <p14:creationId xmlns:p14="http://schemas.microsoft.com/office/powerpoint/2010/main" val="1979213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6,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https://www.cookpolitical.com/ratings/house-race-ratings</a:t>
            </a:r>
            <a:endParaRPr lang="en-US" dirty="0"/>
          </a:p>
          <a:p>
            <a:pPr marL="0" lvl="0" indent="0" algn="l" rtl="0">
              <a:spcBef>
                <a:spcPts val="0"/>
              </a:spcBef>
              <a:spcAft>
                <a:spcPts val="0"/>
              </a:spcAft>
              <a:buNone/>
            </a:pPr>
            <a:endParaRPr lang="en-US" dirty="0"/>
          </a:p>
          <a:p>
            <a:r>
              <a:rPr lang="en-US" dirty="0"/>
              <a:t>”United States Congressional Delegations from Iowa,” </a:t>
            </a:r>
            <a:r>
              <a:rPr lang="en-US" i="1" dirty="0"/>
              <a:t>Ballotpedia</a:t>
            </a:r>
            <a:r>
              <a:rPr lang="en-US" i="0" dirty="0"/>
              <a:t>, Accessed August 3, 2022</a:t>
            </a:r>
          </a:p>
          <a:p>
            <a:r>
              <a:rPr lang="en-US" dirty="0"/>
              <a:t>https://ballotpedia.org/United_States_congressional_delegations_from_Kansas</a:t>
            </a:r>
            <a:endParaRPr lang="en-US" sz="1200" dirty="0">
              <a:effectLst/>
              <a:latin typeface="Segoe UI" panose="020B0502040204020203" pitchFamily="34" charset="0"/>
            </a:endParaRPr>
          </a:p>
          <a:p>
            <a:pPr marL="0" lvl="0" indent="0" algn="l" rtl="0">
              <a:spcBef>
                <a:spcPts val="0"/>
              </a:spcBef>
              <a:spcAft>
                <a:spcPts val="0"/>
              </a:spcAft>
              <a:buNone/>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a:t>
            </a:r>
            <a:r>
              <a:rPr lang="en-US" sz="1800" b="0" i="0" dirty="0">
                <a:solidFill>
                  <a:srgbClr val="333333"/>
                </a:solidFill>
                <a:effectLst/>
                <a:latin typeface="Gotham SSm"/>
              </a:rPr>
              <a:t>Gov. Laura Kelly and Kansas AG Derek Schmidt to face one another in November” NPR, KQED</a:t>
            </a:r>
            <a:endParaRPr lang="en-US" sz="1200" dirty="0">
              <a:effectLst/>
              <a:latin typeface="Segoe UI" panose="020B0502040204020203" pitchFamily="34" charset="0"/>
            </a:endParaRPr>
          </a:p>
          <a:p>
            <a:pPr marL="0" lvl="0" indent="0" algn="l" rtl="0">
              <a:spcBef>
                <a:spcPts val="0"/>
              </a:spcBef>
              <a:spcAft>
                <a:spcPts val="0"/>
              </a:spcAft>
              <a:buNone/>
            </a:pPr>
            <a:r>
              <a:rPr lang="en-US" sz="1200" dirty="0">
                <a:effectLst/>
                <a:latin typeface="Segoe UI" panose="020B0502040204020203" pitchFamily="34" charset="0"/>
              </a:rPr>
              <a:t>https://www.npr.org/sections/2022-live-primary-election-race-results/2022/08/02/1115323825/kansas-governor-primary-results-kelly-schmidt-democrat-republican</a:t>
            </a:r>
          </a:p>
          <a:p>
            <a:pPr marL="0" lvl="0" indent="0" algn="l" rtl="0">
              <a:spcBef>
                <a:spcPts val="0"/>
              </a:spcBef>
              <a:spcAft>
                <a:spcPts val="0"/>
              </a:spcAft>
              <a:buNone/>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Segoe UI" panose="020B0502040204020203" pitchFamily="34" charset="0"/>
              </a:rPr>
              <a:t>Amber </a:t>
            </a:r>
            <a:r>
              <a:rPr lang="en-US" sz="1200" b="0" dirty="0" err="1">
                <a:effectLst/>
                <a:latin typeface="Segoe UI" panose="020B0502040204020203" pitchFamily="34" charset="0"/>
              </a:rPr>
              <a:t>Phillpis</a:t>
            </a:r>
            <a:r>
              <a:rPr lang="en-US" sz="1200" b="0" dirty="0">
                <a:effectLst/>
                <a:latin typeface="Segoe UI" panose="020B0502040204020203" pitchFamily="34" charset="0"/>
              </a:rPr>
              <a:t>, “</a:t>
            </a:r>
            <a:r>
              <a:rPr lang="en-US" sz="1800" b="0" i="0" dirty="0">
                <a:solidFill>
                  <a:srgbClr val="111111"/>
                </a:solidFill>
                <a:effectLst/>
                <a:latin typeface="Postoni"/>
              </a:rPr>
              <a:t>How Kansas became a bellwether for abortion rights” The Washington Post, August 3, 2022</a:t>
            </a:r>
            <a:endParaRPr lang="en-US" sz="1200" b="0" dirty="0">
              <a:effectLst/>
              <a:latin typeface="Segoe UI" panose="020B0502040204020203" pitchFamily="34" charset="0"/>
            </a:endParaRPr>
          </a:p>
          <a:p>
            <a:pPr marL="0" lvl="0" indent="0" algn="l" rtl="0">
              <a:spcBef>
                <a:spcPts val="0"/>
              </a:spcBef>
              <a:spcAft>
                <a:spcPts val="0"/>
              </a:spcAft>
              <a:buNone/>
            </a:pPr>
            <a:r>
              <a:rPr lang="en-US" sz="1200" dirty="0">
                <a:effectLst/>
                <a:latin typeface="Segoe UI" panose="020B0502040204020203" pitchFamily="34" charset="0"/>
              </a:rPr>
              <a:t>https://www.washingtonpost.com/politics/2022/08/01/kansas-abortion-vote-ballot-initiative/</a:t>
            </a:r>
          </a:p>
          <a:p>
            <a:pPr marL="0" lvl="0" indent="0" algn="l" rtl="0">
              <a:spcBef>
                <a:spcPts val="0"/>
              </a:spcBef>
              <a:spcAft>
                <a:spcPts val="0"/>
              </a:spcAft>
              <a:buNone/>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Segoe UI" panose="020B0502040204020203" pitchFamily="34" charset="0"/>
              </a:rPr>
              <a:t>Amber Phillips, “</a:t>
            </a:r>
            <a:r>
              <a:rPr lang="en-US" sz="1800" b="0" i="0" dirty="0">
                <a:solidFill>
                  <a:srgbClr val="111111"/>
                </a:solidFill>
                <a:effectLst/>
                <a:latin typeface="Postoni"/>
              </a:rPr>
              <a:t>Takeaways from primaries in Kansas, Michigan, Missouri and Arizona” The Washington Post, August 3, 2022</a:t>
            </a:r>
            <a:endParaRPr lang="en-US" sz="1200" b="0" dirty="0">
              <a:effectLst/>
              <a:latin typeface="Segoe UI" panose="020B0502040204020203" pitchFamily="34" charset="0"/>
            </a:endParaRPr>
          </a:p>
          <a:p>
            <a:pPr marL="0" lvl="0" indent="0" algn="l" rtl="0">
              <a:spcBef>
                <a:spcPts val="0"/>
              </a:spcBef>
              <a:spcAft>
                <a:spcPts val="0"/>
              </a:spcAft>
              <a:buNone/>
            </a:pPr>
            <a:r>
              <a:rPr lang="en-US" sz="1200" dirty="0">
                <a:effectLst/>
                <a:latin typeface="Segoe UI" panose="020B0502040204020203" pitchFamily="34" charset="0"/>
              </a:rPr>
              <a:t>https://www.washingtonpost.com/politics/2022/08/03/takeaways-primaries-kansas-arizona/</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36</a:t>
            </a:fld>
            <a:endParaRPr lang="en-US"/>
          </a:p>
        </p:txBody>
      </p:sp>
    </p:spTree>
    <p:extLst>
      <p:ext uri="{BB962C8B-B14F-4D97-AF65-F5344CB8AC3E}">
        <p14:creationId xmlns:p14="http://schemas.microsoft.com/office/powerpoint/2010/main" val="2383007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3,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37</a:t>
            </a:fld>
            <a:endParaRPr lang="en-US"/>
          </a:p>
        </p:txBody>
      </p:sp>
    </p:spTree>
    <p:extLst>
      <p:ext uri="{BB962C8B-B14F-4D97-AF65-F5344CB8AC3E}">
        <p14:creationId xmlns:p14="http://schemas.microsoft.com/office/powerpoint/2010/main" val="3023976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lvl="0" indent="0" algn="l" rtl="0">
              <a:spcBef>
                <a:spcPts val="0"/>
              </a:spcBef>
              <a:spcAft>
                <a:spcPts val="0"/>
              </a:spcAft>
              <a:buNone/>
            </a:pPr>
            <a:r>
              <a:rPr lang="en-US" dirty="0"/>
              <a:t>The New York Times. (2022, May 24). Kentucky Primary Election Results. The New York Times. Retrieved June 16, 2022, from https://www.nytimes.com/interactive/2022/05/17/us/elections/results-kentucky.html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Cable News Network. (n.d.). </a:t>
            </a:r>
            <a:r>
              <a:rPr lang="en-US" i="1" dirty="0">
                <a:effectLst/>
              </a:rPr>
              <a:t>Kentucky Democratic and Republican primary election results and maps 2022 | CNN politics</a:t>
            </a:r>
            <a:r>
              <a:rPr lang="en-US" dirty="0">
                <a:effectLst/>
              </a:rPr>
              <a:t>. CNN. Retrieved June 16, 2022, from https://www.cnn.com/election/2022/results/kentucky/primaries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6,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https://www.cookpolitical.com/ratings/house-race-ratings</a:t>
            </a:r>
            <a:endParaRPr lang="en-US" dirty="0"/>
          </a:p>
          <a:p>
            <a:pPr marL="0" lvl="0" indent="0" algn="l" rtl="0">
              <a:spcBef>
                <a:spcPts val="0"/>
              </a:spcBef>
              <a:spcAft>
                <a:spcPts val="0"/>
              </a:spcAft>
              <a:buNone/>
            </a:pPr>
            <a:endParaRPr lang="en-US" dirty="0"/>
          </a:p>
          <a:p>
            <a:r>
              <a:rPr lang="en-US" dirty="0"/>
              <a:t>”United States Congressional Delegations from Iowa,” </a:t>
            </a:r>
            <a:r>
              <a:rPr lang="en-US" i="1" dirty="0"/>
              <a:t>Ballotpedia</a:t>
            </a:r>
            <a:r>
              <a:rPr lang="en-US" i="0" dirty="0"/>
              <a:t>, Accessed June 9, 2022, </a:t>
            </a:r>
          </a:p>
          <a:p>
            <a:r>
              <a:rPr lang="en-US" dirty="0"/>
              <a:t>https://ballotpedia.org/United_States_congressional_delegations_from_Iowa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38</a:t>
            </a:fld>
            <a:endParaRPr lang="en-US"/>
          </a:p>
        </p:txBody>
      </p:sp>
    </p:spTree>
    <p:extLst>
      <p:ext uri="{BB962C8B-B14F-4D97-AF65-F5344CB8AC3E}">
        <p14:creationId xmlns:p14="http://schemas.microsoft.com/office/powerpoint/2010/main" val="9885463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May 18,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39</a:t>
            </a:fld>
            <a:endParaRPr lang="en-US"/>
          </a:p>
        </p:txBody>
      </p:sp>
    </p:spTree>
    <p:extLst>
      <p:ext uri="{BB962C8B-B14F-4D97-AF65-F5344CB8AC3E}">
        <p14:creationId xmlns:p14="http://schemas.microsoft.com/office/powerpoint/2010/main" val="1370831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“AP Elections API”, </a:t>
            </a:r>
            <a:r>
              <a:rPr lang="en-US" b="0" i="1" dirty="0"/>
              <a:t>Associated Press</a:t>
            </a:r>
            <a:r>
              <a:rPr lang="en-US" b="0" i="0" dirty="0"/>
              <a:t>, </a:t>
            </a:r>
            <a:r>
              <a:rPr lang="en-US" b="0" dirty="0"/>
              <a:t> Accessed June 22,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https://developer.ap.org/ap-elections-api/</a:t>
            </a:r>
          </a:p>
          <a:p>
            <a:endParaRPr lang="en-US" dirty="0"/>
          </a:p>
          <a:p>
            <a:pPr marL="0" lvl="0" indent="0" algn="l" rtl="0">
              <a:spcBef>
                <a:spcPts val="0"/>
              </a:spcBef>
              <a:spcAft>
                <a:spcPts val="0"/>
              </a:spcAft>
              <a:buNone/>
            </a:pPr>
            <a:endParaRPr lang="en-US" dirty="0"/>
          </a:p>
          <a:p>
            <a:endParaRPr lang="en-US" dirty="0">
              <a:effectLst/>
            </a:endParaRPr>
          </a:p>
        </p:txBody>
      </p:sp>
      <p:sp>
        <p:nvSpPr>
          <p:cNvPr id="4" name="Slide Number Placeholder 3"/>
          <p:cNvSpPr>
            <a:spLocks noGrp="1"/>
          </p:cNvSpPr>
          <p:nvPr>
            <p:ph type="sldNum" sz="quarter" idx="5"/>
          </p:nvPr>
        </p:nvSpPr>
        <p:spPr/>
        <p:txBody>
          <a:bodyPr/>
          <a:lstStyle/>
          <a:p>
            <a:fld id="{0518D6BE-06C7-9D44-B1ED-3695FD14EDEE}" type="slidenum">
              <a:rPr lang="en-US" smtClean="0"/>
              <a:t>4</a:t>
            </a:fld>
            <a:endParaRPr lang="en-US"/>
          </a:p>
        </p:txBody>
      </p:sp>
    </p:spTree>
    <p:extLst>
      <p:ext uri="{BB962C8B-B14F-4D97-AF65-F5344CB8AC3E}">
        <p14:creationId xmlns:p14="http://schemas.microsoft.com/office/powerpoint/2010/main" val="3776441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Sources: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 Shou and Christian Paz, “4 Winners and 2 Losers from the Maine, Nevada, North Dakota, and South Carolina Primaries,” </a:t>
            </a:r>
            <a:r>
              <a:rPr lang="en-US" i="1" dirty="0"/>
              <a:t>Vox</a:t>
            </a:r>
            <a:r>
              <a:rPr lang="en-US" i="0" dirty="0"/>
              <a:t>, Jun 15, 2022, </a:t>
            </a:r>
          </a:p>
          <a:p>
            <a:pPr marL="0" lvl="0" indent="0" algn="l" rtl="0">
              <a:spcBef>
                <a:spcPts val="0"/>
              </a:spcBef>
              <a:spcAft>
                <a:spcPts val="0"/>
              </a:spcAft>
              <a:buNone/>
            </a:pPr>
            <a:r>
              <a:rPr lang="en-US" dirty="0"/>
              <a:t>https://</a:t>
            </a:r>
            <a:r>
              <a:rPr lang="en-US" dirty="0" err="1"/>
              <a:t>www.vox.com</a:t>
            </a:r>
            <a:r>
              <a:rPr lang="en-US" dirty="0"/>
              <a:t>/23168730/winners-losers-june-14-primaries-maine-nevada-north-dakota-south-Carolina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Associated Press, “A Look at Maine’s Primary Elections,” </a:t>
            </a:r>
            <a:r>
              <a:rPr lang="en-US" i="1" dirty="0"/>
              <a:t>Bangor Daily News</a:t>
            </a:r>
            <a:r>
              <a:rPr lang="en-US" i="0" dirty="0"/>
              <a:t>, June 14, 2022, </a:t>
            </a:r>
          </a:p>
          <a:p>
            <a:pPr marL="0" lvl="0" indent="0" algn="l" rtl="0">
              <a:spcBef>
                <a:spcPts val="0"/>
              </a:spcBef>
              <a:spcAft>
                <a:spcPts val="0"/>
              </a:spcAft>
              <a:buNone/>
            </a:pPr>
            <a:r>
              <a:rPr lang="en-US" dirty="0"/>
              <a:t>https://</a:t>
            </a:r>
            <a:r>
              <a:rPr lang="en-US" dirty="0" err="1"/>
              <a:t>bangordailynews.com</a:t>
            </a:r>
            <a:r>
              <a:rPr lang="en-US" dirty="0"/>
              <a:t>/2022/06/14/politics/a-look-at-</a:t>
            </a:r>
            <a:r>
              <a:rPr lang="en-US" dirty="0" err="1"/>
              <a:t>maines</a:t>
            </a:r>
            <a:r>
              <a:rPr lang="en-US" dirty="0"/>
              <a:t>-primary-elections/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Jessica Piper, “Janet Mills Raises Twice as Much as Paul LePage for 2022 Showdown,” </a:t>
            </a:r>
            <a:r>
              <a:rPr lang="en-US" i="1" dirty="0"/>
              <a:t>Bangor Daily News,</a:t>
            </a:r>
            <a:r>
              <a:rPr lang="en-US" i="0" dirty="0"/>
              <a:t> June 3, 2022, </a:t>
            </a:r>
          </a:p>
          <a:p>
            <a:pPr marL="0" lvl="0" indent="0" algn="l" rtl="0">
              <a:spcBef>
                <a:spcPts val="0"/>
              </a:spcBef>
              <a:spcAft>
                <a:spcPts val="0"/>
              </a:spcAft>
              <a:buNone/>
            </a:pPr>
            <a:r>
              <a:rPr lang="en-US" dirty="0"/>
              <a:t>https://</a:t>
            </a:r>
            <a:r>
              <a:rPr lang="en-US" dirty="0" err="1"/>
              <a:t>bangordailynews.com</a:t>
            </a:r>
            <a:r>
              <a:rPr lang="en-US" dirty="0"/>
              <a:t>/2022/06/03/politics/</a:t>
            </a:r>
            <a:r>
              <a:rPr lang="en-US" dirty="0" err="1"/>
              <a:t>janet</a:t>
            </a:r>
            <a:r>
              <a:rPr lang="en-US" dirty="0"/>
              <a:t>-mills-</a:t>
            </a:r>
            <a:r>
              <a:rPr lang="en-US" dirty="0" err="1"/>
              <a:t>paul</a:t>
            </a:r>
            <a:r>
              <a:rPr lang="en-US" dirty="0"/>
              <a:t>-</a:t>
            </a:r>
            <a:r>
              <a:rPr lang="en-US" dirty="0" err="1"/>
              <a:t>lepage</a:t>
            </a:r>
            <a:r>
              <a:rPr lang="en-US" dirty="0"/>
              <a:t>-primary-funding/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0" i="0" dirty="0">
                <a:solidFill>
                  <a:srgbClr val="666666"/>
                </a:solidFill>
                <a:effectLst/>
                <a:latin typeface="Merriweather" panose="00000500000000000000" pitchFamily="2" charset="0"/>
              </a:rPr>
              <a:t>United States Congressional Delegations from Maine,”</a:t>
            </a:r>
            <a:r>
              <a:rPr lang="en-US" b="0" i="1" dirty="0">
                <a:solidFill>
                  <a:srgbClr val="666666"/>
                </a:solidFill>
                <a:effectLst/>
                <a:latin typeface="Merriweather" panose="00000500000000000000" pitchFamily="2" charset="0"/>
              </a:rPr>
              <a:t> Ballotpedia</a:t>
            </a:r>
            <a:r>
              <a:rPr lang="en-US" b="0" i="0" dirty="0">
                <a:solidFill>
                  <a:srgbClr val="666666"/>
                </a:solidFill>
                <a:effectLst/>
                <a:latin typeface="Merriweather" panose="00000500000000000000" pitchFamily="2" charset="0"/>
              </a:rPr>
              <a:t>, accessed June 15,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https://</a:t>
            </a:r>
            <a:r>
              <a:rPr lang="en-US" sz="1800" dirty="0" err="1">
                <a:effectLst/>
                <a:latin typeface="Segoe UI" panose="020B0502040204020203" pitchFamily="34" charset="0"/>
              </a:rPr>
              <a:t>ballotpedia.org</a:t>
            </a:r>
            <a:r>
              <a:rPr lang="en-US" sz="1800" dirty="0">
                <a:effectLst/>
                <a:latin typeface="Segoe UI" panose="020B0502040204020203" pitchFamily="34" charset="0"/>
              </a:rPr>
              <a:t>/</a:t>
            </a:r>
            <a:r>
              <a:rPr lang="en-US" sz="1800" dirty="0" err="1">
                <a:effectLst/>
                <a:latin typeface="Segoe UI" panose="020B0502040204020203" pitchFamily="34" charset="0"/>
              </a:rPr>
              <a:t>United_States_congressional_delegations_from_Maine</a:t>
            </a:r>
            <a:endParaRPr lang="en-US"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666666"/>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8,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Merriweather"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40</a:t>
            </a:fld>
            <a:endParaRPr lang="en-US"/>
          </a:p>
        </p:txBody>
      </p:sp>
    </p:spTree>
    <p:extLst>
      <p:ext uri="{BB962C8B-B14F-4D97-AF65-F5344CB8AC3E}">
        <p14:creationId xmlns:p14="http://schemas.microsoft.com/office/powerpoint/2010/main" val="3174343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15,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41</a:t>
            </a:fld>
            <a:endParaRPr lang="en-US"/>
          </a:p>
        </p:txBody>
      </p:sp>
    </p:spTree>
    <p:extLst>
      <p:ext uri="{BB962C8B-B14F-4D97-AF65-F5344CB8AC3E}">
        <p14:creationId xmlns:p14="http://schemas.microsoft.com/office/powerpoint/2010/main" val="38343031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62626"/>
                </a:solidFill>
                <a:effectLst/>
                <a:latin typeface="CNN Condensed"/>
              </a:rPr>
              <a:t>Eric </a:t>
            </a:r>
            <a:r>
              <a:rPr lang="en-US" b="0" i="0" dirty="0" err="1">
                <a:solidFill>
                  <a:srgbClr val="262626"/>
                </a:solidFill>
                <a:effectLst/>
                <a:latin typeface="CNN Condensed"/>
              </a:rPr>
              <a:t>Bradner</a:t>
            </a:r>
            <a:r>
              <a:rPr lang="en-US" b="0" i="0" dirty="0">
                <a:solidFill>
                  <a:srgbClr val="262626"/>
                </a:solidFill>
                <a:effectLst/>
                <a:latin typeface="CNN Condensed"/>
              </a:rPr>
              <a:t> and Shania Shelton, “CNN projects Trump-backed Dan Cox will win GOP gubernatorial primary in Maryland” CNN, July 20,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https://www.cnn.com/2022/07/19/politics/maryland-primary-election/index.html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Julia Manchester and Brandon </a:t>
            </a:r>
            <a:r>
              <a:rPr lang="en-US" b="0" dirty="0" err="1"/>
              <a:t>Conradis</a:t>
            </a:r>
            <a:r>
              <a:rPr lang="en-US" b="0" dirty="0"/>
              <a:t>, “</a:t>
            </a:r>
            <a:r>
              <a:rPr lang="en-US" b="0" i="0" dirty="0">
                <a:solidFill>
                  <a:srgbClr val="263147"/>
                </a:solidFill>
                <a:effectLst/>
                <a:latin typeface="Graphik Web"/>
              </a:rPr>
              <a:t>Early takeaways from the Maryland primaries” July 20, 2022</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https://thehill.com/homenews/campaign/3566855-early-takeaways-from-the-maryland-primaries/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Meagan Flynn, “</a:t>
            </a:r>
            <a:r>
              <a:rPr lang="en-US" b="0" i="0" dirty="0">
                <a:solidFill>
                  <a:srgbClr val="111111"/>
                </a:solidFill>
                <a:effectLst/>
                <a:latin typeface="Postoni"/>
              </a:rPr>
              <a:t>Ivey defeats Edwards in bitter, high-profile Md. primary for House” Washington Post,  Washington Post,  July 20, 2022</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https://www.washingtonpost.com/dc-md-va/2022/07/19/edwards-maryland-primary-elections-congress/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Max Greenwood, “</a:t>
            </a:r>
            <a:r>
              <a:rPr lang="en-US" b="0" i="0" dirty="0">
                <a:solidFill>
                  <a:srgbClr val="263147"/>
                </a:solidFill>
                <a:effectLst/>
                <a:latin typeface="Graphik Web"/>
              </a:rPr>
              <a:t>Five races to watch in Maryland’s primaries” The Hill, July 19, 2022</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https://thehill.com/homenews/campaign/3564884-five-races-to-watch-in-marylands-primaries/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0" i="0" dirty="0">
                <a:solidFill>
                  <a:srgbClr val="666666"/>
                </a:solidFill>
                <a:effectLst/>
                <a:latin typeface="Merriweather" panose="00000500000000000000" pitchFamily="2" charset="0"/>
              </a:rPr>
              <a:t>United States Congressional Delegations from Maryland,”</a:t>
            </a:r>
            <a:r>
              <a:rPr lang="en-US" b="0" i="1" dirty="0">
                <a:solidFill>
                  <a:srgbClr val="666666"/>
                </a:solidFill>
                <a:effectLst/>
                <a:latin typeface="Merriweather" panose="00000500000000000000" pitchFamily="2" charset="0"/>
              </a:rPr>
              <a:t> Ballotpedia</a:t>
            </a:r>
            <a:r>
              <a:rPr lang="en-US" b="0" i="0" dirty="0">
                <a:solidFill>
                  <a:srgbClr val="666666"/>
                </a:solidFill>
                <a:effectLst/>
                <a:latin typeface="Merriweather" panose="00000500000000000000" pitchFamily="2" charset="0"/>
              </a:rPr>
              <a:t>, accessed July 19,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https://ballotpedia.org/United_States_congressional_delegations_from_Maryland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dirty="0">
              <a:solidFill>
                <a:srgbClr val="666666"/>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July 19,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https://www.cookpolitical.com/ratings/house-race-ratings</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42</a:t>
            </a:fld>
            <a:endParaRPr lang="en-US"/>
          </a:p>
        </p:txBody>
      </p:sp>
    </p:spTree>
    <p:extLst>
      <p:ext uri="{BB962C8B-B14F-4D97-AF65-F5344CB8AC3E}">
        <p14:creationId xmlns:p14="http://schemas.microsoft.com/office/powerpoint/2010/main" val="11928778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July 22,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43</a:t>
            </a:fld>
            <a:endParaRPr lang="en-US"/>
          </a:p>
        </p:txBody>
      </p:sp>
    </p:spTree>
    <p:extLst>
      <p:ext uri="{BB962C8B-B14F-4D97-AF65-F5344CB8AC3E}">
        <p14:creationId xmlns:p14="http://schemas.microsoft.com/office/powerpoint/2010/main" val="1718753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6,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https://www.cookpolitical.com/ratings/house-race-ratings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Michigan” Ballotpedia, accessed August 3,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https://ballotpedia.org/United_States_congressional_delegations_from_Mississippi</a:t>
            </a:r>
            <a:endParaRPr lang="en-US" b="0" i="0" dirty="0">
              <a:solidFill>
                <a:srgbClr val="666666"/>
              </a:solidFill>
              <a:effectLst/>
              <a:latin typeface="Merriweather" panose="00000500000000000000" pitchFamily="2"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Zhou, L., &amp; Jennings, N. (2022, August 3). </a:t>
            </a:r>
            <a:r>
              <a:rPr lang="en-US" i="1" dirty="0">
                <a:effectLst/>
              </a:rPr>
              <a:t>4 winners and 1 loser from the Kansas, Missouri, Arizona, and Michigan primaries</a:t>
            </a:r>
            <a:r>
              <a:rPr lang="en-US" dirty="0">
                <a:effectLst/>
              </a:rPr>
              <a:t>. Vox. Retrieved August 3, 2022, from https://www.vox.com/policy-and-politics/2022/8/3/23289752/kansas-arizona-michigan-missouri-and-washington-primaries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rPr>
              <a:t>Michigan primary takeaways: Big night for trump, Bad night for black democrats</a:t>
            </a:r>
            <a:r>
              <a:rPr lang="en-US" dirty="0">
                <a:effectLst/>
              </a:rPr>
              <a:t>. Bridge Michigan. (n.d.). Retrieved August 3, 2022, from https://www.bridgemi.com/michigan-government/michigan-primary-takeaways-big-night-trump-bad-night-black-democrats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NBCUniversal News Group. (2022, July 30). </a:t>
            </a:r>
            <a:r>
              <a:rPr lang="en-US" i="1" dirty="0">
                <a:effectLst/>
              </a:rPr>
              <a:t>Trump endorses Tudor Dixon in Michigan governor's race</a:t>
            </a:r>
            <a:r>
              <a:rPr lang="en-US" dirty="0">
                <a:effectLst/>
              </a:rPr>
              <a:t>. NBCNews.com. Retrieved August 3, 2022, from https://www.nbcnews.com/politics/2022-election/trump-endorses-tudor-dixon-michigan-governors-race-rcna39914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jhermani@mlive.com, J. H. |. (2022, August 3). </a:t>
            </a:r>
            <a:r>
              <a:rPr lang="en-US" i="1" dirty="0">
                <a:effectLst/>
              </a:rPr>
              <a:t>Tlaib wins Mi-12′s Democratic Congressional Primary, AP projects</a:t>
            </a:r>
            <a:r>
              <a:rPr lang="en-US" dirty="0">
                <a:effectLst/>
              </a:rPr>
              <a:t>. </a:t>
            </a:r>
            <a:r>
              <a:rPr lang="en-US" dirty="0" err="1">
                <a:effectLst/>
              </a:rPr>
              <a:t>mlive</a:t>
            </a:r>
            <a:r>
              <a:rPr lang="en-US" dirty="0">
                <a:effectLst/>
              </a:rPr>
              <a:t>. Retrieved August 3, 2022, from https://www.mlive.com/politics/2022/08/tlaib-wins-mi-12s-democratic-congressional-primary-ap-projects.html </a:t>
            </a:r>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44</a:t>
            </a:fld>
            <a:endParaRPr lang="en-US"/>
          </a:p>
        </p:txBody>
      </p:sp>
    </p:spTree>
    <p:extLst>
      <p:ext uri="{BB962C8B-B14F-4D97-AF65-F5344CB8AC3E}">
        <p14:creationId xmlns:p14="http://schemas.microsoft.com/office/powerpoint/2010/main" val="24418110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3,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45</a:t>
            </a:fld>
            <a:endParaRPr lang="en-US"/>
          </a:p>
        </p:txBody>
      </p:sp>
    </p:spTree>
    <p:extLst>
      <p:ext uri="{BB962C8B-B14F-4D97-AF65-F5344CB8AC3E}">
        <p14:creationId xmlns:p14="http://schemas.microsoft.com/office/powerpoint/2010/main" val="1944482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Source:</a:t>
            </a:r>
          </a:p>
          <a:p>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a:t>
            </a:r>
            <a:r>
              <a:rPr lang="en-GB" sz="800" b="0" i="0" dirty="0">
                <a:solidFill>
                  <a:srgbClr val="666666"/>
                </a:solidFill>
                <a:effectLst/>
                <a:latin typeface="Merriweather" panose="00000500000000000000" pitchFamily="2" charset="0"/>
              </a:rPr>
              <a:t>2022 House Race Ratings</a:t>
            </a:r>
            <a:r>
              <a:rPr lang="en-US" sz="800" b="0" i="0" dirty="0">
                <a:solidFill>
                  <a:srgbClr val="666666"/>
                </a:solidFill>
                <a:effectLst/>
                <a:latin typeface="Merriweather" panose="00000500000000000000" pitchFamily="2" charset="0"/>
              </a:rPr>
              <a:t>” The Cook Political Report with Amy Walter, updated June 6,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666666"/>
                </a:solidFill>
                <a:effectLst/>
                <a:latin typeface="Merriweather" panose="00000500000000000000" pitchFamily="2" charset="0"/>
              </a:rPr>
              <a:t>https://www.cookpolitical.com/ratings/house-race-ratings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rgbClr val="666666"/>
                </a:solidFill>
                <a:effectLst/>
                <a:latin typeface="Merriweather" panose="00000500000000000000" pitchFamily="2" charset="0"/>
              </a:rPr>
              <a:t>“</a:t>
            </a:r>
            <a:r>
              <a:rPr lang="en-US" sz="800" b="0" i="0" dirty="0">
                <a:solidFill>
                  <a:srgbClr val="666666"/>
                </a:solidFill>
                <a:effectLst/>
                <a:latin typeface="Merriweather" panose="00000500000000000000" pitchFamily="2" charset="0"/>
              </a:rPr>
              <a:t>United States congressional delegations from Minnesota” Ballotpedia, accessed August 10,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effectLst/>
                <a:latin typeface="Segoe UI" panose="020B0502040204020203" pitchFamily="34" charset="0"/>
              </a:rPr>
              <a:t>https://ballotpedia.org/United_States_congressional_delegations_from_Minnesota</a:t>
            </a:r>
            <a:endParaRPr lang="en-US" sz="800" b="0" i="0" dirty="0">
              <a:solidFill>
                <a:srgbClr val="666666"/>
              </a:solidFill>
              <a:effectLst/>
              <a:latin typeface="Merriweather" panose="00000500000000000000" pitchFamily="2" charset="0"/>
            </a:endParaRPr>
          </a:p>
          <a:p>
            <a:pPr marL="0" lvl="0" indent="0" algn="l" rtl="0">
              <a:spcBef>
                <a:spcPts val="0"/>
              </a:spcBef>
              <a:spcAft>
                <a:spcPts val="0"/>
              </a:spcAft>
              <a:buNone/>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err="1">
                <a:effectLst/>
              </a:rPr>
              <a:t>Bradner</a:t>
            </a:r>
            <a:r>
              <a:rPr lang="en-US" sz="800" dirty="0">
                <a:effectLst/>
              </a:rPr>
              <a:t>, E. (2022, August 10). </a:t>
            </a:r>
            <a:r>
              <a:rPr lang="en-US" sz="800" i="1" dirty="0">
                <a:effectLst/>
              </a:rPr>
              <a:t>Omar survives surprising nail-biter to win Democratic nomination for Minnesota's 5th Congressional District, CNN projects | CNN politics</a:t>
            </a:r>
            <a:r>
              <a:rPr lang="en-US" sz="800" dirty="0">
                <a:effectLst/>
              </a:rPr>
              <a:t>. CNN. Retrieved August 10, 2022, from https://www.cnn.com/2022/08/09/politics/ilhan-omar-democratic-nomination-minnesota-5th-congressional-district/index.html </a:t>
            </a:r>
          </a:p>
          <a:p>
            <a:pPr marL="0" lvl="0" indent="0" algn="l" rtl="0">
              <a:spcBef>
                <a:spcPts val="0"/>
              </a:spcBef>
              <a:spcAft>
                <a:spcPts val="0"/>
              </a:spcAft>
              <a:buNone/>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rPr>
              <a:t>Manchester, J. (2022, August 10). </a:t>
            </a:r>
            <a:r>
              <a:rPr lang="en-US" sz="800" i="1" dirty="0">
                <a:effectLst/>
              </a:rPr>
              <a:t>Five takeaways from primaries in Wisconsin, Minnesota and beyond</a:t>
            </a:r>
            <a:r>
              <a:rPr lang="en-US" sz="800" dirty="0">
                <a:effectLst/>
              </a:rPr>
              <a:t>. The Hill. Retrieved August 10, 2022, from https://thehill.com/homenews/campaign/3595329-five-takeaways-from-primaries-in-wisconsin-minnesota-and-beyond/ </a:t>
            </a:r>
          </a:p>
          <a:p>
            <a:pPr marL="0" lvl="0" indent="0" algn="l" rtl="0">
              <a:spcBef>
                <a:spcPts val="0"/>
              </a:spcBef>
              <a:spcAft>
                <a:spcPts val="0"/>
              </a:spcAft>
              <a:buNone/>
            </a:pPr>
            <a:endParaRPr lang="en-US" sz="800" dirty="0"/>
          </a:p>
          <a:p>
            <a:pPr marL="0" lvl="0" indent="0" algn="l" rtl="0">
              <a:spcBef>
                <a:spcPts val="0"/>
              </a:spcBef>
              <a:spcAft>
                <a:spcPts val="0"/>
              </a:spcAft>
              <a:buNone/>
            </a:pPr>
            <a:endParaRPr lang="en-US" sz="800" dirty="0"/>
          </a:p>
          <a:p>
            <a:endParaRPr lang="en-US" sz="800" dirty="0"/>
          </a:p>
        </p:txBody>
      </p:sp>
      <p:sp>
        <p:nvSpPr>
          <p:cNvPr id="4" name="Slide Number Placeholder 3"/>
          <p:cNvSpPr>
            <a:spLocks noGrp="1"/>
          </p:cNvSpPr>
          <p:nvPr>
            <p:ph type="sldNum" sz="quarter" idx="5"/>
          </p:nvPr>
        </p:nvSpPr>
        <p:spPr/>
        <p:txBody>
          <a:bodyPr/>
          <a:lstStyle/>
          <a:p>
            <a:fld id="{0518D6BE-06C7-9D44-B1ED-3695FD14EDEE}" type="slidenum">
              <a:rPr lang="en-US" smtClean="0"/>
              <a:t>46</a:t>
            </a:fld>
            <a:endParaRPr lang="en-US"/>
          </a:p>
        </p:txBody>
      </p:sp>
    </p:spTree>
    <p:extLst>
      <p:ext uri="{BB962C8B-B14F-4D97-AF65-F5344CB8AC3E}">
        <p14:creationId xmlns:p14="http://schemas.microsoft.com/office/powerpoint/2010/main" val="4212695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10,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47</a:t>
            </a:fld>
            <a:endParaRPr lang="en-US"/>
          </a:p>
        </p:txBody>
      </p:sp>
    </p:spTree>
    <p:extLst>
      <p:ext uri="{BB962C8B-B14F-4D97-AF65-F5344CB8AC3E}">
        <p14:creationId xmlns:p14="http://schemas.microsoft.com/office/powerpoint/2010/main" val="18198042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dirty="0"/>
              <a:t>Colby Itkowitz, “GOP Miss. congressman faces run-off over support for Jan. 6 commission” The Washington Post, June 8, 2022</a:t>
            </a:r>
          </a:p>
          <a:p>
            <a:r>
              <a:rPr lang="en-US" dirty="0"/>
              <a:t>https://</a:t>
            </a:r>
            <a:r>
              <a:rPr lang="en-US" dirty="0" err="1"/>
              <a:t>www.washingtonpost.com</a:t>
            </a:r>
            <a:r>
              <a:rPr lang="en-US" dirty="0"/>
              <a:t>/politics/2022/06/08/gop-miss-congressman-faces-run-off-over-support-jan-6-commission/</a:t>
            </a:r>
          </a:p>
          <a:p>
            <a:endParaRPr lang="en-US" dirty="0"/>
          </a:p>
          <a:p>
            <a:r>
              <a:rPr lang="en-US" dirty="0"/>
              <a:t>Aaron Blake, “Six takeaways from primaries in California, Mississippi and other states” Anchorage Daily News, June 8, 2022</a:t>
            </a:r>
          </a:p>
          <a:p>
            <a:r>
              <a:rPr lang="en-US" dirty="0"/>
              <a:t>https://</a:t>
            </a:r>
            <a:r>
              <a:rPr lang="en-US" dirty="0" err="1"/>
              <a:t>www.adn.com</a:t>
            </a:r>
            <a:r>
              <a:rPr lang="en-US" dirty="0"/>
              <a:t>/nation-world/2022/06/08/six-takeaways-from-primaries-in-california-mississippi-and-other-states/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6,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Mississippi” Ballotpedia, accessed June 9,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https://</a:t>
            </a:r>
            <a:r>
              <a:rPr lang="en-US" sz="1800" dirty="0" err="1">
                <a:effectLst/>
                <a:latin typeface="Segoe UI" panose="020B0502040204020203" pitchFamily="34" charset="0"/>
              </a:rPr>
              <a:t>ballotpedia.org</a:t>
            </a:r>
            <a:r>
              <a:rPr lang="en-US" sz="1800" dirty="0">
                <a:effectLst/>
                <a:latin typeface="Segoe UI" panose="020B0502040204020203" pitchFamily="34" charset="0"/>
              </a:rPr>
              <a:t>/</a:t>
            </a:r>
            <a:r>
              <a:rPr lang="en-US" sz="1800" dirty="0" err="1">
                <a:effectLst/>
                <a:latin typeface="Segoe UI" panose="020B0502040204020203" pitchFamily="34" charset="0"/>
              </a:rPr>
              <a:t>United_States_congressional_delegations_from_Mississippi</a:t>
            </a:r>
            <a:endParaRPr lang="en-US"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Merriweather" panose="00000500000000000000" pitchFamily="2" charset="0"/>
            </a:endParaRPr>
          </a:p>
          <a:p>
            <a:r>
              <a:rPr lang="en-US" b="0" i="0" dirty="0">
                <a:solidFill>
                  <a:srgbClr val="1D1C1D"/>
                </a:solidFill>
                <a:effectLst/>
                <a:latin typeface="Slack-Lato"/>
              </a:rPr>
              <a:t>"AP Elections API" last accessed June 9,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var(--font-family-base)"/>
              </a:rPr>
              <a:t>Mississippi Primary Runoff Election Results, accessed June 28, 2022</a:t>
            </a:r>
            <a:endParaRPr lang="en-US" b="0" i="0" dirty="0">
              <a:solidFill>
                <a:srgbClr val="1D1C1D"/>
              </a:solidFill>
              <a:effectLst/>
              <a:latin typeface="Slack-Lato"/>
            </a:endParaRPr>
          </a:p>
          <a:p>
            <a:r>
              <a:rPr lang="en-US" dirty="0"/>
              <a:t>https://www.nytimes.com/interactive/2022/06/28/us/elections/results-mississippi-runoff.html</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48</a:t>
            </a:fld>
            <a:endParaRPr lang="en-US"/>
          </a:p>
        </p:txBody>
      </p:sp>
    </p:spTree>
    <p:extLst>
      <p:ext uri="{BB962C8B-B14F-4D97-AF65-F5344CB8AC3E}">
        <p14:creationId xmlns:p14="http://schemas.microsoft.com/office/powerpoint/2010/main" val="38216261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29,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49</a:t>
            </a:fld>
            <a:endParaRPr lang="en-US"/>
          </a:p>
        </p:txBody>
      </p:sp>
    </p:spTree>
    <p:extLst>
      <p:ext uri="{BB962C8B-B14F-4D97-AF65-F5344CB8AC3E}">
        <p14:creationId xmlns:p14="http://schemas.microsoft.com/office/powerpoint/2010/main" val="189210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6,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https://www.cookpolitical.com/ratings/house-race-ratings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Eric </a:t>
            </a:r>
            <a:r>
              <a:rPr lang="en-US" dirty="0" err="1"/>
              <a:t>Bradner</a:t>
            </a:r>
            <a:r>
              <a:rPr lang="en-US" dirty="0"/>
              <a:t>, </a:t>
            </a:r>
            <a:r>
              <a:rPr lang="en-US" b="0" dirty="0"/>
              <a:t>“</a:t>
            </a:r>
            <a:r>
              <a:rPr lang="en-US" b="0" i="0" dirty="0">
                <a:solidFill>
                  <a:srgbClr val="262626"/>
                </a:solidFill>
                <a:effectLst/>
                <a:latin typeface="CNN Condensed"/>
              </a:rPr>
              <a:t>Six takeaways from primaries in Wyoming and Alaska” CNN, Aug 17, 2022</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https://www.cnn.com/2022/08/16/politics/wyoming-alaska-primary-election-takeaways/index.html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a:r>
            <a:r>
              <a:rPr lang="en-US" b="0" i="0" dirty="0">
                <a:effectLst/>
                <a:latin typeface="var(--font-family-base)"/>
              </a:rPr>
              <a:t>Alaska Primary Election Results” The New York Time, accessed August 17, 2022</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https://www.nytimes.com/interactive/2022/08/16/us/elections/results-</a:t>
            </a:r>
            <a:r>
              <a:rPr lang="en-US" dirty="0"/>
              <a:t>alaska.html?action=click&amp;pgtype=Article&amp;state=default&amp;module=styln-elections-2022&amp;region=TOP_BANNER&amp;context=election_recirc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p:txBody>
      </p:sp>
      <p:sp>
        <p:nvSpPr>
          <p:cNvPr id="4" name="Slide Number Placeholder 3"/>
          <p:cNvSpPr>
            <a:spLocks noGrp="1"/>
          </p:cNvSpPr>
          <p:nvPr>
            <p:ph type="sldNum" sz="quarter" idx="5"/>
          </p:nvPr>
        </p:nvSpPr>
        <p:spPr/>
        <p:txBody>
          <a:bodyPr/>
          <a:lstStyle/>
          <a:p>
            <a:fld id="{0518D6BE-06C7-9D44-B1ED-3695FD14EDEE}" type="slidenum">
              <a:rPr lang="en-US" smtClean="0"/>
              <a:t>5</a:t>
            </a:fld>
            <a:endParaRPr lang="en-US"/>
          </a:p>
        </p:txBody>
      </p:sp>
    </p:spTree>
    <p:extLst>
      <p:ext uri="{BB962C8B-B14F-4D97-AF65-F5344CB8AC3E}">
        <p14:creationId xmlns:p14="http://schemas.microsoft.com/office/powerpoint/2010/main" val="35947457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6,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https://www.cookpolitical.com/ratings/house-race-ratings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Missouri” Ballotpedia, accessed August 3,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https://ballotpedia.org/United_States_congressional_delegations_from_Missouri</a:t>
            </a:r>
            <a:endParaRPr lang="en-US" b="0" i="0" dirty="0">
              <a:solidFill>
                <a:srgbClr val="666666"/>
              </a:solidFill>
              <a:effectLst/>
              <a:latin typeface="Merriweather" panose="00000500000000000000" pitchFamily="2" charset="0"/>
            </a:endParaRP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Amber Phillips, “</a:t>
            </a:r>
            <a:r>
              <a:rPr lang="en-US" b="0" i="0" dirty="0">
                <a:solidFill>
                  <a:srgbClr val="111111"/>
                </a:solidFill>
                <a:effectLst/>
                <a:latin typeface="Postoni"/>
              </a:rPr>
              <a:t>Takeaways from primaries in Kansas, Michigan, Missouri and Arizona” Washington Post, August 3, 2022</a:t>
            </a:r>
            <a:endParaRPr lang="en-US" b="0" dirty="0"/>
          </a:p>
          <a:p>
            <a:pPr marL="0" lvl="0" indent="0" algn="l" rtl="0">
              <a:spcBef>
                <a:spcPts val="0"/>
              </a:spcBef>
              <a:spcAft>
                <a:spcPts val="0"/>
              </a:spcAft>
              <a:buNone/>
            </a:pPr>
            <a:r>
              <a:rPr lang="en-US" dirty="0"/>
              <a:t>https://www.washingtonpost.com/politics/2022/08/03/takeaways-primaries-kansas-arizona/</a:t>
            </a:r>
          </a:p>
          <a:p>
            <a:endParaRPr lang="en-US" dirty="0"/>
          </a:p>
          <a:p>
            <a:r>
              <a:rPr lang="en-US" dirty="0"/>
              <a:t>Rosalind Early. “Trudy Busch Valentine Ekes Out Victory in Democratic Primary for U.S. Senate” River Front Times, August 2, 2022</a:t>
            </a:r>
          </a:p>
          <a:p>
            <a:r>
              <a:rPr lang="en-US" dirty="0"/>
              <a:t>https://www.riverfronttimes.com/news/trudy-busch-valentine-ekes-out-victory-in-democratic-primary-for-us-senate-38220133</a:t>
            </a:r>
          </a:p>
        </p:txBody>
      </p:sp>
      <p:sp>
        <p:nvSpPr>
          <p:cNvPr id="4" name="Slide Number Placeholder 3"/>
          <p:cNvSpPr>
            <a:spLocks noGrp="1"/>
          </p:cNvSpPr>
          <p:nvPr>
            <p:ph type="sldNum" sz="quarter" idx="5"/>
          </p:nvPr>
        </p:nvSpPr>
        <p:spPr/>
        <p:txBody>
          <a:bodyPr/>
          <a:lstStyle/>
          <a:p>
            <a:fld id="{0518D6BE-06C7-9D44-B1ED-3695FD14EDEE}" type="slidenum">
              <a:rPr lang="en-US" smtClean="0"/>
              <a:t>50</a:t>
            </a:fld>
            <a:endParaRPr lang="en-US"/>
          </a:p>
        </p:txBody>
      </p:sp>
    </p:spTree>
    <p:extLst>
      <p:ext uri="{BB962C8B-B14F-4D97-AF65-F5344CB8AC3E}">
        <p14:creationId xmlns:p14="http://schemas.microsoft.com/office/powerpoint/2010/main" val="27612833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3,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51</a:t>
            </a:fld>
            <a:endParaRPr lang="en-US"/>
          </a:p>
        </p:txBody>
      </p:sp>
    </p:spTree>
    <p:extLst>
      <p:ext uri="{BB962C8B-B14F-4D97-AF65-F5344CB8AC3E}">
        <p14:creationId xmlns:p14="http://schemas.microsoft.com/office/powerpoint/2010/main" val="33470860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Sources:</a:t>
            </a:r>
          </a:p>
          <a:p>
            <a:pPr marL="0" lvl="0" indent="0" algn="l" rtl="0">
              <a:spcBef>
                <a:spcPts val="0"/>
              </a:spcBef>
              <a:spcAft>
                <a:spcPts val="0"/>
              </a:spcAft>
              <a:buNone/>
            </a:pPr>
            <a:endParaRPr lang="en-US" dirty="0"/>
          </a:p>
          <a:p>
            <a:r>
              <a:rPr lang="en-US" dirty="0">
                <a:effectLst/>
              </a:rPr>
              <a:t>Eric Dietrich / Montana Free Press. “Monica </a:t>
            </a:r>
            <a:r>
              <a:rPr lang="en-US" dirty="0" err="1">
                <a:effectLst/>
              </a:rPr>
              <a:t>Tranel</a:t>
            </a:r>
            <a:r>
              <a:rPr lang="en-US" dirty="0">
                <a:effectLst/>
              </a:rPr>
              <a:t> – 2022 Montana Election Guide.” Monica </a:t>
            </a:r>
            <a:r>
              <a:rPr lang="en-US" dirty="0" err="1">
                <a:effectLst/>
              </a:rPr>
              <a:t>Tranel</a:t>
            </a:r>
            <a:r>
              <a:rPr lang="en-US" dirty="0">
                <a:effectLst/>
              </a:rPr>
              <a:t> | 2022 Montana election guide, June 3, 2022. https://</a:t>
            </a:r>
            <a:r>
              <a:rPr lang="en-US" dirty="0" err="1">
                <a:effectLst/>
              </a:rPr>
              <a:t>apps.montanafreepress.org</a:t>
            </a:r>
            <a:r>
              <a:rPr lang="en-US" dirty="0">
                <a:effectLst/>
              </a:rPr>
              <a:t>/election-guide-2022/</a:t>
            </a:r>
            <a:r>
              <a:rPr lang="en-US" dirty="0" err="1">
                <a:effectLst/>
              </a:rPr>
              <a:t>monica-tranel</a:t>
            </a:r>
            <a:r>
              <a:rPr lang="en-US" dirty="0">
                <a:effectLst/>
              </a:rPr>
              <a:t>. </a:t>
            </a:r>
          </a:p>
          <a:p>
            <a:endParaRPr lang="en-US" dirty="0">
              <a:effectLst/>
            </a:endParaRPr>
          </a:p>
          <a:p>
            <a:r>
              <a:rPr lang="en-US" dirty="0">
                <a:effectLst/>
              </a:rPr>
              <a:t>Eric Dietrich / Montana Free Press. “Penny </a:t>
            </a:r>
            <a:r>
              <a:rPr lang="en-US" dirty="0" err="1">
                <a:effectLst/>
              </a:rPr>
              <a:t>Ronning</a:t>
            </a:r>
            <a:r>
              <a:rPr lang="en-US" dirty="0">
                <a:effectLst/>
              </a:rPr>
              <a:t> – 2022 Montana Election Guide.” Penny </a:t>
            </a:r>
            <a:r>
              <a:rPr lang="en-US" dirty="0" err="1">
                <a:effectLst/>
              </a:rPr>
              <a:t>Ronning</a:t>
            </a:r>
            <a:r>
              <a:rPr lang="en-US" dirty="0">
                <a:effectLst/>
              </a:rPr>
              <a:t> | 2022 Montana election guide, June 3, 2022. https://</a:t>
            </a:r>
            <a:r>
              <a:rPr lang="en-US" dirty="0" err="1">
                <a:effectLst/>
              </a:rPr>
              <a:t>apps.montanafreepress.org</a:t>
            </a:r>
            <a:r>
              <a:rPr lang="en-US" dirty="0">
                <a:effectLst/>
              </a:rPr>
              <a:t>/election-guide-2022/penny-</a:t>
            </a:r>
            <a:r>
              <a:rPr lang="en-US" dirty="0" err="1">
                <a:effectLst/>
              </a:rPr>
              <a:t>ronning</a:t>
            </a:r>
            <a:r>
              <a:rPr lang="en-US" dirty="0">
                <a:effectLst/>
              </a:rPr>
              <a:t>. </a:t>
            </a:r>
          </a:p>
          <a:p>
            <a:endParaRPr lang="en-US" dirty="0">
              <a:effectLst/>
            </a:endParaRPr>
          </a:p>
          <a:p>
            <a:r>
              <a:rPr lang="en-US" dirty="0">
                <a:effectLst/>
              </a:rPr>
              <a:t>“Here Are the Key Primary Election Results from Montana.” NPR. NPR, June 7, 2022. https://</a:t>
            </a:r>
            <a:r>
              <a:rPr lang="en-US" dirty="0" err="1">
                <a:effectLst/>
              </a:rPr>
              <a:t>www.npr.org</a:t>
            </a:r>
            <a:r>
              <a:rPr lang="en-US" dirty="0">
                <a:effectLst/>
              </a:rPr>
              <a:t>/2022/06/07/1102193554/</a:t>
            </a:r>
            <a:r>
              <a:rPr lang="en-US" dirty="0" err="1">
                <a:effectLst/>
              </a:rPr>
              <a:t>montana</a:t>
            </a:r>
            <a:r>
              <a:rPr lang="en-US" dirty="0">
                <a:effectLst/>
              </a:rPr>
              <a:t>-primary-election-results. </a:t>
            </a:r>
          </a:p>
          <a:p>
            <a:endParaRPr lang="en-US" dirty="0">
              <a:effectLst/>
            </a:endParaRPr>
          </a:p>
          <a:p>
            <a:r>
              <a:rPr lang="en-US" dirty="0">
                <a:effectLst/>
              </a:rPr>
              <a:t>Press, The Associated. “Incumbent Rosendale Wins Republican House Primary.” KECI. KECI, June 8, 2022. https://</a:t>
            </a:r>
            <a:r>
              <a:rPr lang="en-US" dirty="0" err="1">
                <a:effectLst/>
              </a:rPr>
              <a:t>nbcmontana.com</a:t>
            </a:r>
            <a:r>
              <a:rPr lang="en-US" dirty="0">
                <a:effectLst/>
              </a:rPr>
              <a:t>/news/local/incumbent-</a:t>
            </a:r>
            <a:r>
              <a:rPr lang="en-US" dirty="0" err="1">
                <a:effectLst/>
              </a:rPr>
              <a:t>rosendale</a:t>
            </a:r>
            <a:r>
              <a:rPr lang="en-US" dirty="0">
                <a:effectLst/>
              </a:rPr>
              <a:t>-wins-republican-house-primary. </a:t>
            </a:r>
          </a:p>
          <a:p>
            <a:endParaRPr lang="en-US" dirty="0">
              <a:effectLst/>
            </a:endParaRPr>
          </a:p>
          <a:p>
            <a:r>
              <a:rPr lang="en-US" dirty="0" err="1">
                <a:effectLst/>
              </a:rPr>
              <a:t>Ryanabest</a:t>
            </a:r>
            <a:r>
              <a:rPr lang="en-US" dirty="0">
                <a:effectLst/>
              </a:rPr>
              <a:t>. “What Redistricting Looks like in Every State - Montana.” FiveThirtyEight, June 7, 2022. https://</a:t>
            </a:r>
            <a:r>
              <a:rPr lang="en-US" dirty="0" err="1">
                <a:effectLst/>
              </a:rPr>
              <a:t>projects.fivethirtyeight.com</a:t>
            </a:r>
            <a:r>
              <a:rPr lang="en-US" dirty="0">
                <a:effectLst/>
              </a:rPr>
              <a:t>/redistricting-2022-maps/</a:t>
            </a:r>
            <a:r>
              <a:rPr lang="en-US" dirty="0" err="1">
                <a:effectLst/>
              </a:rPr>
              <a:t>montana</a:t>
            </a:r>
            <a:r>
              <a:rPr lang="en-US" dirty="0">
                <a:effectLst/>
              </a:rPr>
              <a:t>/. </a:t>
            </a:r>
          </a:p>
          <a:p>
            <a:endParaRPr lang="en-US" dirty="0">
              <a:effectLst/>
            </a:endParaRPr>
          </a:p>
          <a:p>
            <a:r>
              <a:rPr lang="en-US" dirty="0">
                <a:effectLst/>
              </a:rPr>
              <a:t>“Montana Primary Election Results.” The New York Times. The New York Times, June 8, 2022. https://</a:t>
            </a:r>
            <a:r>
              <a:rPr lang="en-US" dirty="0" err="1">
                <a:effectLst/>
              </a:rPr>
              <a:t>www.nytimes.com</a:t>
            </a:r>
            <a:r>
              <a:rPr lang="en-US" dirty="0">
                <a:effectLst/>
              </a:rPr>
              <a:t>/interactive/2022/06/07/us/elections/results-</a:t>
            </a:r>
            <a:r>
              <a:rPr lang="en-US" dirty="0" err="1">
                <a:effectLst/>
              </a:rPr>
              <a:t>montana.html</a:t>
            </a:r>
            <a:r>
              <a:rPr lang="en-US" dirty="0">
                <a:effectLst/>
              </a:rPr>
              <a:t>. </a:t>
            </a:r>
          </a:p>
          <a:p>
            <a:endParaRPr lang="en-US" dirty="0">
              <a:effectLst/>
            </a:endParaRPr>
          </a:p>
          <a:p>
            <a:r>
              <a:rPr lang="en-US" dirty="0">
                <a:effectLst/>
              </a:rPr>
              <a:t>“United States Congressional Delegations from Montana.” Ballotpedia. Accessed June 8, 2022. https://</a:t>
            </a:r>
            <a:r>
              <a:rPr lang="en-US" dirty="0" err="1">
                <a:effectLst/>
              </a:rPr>
              <a:t>ballotpedia.org</a:t>
            </a:r>
            <a:r>
              <a:rPr lang="en-US" dirty="0">
                <a:effectLst/>
              </a:rPr>
              <a:t>/</a:t>
            </a:r>
            <a:r>
              <a:rPr lang="en-US" dirty="0" err="1">
                <a:effectLst/>
              </a:rPr>
              <a:t>United_States_congressional_delegations_from_Montana</a:t>
            </a:r>
            <a:r>
              <a:rPr lang="en-US" dirty="0">
                <a:effectLst/>
              </a:rPr>
              <a:t>. </a:t>
            </a:r>
          </a:p>
          <a:p>
            <a:endParaRPr lang="en-US" dirty="0">
              <a:effectLst/>
            </a:endParaRPr>
          </a:p>
          <a:p>
            <a:r>
              <a:rPr lang="en-US" dirty="0">
                <a:effectLst/>
              </a:rPr>
              <a:t>Wendy Underhill, Dan </a:t>
            </a:r>
            <a:r>
              <a:rPr lang="en-US" dirty="0" err="1">
                <a:effectLst/>
              </a:rPr>
              <a:t>Diorio</a:t>
            </a:r>
            <a:r>
              <a:rPr lang="en-US" dirty="0">
                <a:effectLst/>
              </a:rPr>
              <a:t>. State primary election types. Accessed June 8, 2022. https://</a:t>
            </a:r>
            <a:r>
              <a:rPr lang="en-US" dirty="0" err="1">
                <a:effectLst/>
              </a:rPr>
              <a:t>www.ncsl.org</a:t>
            </a:r>
            <a:r>
              <a:rPr lang="en-US" dirty="0">
                <a:effectLst/>
              </a:rPr>
              <a:t>/research/elections-and-campaigns/primary-</a:t>
            </a:r>
            <a:r>
              <a:rPr lang="en-US" dirty="0" err="1">
                <a:effectLst/>
              </a:rPr>
              <a:t>types.aspx</a:t>
            </a:r>
            <a:r>
              <a:rPr lang="en-US" dirty="0">
                <a:effectLst/>
              </a:rPr>
              <a:t>. </a:t>
            </a:r>
          </a:p>
        </p:txBody>
      </p:sp>
      <p:sp>
        <p:nvSpPr>
          <p:cNvPr id="4" name="Slide Number Placeholder 3"/>
          <p:cNvSpPr>
            <a:spLocks noGrp="1"/>
          </p:cNvSpPr>
          <p:nvPr>
            <p:ph type="sldNum" sz="quarter" idx="5"/>
          </p:nvPr>
        </p:nvSpPr>
        <p:spPr/>
        <p:txBody>
          <a:bodyPr/>
          <a:lstStyle/>
          <a:p>
            <a:fld id="{0518D6BE-06C7-9D44-B1ED-3695FD14EDEE}" type="slidenum">
              <a:rPr lang="en-US" smtClean="0"/>
              <a:t>52</a:t>
            </a:fld>
            <a:endParaRPr lang="en-US"/>
          </a:p>
        </p:txBody>
      </p:sp>
    </p:spTree>
    <p:extLst>
      <p:ext uri="{BB962C8B-B14F-4D97-AF65-F5344CB8AC3E}">
        <p14:creationId xmlns:p14="http://schemas.microsoft.com/office/powerpoint/2010/main" val="40109725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8,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53</a:t>
            </a:fld>
            <a:endParaRPr lang="en-US"/>
          </a:p>
        </p:txBody>
      </p:sp>
    </p:spTree>
    <p:extLst>
      <p:ext uri="{BB962C8B-B14F-4D97-AF65-F5344CB8AC3E}">
        <p14:creationId xmlns:p14="http://schemas.microsoft.com/office/powerpoint/2010/main" val="26885722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lvl="0" indent="0" algn="l" rtl="0">
              <a:spcBef>
                <a:spcPts val="0"/>
              </a:spcBef>
              <a:spcAft>
                <a:spcPts val="0"/>
              </a:spcAft>
              <a:buNone/>
            </a:pPr>
            <a:r>
              <a:rPr lang="en-US" dirty="0"/>
              <a:t>Elena Moore. “3 primary contests to watch Tuesday in West Virginia and Nebraska” NPR, May 10, 2022</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dirty="0">
                <a:effectLst/>
                <a:latin typeface="Segoe UI" panose="020B0502040204020203" pitchFamily="34" charset="0"/>
              </a:rPr>
              <a:t>https://</a:t>
            </a:r>
            <a:r>
              <a:rPr lang="en-GB" sz="1800" dirty="0" err="1">
                <a:effectLst/>
                <a:latin typeface="Segoe UI" panose="020B0502040204020203" pitchFamily="34" charset="0"/>
              </a:rPr>
              <a:t>www.npr.org</a:t>
            </a:r>
            <a:r>
              <a:rPr lang="en-GB" sz="1800" dirty="0">
                <a:effectLst/>
                <a:latin typeface="Segoe UI" panose="020B0502040204020203" pitchFamily="34" charset="0"/>
              </a:rPr>
              <a:t>/2022/05/10/1097731791/west-</a:t>
            </a:r>
            <a:r>
              <a:rPr lang="en-GB" sz="1800" dirty="0" err="1">
                <a:effectLst/>
                <a:latin typeface="Segoe UI" panose="020B0502040204020203" pitchFamily="34" charset="0"/>
              </a:rPr>
              <a:t>virginia</a:t>
            </a:r>
            <a:r>
              <a:rPr lang="en-GB" sz="1800" dirty="0">
                <a:effectLst/>
                <a:latin typeface="Segoe UI" panose="020B0502040204020203" pitchFamily="34" charset="0"/>
              </a:rPr>
              <a:t>-</a:t>
            </a:r>
            <a:r>
              <a:rPr lang="en-GB" sz="1800" dirty="0" err="1">
                <a:effectLst/>
                <a:latin typeface="Segoe UI" panose="020B0502040204020203" pitchFamily="34" charset="0"/>
              </a:rPr>
              <a:t>nebraska</a:t>
            </a:r>
            <a:r>
              <a:rPr lang="en-GB" sz="1800" dirty="0">
                <a:effectLst/>
                <a:latin typeface="Segoe UI" panose="020B0502040204020203" pitchFamily="34" charset="0"/>
              </a:rPr>
              <a:t>-republican-races-to-watch</a:t>
            </a:r>
            <a:endParaRPr lang="en-US"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Maureen Chowdhury, Meg Wagner, </a:t>
            </a:r>
            <a:r>
              <a:rPr lang="en-GB" dirty="0" err="1"/>
              <a:t>JiMin</a:t>
            </a:r>
            <a:r>
              <a:rPr lang="en-GB" dirty="0"/>
              <a:t> Lee and Melissa </a:t>
            </a:r>
            <a:r>
              <a:rPr lang="en-GB" dirty="0" err="1"/>
              <a:t>Macaya</a:t>
            </a:r>
            <a:r>
              <a:rPr lang="en-GB" dirty="0"/>
              <a:t>. “</a:t>
            </a:r>
            <a:r>
              <a:rPr lang="en-US" dirty="0"/>
              <a:t>West Virginia and Nebraska 2022 primary elections” CNN, May 10, 2022</a:t>
            </a:r>
          </a:p>
          <a:p>
            <a:pPr marL="0" lvl="0" indent="0" algn="l" rtl="0">
              <a:spcBef>
                <a:spcPts val="0"/>
              </a:spcBef>
              <a:spcAft>
                <a:spcPts val="0"/>
              </a:spcAft>
              <a:buNone/>
            </a:pPr>
            <a:r>
              <a:rPr lang="en-GB" dirty="0"/>
              <a:t>https://</a:t>
            </a:r>
            <a:r>
              <a:rPr lang="en-GB" dirty="0" err="1"/>
              <a:t>www.cnn.com</a:t>
            </a:r>
            <a:r>
              <a:rPr lang="en-GB" dirty="0"/>
              <a:t>/politics/live-news/primary-election-results-west-virginia-nebraska-2022/</a:t>
            </a:r>
            <a:r>
              <a:rPr lang="en-GB" dirty="0" err="1"/>
              <a:t>index.html</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Shane </a:t>
            </a:r>
            <a:r>
              <a:rPr lang="en-GB" dirty="0" err="1"/>
              <a:t>Goldmacher</a:t>
            </a:r>
            <a:r>
              <a:rPr lang="en-GB" dirty="0"/>
              <a:t>. “</a:t>
            </a:r>
            <a:r>
              <a:rPr lang="en-US" dirty="0"/>
              <a:t>4 Takeaways From Tuesday’s Primaries in Nebraska and West Virginia” NY Times, May 11, 2022</a:t>
            </a:r>
          </a:p>
          <a:p>
            <a:pPr marL="0" lvl="0" indent="0" algn="l" rtl="0">
              <a:spcBef>
                <a:spcPts val="0"/>
              </a:spcBef>
              <a:spcAft>
                <a:spcPts val="0"/>
              </a:spcAft>
              <a:buNone/>
            </a:pPr>
            <a:r>
              <a:rPr lang="en-GB" sz="1800" dirty="0">
                <a:effectLst/>
                <a:latin typeface="Segoe UI" panose="020B0502040204020203" pitchFamily="34" charset="0"/>
              </a:rPr>
              <a:t>https://</a:t>
            </a:r>
            <a:r>
              <a:rPr lang="en-GB" sz="1800" dirty="0" err="1">
                <a:effectLst/>
                <a:latin typeface="Segoe UI" panose="020B0502040204020203" pitchFamily="34" charset="0"/>
              </a:rPr>
              <a:t>www.nytimes.com</a:t>
            </a:r>
            <a:r>
              <a:rPr lang="en-GB" sz="1800" dirty="0">
                <a:effectLst/>
                <a:latin typeface="Segoe UI" panose="020B0502040204020203" pitchFamily="34" charset="0"/>
              </a:rPr>
              <a:t>/2022/05/11/us/politics/takeaways-</a:t>
            </a:r>
            <a:r>
              <a:rPr lang="en-GB" sz="1800" dirty="0" err="1">
                <a:effectLst/>
                <a:latin typeface="Segoe UI" panose="020B0502040204020203" pitchFamily="34" charset="0"/>
              </a:rPr>
              <a:t>nebraska</a:t>
            </a:r>
            <a:r>
              <a:rPr lang="en-GB" sz="1800" dirty="0">
                <a:effectLst/>
                <a:latin typeface="Segoe UI" panose="020B0502040204020203" pitchFamily="34" charset="0"/>
              </a:rPr>
              <a:t>-west-</a:t>
            </a:r>
            <a:r>
              <a:rPr lang="en-GB" sz="1800" dirty="0" err="1">
                <a:effectLst/>
                <a:latin typeface="Segoe UI" panose="020B0502040204020203" pitchFamily="34" charset="0"/>
              </a:rPr>
              <a:t>virginia</a:t>
            </a:r>
            <a:r>
              <a:rPr lang="en-GB" sz="1800" dirty="0">
                <a:effectLst/>
                <a:latin typeface="Segoe UI" panose="020B0502040204020203" pitchFamily="34" charset="0"/>
              </a:rPr>
              <a:t>-</a:t>
            </a:r>
            <a:r>
              <a:rPr lang="en-GB" sz="1800" dirty="0" err="1">
                <a:effectLst/>
                <a:latin typeface="Segoe UI" panose="020B0502040204020203" pitchFamily="34" charset="0"/>
              </a:rPr>
              <a:t>primary.html</a:t>
            </a:r>
            <a:endParaRPr lang="en-GB" sz="1800" dirty="0">
              <a:effectLst/>
              <a:latin typeface="Segoe UI" panose="020B0502040204020203" pitchFamily="34" charset="0"/>
            </a:endParaRPr>
          </a:p>
          <a:p>
            <a:pPr marL="0" lvl="0" indent="0" algn="l" rtl="0">
              <a:spcBef>
                <a:spcPts val="0"/>
              </a:spcBef>
              <a:spcAft>
                <a:spcPts val="0"/>
              </a:spcAft>
              <a:buNone/>
            </a:pPr>
            <a:endParaRPr lang="en-GB" sz="1800" dirty="0">
              <a:effectLst/>
              <a:latin typeface="Segoe UI" panose="020B0502040204020203" pitchFamily="34" charset="0"/>
            </a:endParaRPr>
          </a:p>
          <a:p>
            <a:pPr marL="0" lvl="0" indent="0" algn="l" rtl="0">
              <a:spcBef>
                <a:spcPts val="0"/>
              </a:spcBef>
              <a:spcAft>
                <a:spcPts val="0"/>
              </a:spcAft>
              <a:buNone/>
            </a:pPr>
            <a:r>
              <a:rPr lang="en-GB" sz="1800" dirty="0">
                <a:effectLst/>
                <a:latin typeface="Segoe UI" panose="020B0502040204020203" pitchFamily="34" charset="0"/>
              </a:rPr>
              <a:t>Amber Phillips. “</a:t>
            </a:r>
            <a:r>
              <a:rPr lang="en-US" sz="1800" dirty="0">
                <a:effectLst/>
                <a:latin typeface="Segoe UI" panose="020B0502040204020203" pitchFamily="34" charset="0"/>
              </a:rPr>
              <a:t>Takeaways from West Virginia and Nebraska GOP primaries” Washington Post, May 11, 2022</a:t>
            </a:r>
          </a:p>
          <a:p>
            <a:pPr marL="0" lvl="0" indent="0" algn="l" rtl="0">
              <a:spcBef>
                <a:spcPts val="0"/>
              </a:spcBef>
              <a:spcAft>
                <a:spcPts val="0"/>
              </a:spcAft>
              <a:buNone/>
            </a:pPr>
            <a:r>
              <a:rPr lang="en-GB" dirty="0"/>
              <a:t>https://</a:t>
            </a:r>
            <a:r>
              <a:rPr lang="en-GB" dirty="0" err="1"/>
              <a:t>www.washingtonpost.com</a:t>
            </a:r>
            <a:r>
              <a:rPr lang="en-GB" dirty="0"/>
              <a:t>/politics/2022/05/11/west-</a:t>
            </a:r>
            <a:r>
              <a:rPr lang="en-GB" dirty="0" err="1"/>
              <a:t>virginia</a:t>
            </a:r>
            <a:r>
              <a:rPr lang="en-GB" dirty="0"/>
              <a:t>-</a:t>
            </a:r>
            <a:r>
              <a:rPr lang="en-GB" dirty="0" err="1"/>
              <a:t>nebraska</a:t>
            </a:r>
            <a:r>
              <a:rPr lang="en-GB" dirty="0"/>
              <a:t>-republicans/</a:t>
            </a:r>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54</a:t>
            </a:fld>
            <a:endParaRPr lang="en-US"/>
          </a:p>
        </p:txBody>
      </p:sp>
    </p:spTree>
    <p:extLst>
      <p:ext uri="{BB962C8B-B14F-4D97-AF65-F5344CB8AC3E}">
        <p14:creationId xmlns:p14="http://schemas.microsoft.com/office/powerpoint/2010/main" val="6545282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May 11,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55</a:t>
            </a:fld>
            <a:endParaRPr lang="en-US"/>
          </a:p>
        </p:txBody>
      </p:sp>
    </p:spTree>
    <p:extLst>
      <p:ext uri="{BB962C8B-B14F-4D97-AF65-F5344CB8AC3E}">
        <p14:creationId xmlns:p14="http://schemas.microsoft.com/office/powerpoint/2010/main" val="40502911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Sources: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8,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/ratings/house-race-ratings</a:t>
            </a:r>
          </a:p>
          <a:p>
            <a:pPr marL="0" lvl="0" indent="0" algn="l" rtl="0">
              <a:spcBef>
                <a:spcPts val="0"/>
              </a:spcBef>
              <a:spcAft>
                <a:spcPts val="0"/>
              </a:spcAft>
              <a:buNone/>
            </a:pPr>
            <a:endParaRPr lang="en-US" dirty="0"/>
          </a:p>
          <a:p>
            <a:pPr marL="0" lvl="0" indent="0" algn="l" rtl="0">
              <a:spcBef>
                <a:spcPts val="0"/>
              </a:spcBef>
              <a:spcAft>
                <a:spcPts val="0"/>
              </a:spcAft>
              <a:buNone/>
            </a:pPr>
            <a:r>
              <a:rPr lang="en-GB" dirty="0"/>
              <a:t>“</a:t>
            </a:r>
            <a:r>
              <a:rPr lang="en-US" dirty="0"/>
              <a:t>Secretary of State (state executive office)” Ballotpedia, accessed June 15, 2022</a:t>
            </a:r>
          </a:p>
          <a:p>
            <a:pPr marL="0" lvl="0" indent="0" algn="l" rtl="0">
              <a:spcBef>
                <a:spcPts val="0"/>
              </a:spcBef>
              <a:spcAft>
                <a:spcPts val="0"/>
              </a:spcAft>
              <a:buNone/>
            </a:pPr>
            <a:r>
              <a:rPr lang="en-GB" dirty="0"/>
              <a:t>https://</a:t>
            </a:r>
            <a:r>
              <a:rPr lang="en-GB" dirty="0" err="1"/>
              <a:t>ballotpedia.org</a:t>
            </a:r>
            <a:r>
              <a:rPr lang="en-GB" dirty="0"/>
              <a:t>/</a:t>
            </a:r>
            <a:r>
              <a:rPr lang="en-GB" dirty="0" err="1"/>
              <a:t>Secretary_of_State</a:t>
            </a:r>
            <a:r>
              <a:rPr lang="en-GB" dirty="0"/>
              <a:t>_(</a:t>
            </a:r>
            <a:r>
              <a:rPr lang="en-GB" dirty="0" err="1"/>
              <a:t>state_executive_office</a:t>
            </a:r>
            <a:r>
              <a:rPr lang="en-GB" dirty="0"/>
              <a:t>)#Election-</a:t>
            </a:r>
            <a:r>
              <a:rPr lang="en-GB" dirty="0" err="1"/>
              <a:t>related_duties</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Katie </a:t>
            </a:r>
            <a:r>
              <a:rPr lang="en-GB" dirty="0" err="1"/>
              <a:t>Glueck</a:t>
            </a:r>
            <a:r>
              <a:rPr lang="en-GB" dirty="0"/>
              <a:t>. “</a:t>
            </a:r>
            <a:r>
              <a:rPr lang="en-US" dirty="0"/>
              <a:t>5 Takeaways From Tuesday’s Voting” NY Times, June 15, 2022</a:t>
            </a:r>
          </a:p>
          <a:p>
            <a:pPr marL="0" lvl="0" indent="0" algn="l" rtl="0">
              <a:spcBef>
                <a:spcPts val="0"/>
              </a:spcBef>
              <a:spcAft>
                <a:spcPts val="0"/>
              </a:spcAft>
              <a:buNone/>
            </a:pPr>
            <a:r>
              <a:rPr lang="en-GB" dirty="0"/>
              <a:t>https://</a:t>
            </a:r>
            <a:r>
              <a:rPr lang="en-GB" dirty="0" err="1"/>
              <a:t>www.nytimes.com</a:t>
            </a:r>
            <a:r>
              <a:rPr lang="en-GB" dirty="0"/>
              <a:t>/2022/06/15/us/politics/south-</a:t>
            </a:r>
            <a:r>
              <a:rPr lang="en-GB" dirty="0" err="1"/>
              <a:t>carolina</a:t>
            </a:r>
            <a:r>
              <a:rPr lang="en-GB" dirty="0"/>
              <a:t>-</a:t>
            </a:r>
            <a:r>
              <a:rPr lang="en-GB" dirty="0" err="1"/>
              <a:t>nevada</a:t>
            </a:r>
            <a:r>
              <a:rPr lang="en-GB" dirty="0"/>
              <a:t>-primary-</a:t>
            </a:r>
            <a:r>
              <a:rPr lang="en-GB" dirty="0" err="1"/>
              <a:t>mayra</a:t>
            </a:r>
            <a:r>
              <a:rPr lang="en-GB" dirty="0"/>
              <a:t>-</a:t>
            </a:r>
            <a:r>
              <a:rPr lang="en-GB" dirty="0" err="1"/>
              <a:t>flores.html</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“Nevada Primary Election Results” NY Times, accessed June 15, 2022</a:t>
            </a:r>
          </a:p>
          <a:p>
            <a:pPr marL="0" lvl="0" indent="0" algn="l" rtl="0">
              <a:spcBef>
                <a:spcPts val="0"/>
              </a:spcBef>
              <a:spcAft>
                <a:spcPts val="0"/>
              </a:spcAft>
              <a:buNone/>
            </a:pPr>
            <a:r>
              <a:rPr lang="en-GB" dirty="0"/>
              <a:t>https://</a:t>
            </a:r>
            <a:r>
              <a:rPr lang="en-GB" dirty="0" err="1"/>
              <a:t>www.nytimes.com</a:t>
            </a:r>
            <a:r>
              <a:rPr lang="en-GB" dirty="0"/>
              <a:t>/interactive/2022/06/14/us/elections/results-</a:t>
            </a:r>
            <a:r>
              <a:rPr lang="en-GB" dirty="0" err="1"/>
              <a:t>nevada.html</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Aaron Blake. “</a:t>
            </a:r>
            <a:r>
              <a:rPr lang="en-US" dirty="0"/>
              <a:t>4 takeaways from the elections in Texas, South Carolina and Nevada” Washington Post, June 15, 2022</a:t>
            </a:r>
          </a:p>
          <a:p>
            <a:pPr marL="0" lvl="0" indent="0" algn="l" rtl="0">
              <a:spcBef>
                <a:spcPts val="0"/>
              </a:spcBef>
              <a:spcAft>
                <a:spcPts val="0"/>
              </a:spcAft>
              <a:buNone/>
            </a:pPr>
            <a:r>
              <a:rPr lang="en-GB" dirty="0"/>
              <a:t>https://</a:t>
            </a:r>
            <a:r>
              <a:rPr lang="en-GB" dirty="0" err="1"/>
              <a:t>www.washingtonpost.com</a:t>
            </a:r>
            <a:r>
              <a:rPr lang="en-GB" dirty="0"/>
              <a:t>/politics/2022/06/15/june-14-primary-takeaways/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t>
            </a:r>
            <a:r>
              <a:rPr lang="en-US" dirty="0"/>
              <a:t>Most Governors Facing Re-Election This Year Are Quite Popular” Morning Consult, April 28, 2022</a:t>
            </a:r>
          </a:p>
          <a:p>
            <a:pPr marL="0" lvl="0" indent="0" algn="l" rtl="0">
              <a:spcBef>
                <a:spcPts val="0"/>
              </a:spcBef>
              <a:spcAft>
                <a:spcPts val="0"/>
              </a:spcAft>
              <a:buNone/>
            </a:pPr>
            <a:r>
              <a:rPr lang="en-GB" dirty="0"/>
              <a:t>https://</a:t>
            </a:r>
            <a:r>
              <a:rPr lang="en-GB" dirty="0" err="1"/>
              <a:t>morningconsult.com</a:t>
            </a:r>
            <a:r>
              <a:rPr lang="en-GB" dirty="0"/>
              <a:t>/2022/04/28/governor-approval-ratings-2022-election/</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Adam Edelman. “Joe Lombardo wins Nevada GOP primary for governor, will challenge Sisolak” NBC, June 15, 2022</a:t>
            </a:r>
          </a:p>
          <a:p>
            <a:pPr marL="0" lvl="0" indent="0" algn="l" rtl="0">
              <a:spcBef>
                <a:spcPts val="0"/>
              </a:spcBef>
              <a:spcAft>
                <a:spcPts val="0"/>
              </a:spcAft>
              <a:buNone/>
            </a:pPr>
            <a:r>
              <a:rPr lang="en-GB" dirty="0"/>
              <a:t>https://</a:t>
            </a:r>
            <a:r>
              <a:rPr lang="en-GB" dirty="0" err="1"/>
              <a:t>www.nbcnews.com</a:t>
            </a:r>
            <a:r>
              <a:rPr lang="en-GB" dirty="0"/>
              <a:t>/politics/2022-election/joe-lombardo-wins-nevada-republican-primary-governor-rcna33606</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Melanie Mason. “</a:t>
            </a:r>
            <a:r>
              <a:rPr lang="en-US" dirty="0"/>
              <a:t>Nevada election denier wins primary, will compete to run state elections” LA Times, June 14, 2022</a:t>
            </a:r>
          </a:p>
        </p:txBody>
      </p:sp>
      <p:sp>
        <p:nvSpPr>
          <p:cNvPr id="4" name="Slide Number Placeholder 3"/>
          <p:cNvSpPr>
            <a:spLocks noGrp="1"/>
          </p:cNvSpPr>
          <p:nvPr>
            <p:ph type="sldNum" sz="quarter" idx="5"/>
          </p:nvPr>
        </p:nvSpPr>
        <p:spPr/>
        <p:txBody>
          <a:bodyPr/>
          <a:lstStyle/>
          <a:p>
            <a:fld id="{0518D6BE-06C7-9D44-B1ED-3695FD14EDEE}" type="slidenum">
              <a:rPr lang="en-US" smtClean="0"/>
              <a:t>56</a:t>
            </a:fld>
            <a:endParaRPr lang="en-US"/>
          </a:p>
        </p:txBody>
      </p:sp>
    </p:spTree>
    <p:extLst>
      <p:ext uri="{BB962C8B-B14F-4D97-AF65-F5344CB8AC3E}">
        <p14:creationId xmlns:p14="http://schemas.microsoft.com/office/powerpoint/2010/main" val="26205888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15,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57</a:t>
            </a:fld>
            <a:endParaRPr lang="en-US"/>
          </a:p>
        </p:txBody>
      </p:sp>
    </p:spTree>
    <p:extLst>
      <p:ext uri="{BB962C8B-B14F-4D97-AF65-F5344CB8AC3E}">
        <p14:creationId xmlns:p14="http://schemas.microsoft.com/office/powerpoint/2010/main" val="27240212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Sources: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New York Times. (2022, June 8). </a:t>
            </a:r>
            <a:r>
              <a:rPr lang="en-US" i="1" dirty="0">
                <a:effectLst/>
              </a:rPr>
              <a:t>New Jersey Fifth congressional district primary election results</a:t>
            </a:r>
            <a:r>
              <a:rPr lang="en-US" dirty="0">
                <a:effectLst/>
              </a:rPr>
              <a:t>. The New York Times. Retrieved June 8, 2022, from https://</a:t>
            </a:r>
            <a:r>
              <a:rPr lang="en-US" dirty="0" err="1">
                <a:effectLst/>
              </a:rPr>
              <a:t>www.nytimes.com</a:t>
            </a:r>
            <a:r>
              <a:rPr lang="en-US" dirty="0">
                <a:effectLst/>
              </a:rPr>
              <a:t>/interactive/2022/06/07/us/elections/results-new-jersey-us-house-district-5.html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Washington Post. (2022, June 8). </a:t>
            </a:r>
            <a:r>
              <a:rPr lang="en-US" i="1" dirty="0">
                <a:effectLst/>
              </a:rPr>
              <a:t>2022 New Jersey primary elections results</a:t>
            </a:r>
            <a:r>
              <a:rPr lang="en-US" dirty="0">
                <a:effectLst/>
              </a:rPr>
              <a:t>. The Washington Post. Retrieved June 8, 2022, from https://</a:t>
            </a:r>
            <a:r>
              <a:rPr lang="en-US" dirty="0" err="1">
                <a:effectLst/>
              </a:rPr>
              <a:t>www.washingtonpost.com</a:t>
            </a:r>
            <a:r>
              <a:rPr lang="en-US" dirty="0">
                <a:effectLst/>
              </a:rPr>
              <a:t>/elections/election-results/new-jersey/2022-primaries//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6,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New Jersey” Ballotpedia, accessed June 7,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ballotpedia.org</a:t>
            </a:r>
            <a:r>
              <a:rPr lang="en-GB" b="0" i="0" dirty="0">
                <a:solidFill>
                  <a:srgbClr val="666666"/>
                </a:solidFill>
                <a:effectLst/>
                <a:latin typeface="Merriweather" panose="00000500000000000000" pitchFamily="2" charset="0"/>
              </a:rPr>
              <a:t>/</a:t>
            </a:r>
            <a:r>
              <a:rPr lang="en-GB" b="0" i="0" dirty="0" err="1">
                <a:solidFill>
                  <a:srgbClr val="666666"/>
                </a:solidFill>
                <a:effectLst/>
                <a:latin typeface="Merriweather" panose="00000500000000000000" pitchFamily="2" charset="0"/>
              </a:rPr>
              <a:t>United_States_congressional_delegations_from_New_Jersey</a:t>
            </a:r>
            <a:endParaRPr lang="en-US" b="0" i="0" dirty="0">
              <a:solidFill>
                <a:srgbClr val="666666"/>
              </a:solidFill>
              <a:effectLst/>
              <a:latin typeface="Merriweather"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58</a:t>
            </a:fld>
            <a:endParaRPr lang="en-US"/>
          </a:p>
        </p:txBody>
      </p:sp>
    </p:spTree>
    <p:extLst>
      <p:ext uri="{BB962C8B-B14F-4D97-AF65-F5344CB8AC3E}">
        <p14:creationId xmlns:p14="http://schemas.microsoft.com/office/powerpoint/2010/main" val="14299928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8,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59</a:t>
            </a:fld>
            <a:endParaRPr lang="en-US"/>
          </a:p>
        </p:txBody>
      </p:sp>
    </p:spTree>
    <p:extLst>
      <p:ext uri="{BB962C8B-B14F-4D97-AF65-F5344CB8AC3E}">
        <p14:creationId xmlns:p14="http://schemas.microsoft.com/office/powerpoint/2010/main" val="175672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“AP Elections API”, </a:t>
            </a:r>
            <a:r>
              <a:rPr lang="en-US" b="0" i="1" dirty="0"/>
              <a:t>Associated Press</a:t>
            </a:r>
            <a:r>
              <a:rPr lang="en-US" b="0" i="0" dirty="0"/>
              <a:t>, </a:t>
            </a:r>
            <a:r>
              <a:rPr lang="en-US" b="0" dirty="0"/>
              <a:t> Accessed August 17,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https://developer.ap.org/ap-elections-api/</a:t>
            </a:r>
          </a:p>
          <a:p>
            <a:endParaRPr lang="en-US" dirty="0"/>
          </a:p>
          <a:p>
            <a:r>
              <a:rPr lang="en-US" dirty="0"/>
              <a:t>Andrew </a:t>
            </a:r>
            <a:r>
              <a:rPr lang="en-US" dirty="0" err="1"/>
              <a:t>Kitchenman</a:t>
            </a:r>
            <a:r>
              <a:rPr lang="en-US" dirty="0"/>
              <a:t>. “Alaska primary count is done, as near-record voting sets fields for ranked choice election” KTOO, August 28, 2022</a:t>
            </a:r>
          </a:p>
          <a:p>
            <a:r>
              <a:rPr lang="en-US" dirty="0"/>
              <a:t>https://www.ktoo.org/2022/08/28/alaska-primary-count-is-done-as-near-record-voting-sets-fields-for-ranked-choice-election/</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6</a:t>
            </a:fld>
            <a:endParaRPr lang="en-US"/>
          </a:p>
        </p:txBody>
      </p:sp>
    </p:spTree>
    <p:extLst>
      <p:ext uri="{BB962C8B-B14F-4D97-AF65-F5344CB8AC3E}">
        <p14:creationId xmlns:p14="http://schemas.microsoft.com/office/powerpoint/2010/main" val="34789859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Sources: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Geoffrey </a:t>
            </a:r>
            <a:r>
              <a:rPr lang="en-US" dirty="0" err="1"/>
              <a:t>Skelley</a:t>
            </a:r>
            <a:r>
              <a:rPr lang="en-US" dirty="0"/>
              <a:t>, “16 Primaries To Watch In Iowa, Mississippi, Montana, New Jersey, New Mexico And South Dakota,” </a:t>
            </a:r>
            <a:r>
              <a:rPr lang="en-US" i="1" dirty="0"/>
              <a:t>FiveThirtyEight</a:t>
            </a:r>
            <a:r>
              <a:rPr lang="en-US" i="0" dirty="0"/>
              <a:t>, </a:t>
            </a:r>
          </a:p>
          <a:p>
            <a:pPr marL="0" lvl="0" indent="0" algn="l" rtl="0">
              <a:spcBef>
                <a:spcPts val="0"/>
              </a:spcBef>
              <a:spcAft>
                <a:spcPts val="0"/>
              </a:spcAft>
              <a:buNone/>
            </a:pPr>
            <a:r>
              <a:rPr lang="en-US" dirty="0"/>
              <a:t>https://</a:t>
            </a:r>
            <a:r>
              <a:rPr lang="en-US" dirty="0" err="1"/>
              <a:t>fivethirtyeight.com</a:t>
            </a:r>
            <a:r>
              <a:rPr lang="en-US" dirty="0"/>
              <a:t>/features/16-primaries-to-watch-in-iowa-mississippi-montana-new-jersey-new-mexico-and-south-dakota/</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”Presidential Election in New Mexico, 2020,” </a:t>
            </a:r>
            <a:r>
              <a:rPr lang="en-US" i="1" dirty="0"/>
              <a:t>Ballotpedia, </a:t>
            </a:r>
            <a:r>
              <a:rPr lang="en-US" i="0" dirty="0"/>
              <a:t>Accessed June 8, 2022, </a:t>
            </a:r>
            <a:r>
              <a:rPr lang="en-US" dirty="0"/>
              <a:t>https://</a:t>
            </a:r>
            <a:r>
              <a:rPr lang="en-US" dirty="0" err="1"/>
              <a:t>ballotpedia.org</a:t>
            </a:r>
            <a:r>
              <a:rPr lang="en-US" dirty="0"/>
              <a:t>/Presidential_election_in_New_Mexico,_2020</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“2022 House Race Ratings,” </a:t>
            </a:r>
            <a:r>
              <a:rPr lang="en-US" i="1" dirty="0"/>
              <a:t>The Cook Political Report with Amy Walter</a:t>
            </a:r>
            <a:r>
              <a:rPr lang="en-US" i="0" dirty="0"/>
              <a:t>, Accessed June 8, 2022, https://</a:t>
            </a:r>
            <a:r>
              <a:rPr lang="en-US" i="0" dirty="0" err="1"/>
              <a:t>www.cookpolitical.com</a:t>
            </a:r>
            <a:r>
              <a:rPr lang="en-US" i="0" dirty="0"/>
              <a:t>/ratings/house-race-ratings</a:t>
            </a:r>
          </a:p>
          <a:p>
            <a:pPr marL="0" lvl="0" indent="0" algn="l" rtl="0">
              <a:spcBef>
                <a:spcPts val="0"/>
              </a:spcBef>
              <a:spcAft>
                <a:spcPts val="0"/>
              </a:spcAft>
              <a:buNone/>
            </a:pPr>
            <a:endParaRPr lang="en-US" i="0" dirty="0"/>
          </a:p>
          <a:p>
            <a:pPr marL="0" lvl="0" indent="0" algn="l" rtl="0">
              <a:spcBef>
                <a:spcPts val="0"/>
              </a:spcBef>
              <a:spcAft>
                <a:spcPts val="0"/>
              </a:spcAft>
              <a:buNone/>
            </a:pPr>
            <a:r>
              <a:rPr lang="en-US" dirty="0"/>
              <a:t>“2022 Governor Race Ratings,” </a:t>
            </a:r>
            <a:r>
              <a:rPr lang="en-US" i="1" dirty="0"/>
              <a:t>The Cook Political Report with Amy Walter</a:t>
            </a:r>
            <a:r>
              <a:rPr lang="en-US" i="0" dirty="0"/>
              <a:t>, Accessed June 8, 2022, </a:t>
            </a:r>
          </a:p>
          <a:p>
            <a:pPr marL="0" lvl="0" indent="0" algn="l" rtl="0">
              <a:spcBef>
                <a:spcPts val="0"/>
              </a:spcBef>
              <a:spcAft>
                <a:spcPts val="0"/>
              </a:spcAft>
              <a:buNone/>
            </a:pPr>
            <a:r>
              <a:rPr lang="en-US" i="0" dirty="0"/>
              <a:t>https://</a:t>
            </a:r>
            <a:r>
              <a:rPr lang="en-US" i="0" dirty="0" err="1"/>
              <a:t>www.cookpolitical.com</a:t>
            </a:r>
            <a:r>
              <a:rPr lang="en-US" i="0" dirty="0"/>
              <a:t>/ratings/governor-race-ratings</a:t>
            </a:r>
            <a:endParaRPr lang="en-US" dirty="0"/>
          </a:p>
          <a:p>
            <a:endParaRPr lang="en-US" dirty="0"/>
          </a:p>
          <a:p>
            <a:r>
              <a:rPr lang="en-US" dirty="0"/>
              <a:t>”United States Congressional Delegations from New Mexico,” </a:t>
            </a:r>
            <a:r>
              <a:rPr lang="en-US" i="1" dirty="0"/>
              <a:t>Ballotpedia</a:t>
            </a:r>
            <a:r>
              <a:rPr lang="en-US" i="0" dirty="0"/>
              <a:t>, Accessed June 8, 2022, https://</a:t>
            </a:r>
            <a:r>
              <a:rPr lang="en-US" i="0" dirty="0" err="1"/>
              <a:t>ballotpedia.org</a:t>
            </a:r>
            <a:r>
              <a:rPr lang="en-US" i="0" dirty="0"/>
              <a:t>/</a:t>
            </a:r>
            <a:r>
              <a:rPr lang="en-US" i="0" dirty="0" err="1"/>
              <a:t>United_States_congressional_delegations_from_New_Mexico</a:t>
            </a:r>
            <a:endParaRPr lang="en-US" dirty="0"/>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60</a:t>
            </a:fld>
            <a:endParaRPr lang="en-US"/>
          </a:p>
        </p:txBody>
      </p:sp>
    </p:spTree>
    <p:extLst>
      <p:ext uri="{BB962C8B-B14F-4D97-AF65-F5344CB8AC3E}">
        <p14:creationId xmlns:p14="http://schemas.microsoft.com/office/powerpoint/2010/main" val="1485583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8,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61</a:t>
            </a:fld>
            <a:endParaRPr lang="en-US"/>
          </a:p>
        </p:txBody>
      </p:sp>
    </p:spTree>
    <p:extLst>
      <p:ext uri="{BB962C8B-B14F-4D97-AF65-F5344CB8AC3E}">
        <p14:creationId xmlns:p14="http://schemas.microsoft.com/office/powerpoint/2010/main" val="32383992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lvl="0" indent="0" algn="l" rtl="0">
              <a:spcBef>
                <a:spcPts val="0"/>
              </a:spcBef>
              <a:spcAft>
                <a:spcPts val="0"/>
              </a:spcAft>
              <a:buNone/>
            </a:pPr>
            <a:r>
              <a:rPr lang="en-US" dirty="0"/>
              <a:t>Eric </a:t>
            </a:r>
            <a:r>
              <a:rPr lang="en-US" dirty="0" err="1"/>
              <a:t>Bradner</a:t>
            </a:r>
            <a:r>
              <a:rPr lang="en-US" dirty="0"/>
              <a:t>, Dan </a:t>
            </a:r>
            <a:r>
              <a:rPr lang="en-US" dirty="0" err="1"/>
              <a:t>Merica</a:t>
            </a:r>
            <a:r>
              <a:rPr lang="en-US" dirty="0"/>
              <a:t> and Gregory Krieg. “6 takeaways from primaries in Pennsylvania, North Carolina and more” CNN, May 18, 2022</a:t>
            </a:r>
          </a:p>
          <a:p>
            <a:pPr marL="0" lvl="0" indent="0" algn="l" rtl="0">
              <a:spcBef>
                <a:spcPts val="0"/>
              </a:spcBef>
              <a:spcAft>
                <a:spcPts val="0"/>
              </a:spcAft>
              <a:buNone/>
            </a:pPr>
            <a:r>
              <a:rPr lang="en-GB" dirty="0"/>
              <a:t>https://</a:t>
            </a:r>
            <a:r>
              <a:rPr lang="en-GB" dirty="0" err="1"/>
              <a:t>edition.cnn.com</a:t>
            </a:r>
            <a:r>
              <a:rPr lang="en-GB" dirty="0"/>
              <a:t>/2022/05/18/politics/pa-nc-may-17-primary-election-takeaways/</a:t>
            </a:r>
            <a:r>
              <a:rPr lang="en-GB" dirty="0" err="1"/>
              <a:t>index.html</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Tal Axelrod and Max Greenwood. “Five takeaways from the Pennsylvania, North Carolina primaries” The Hill, May 18, 2022</a:t>
            </a:r>
          </a:p>
          <a:p>
            <a:pPr marL="0" lvl="0" indent="0" algn="l" rtl="0">
              <a:spcBef>
                <a:spcPts val="0"/>
              </a:spcBef>
              <a:spcAft>
                <a:spcPts val="0"/>
              </a:spcAft>
              <a:buNone/>
            </a:pPr>
            <a:r>
              <a:rPr lang="en-GB" dirty="0"/>
              <a:t>https://</a:t>
            </a:r>
            <a:r>
              <a:rPr lang="en-GB" dirty="0" err="1"/>
              <a:t>thehill.com</a:t>
            </a:r>
            <a:r>
              <a:rPr lang="en-GB" dirty="0"/>
              <a:t>/news/campaign/3492387-five-takeaways-from-the-pennsylvania-north-carolina-primaries/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GB" dirty="0"/>
              <a:t>Li Zhou, Nicole </a:t>
            </a:r>
            <a:r>
              <a:rPr lang="en-GB" dirty="0" err="1"/>
              <a:t>Narea</a:t>
            </a:r>
            <a:r>
              <a:rPr lang="en-GB" dirty="0"/>
              <a:t>, and Christian Paz. “</a:t>
            </a:r>
            <a:r>
              <a:rPr lang="en-US" dirty="0"/>
              <a:t>2 winners and 2 losers from the Pennsylvania and North Carolina primaries” Vox, May 18, 2022</a:t>
            </a:r>
          </a:p>
          <a:p>
            <a:pPr marL="0" lvl="0" indent="0" algn="l" rtl="0">
              <a:spcBef>
                <a:spcPts val="0"/>
              </a:spcBef>
              <a:spcAft>
                <a:spcPts val="0"/>
              </a:spcAft>
              <a:buNone/>
            </a:pPr>
            <a:r>
              <a:rPr lang="en-GB" dirty="0"/>
              <a:t>https://</a:t>
            </a:r>
            <a:r>
              <a:rPr lang="en-GB" dirty="0" err="1"/>
              <a:t>www.vox.com</a:t>
            </a:r>
            <a:r>
              <a:rPr lang="en-GB" dirty="0"/>
              <a:t>/2022/5/18/23106123/</a:t>
            </a:r>
            <a:r>
              <a:rPr lang="en-GB" dirty="0" err="1"/>
              <a:t>pennsylvania</a:t>
            </a:r>
            <a:r>
              <a:rPr lang="en-GB" dirty="0"/>
              <a:t>-north-</a:t>
            </a:r>
            <a:r>
              <a:rPr lang="en-GB" dirty="0" err="1"/>
              <a:t>carolina</a:t>
            </a:r>
            <a:r>
              <a:rPr lang="en-GB" dirty="0"/>
              <a:t>-primaries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Jill </a:t>
            </a:r>
            <a:r>
              <a:rPr lang="en-GB" dirty="0" err="1"/>
              <a:t>Covin</a:t>
            </a:r>
            <a:r>
              <a:rPr lang="en-GB" dirty="0"/>
              <a:t> and Nicholas </a:t>
            </a:r>
            <a:r>
              <a:rPr lang="en-GB" dirty="0" err="1"/>
              <a:t>Riccardi</a:t>
            </a:r>
            <a:r>
              <a:rPr lang="en-GB" dirty="0"/>
              <a:t>. “</a:t>
            </a:r>
            <a:r>
              <a:rPr lang="en-US" dirty="0"/>
              <a:t>Takeaways: Election denier wins, bad behavior dooms </a:t>
            </a:r>
            <a:r>
              <a:rPr lang="en-US" dirty="0" err="1"/>
              <a:t>Cawthorn</a:t>
            </a:r>
            <a:r>
              <a:rPr lang="en-US" dirty="0"/>
              <a:t>” AP News, May 18, 2022</a:t>
            </a:r>
          </a:p>
          <a:p>
            <a:pPr marL="0" lvl="0" indent="0" algn="l" rtl="0">
              <a:spcBef>
                <a:spcPts val="0"/>
              </a:spcBef>
              <a:spcAft>
                <a:spcPts val="0"/>
              </a:spcAft>
              <a:buNone/>
            </a:pPr>
            <a:r>
              <a:rPr lang="en-GB" dirty="0"/>
              <a:t>https://</a:t>
            </a:r>
            <a:r>
              <a:rPr lang="en-GB" dirty="0" err="1"/>
              <a:t>apnews.com</a:t>
            </a:r>
            <a:r>
              <a:rPr lang="en-GB" dirty="0"/>
              <a:t>/article/2022-midterm-elections-may-17-takeaways-a56c76245e03bc88745e7286b524c92c</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Melanie Mason and </a:t>
            </a:r>
            <a:r>
              <a:rPr lang="en-US" dirty="0" err="1"/>
              <a:t>Arit</a:t>
            </a:r>
            <a:r>
              <a:rPr lang="en-US" dirty="0"/>
              <a:t> John. “7 takeaways from primaries in Pennsylvania, North Carolina, Oregon” LA Times, May 18, 2022</a:t>
            </a:r>
          </a:p>
          <a:p>
            <a:pPr marL="0" lvl="0" indent="0" algn="l" rtl="0">
              <a:spcBef>
                <a:spcPts val="0"/>
              </a:spcBef>
              <a:spcAft>
                <a:spcPts val="0"/>
              </a:spcAft>
              <a:buNone/>
            </a:pPr>
            <a:r>
              <a:rPr lang="en-GB" dirty="0"/>
              <a:t>https://</a:t>
            </a:r>
            <a:r>
              <a:rPr lang="en-GB" dirty="0" err="1"/>
              <a:t>www.latimes.com</a:t>
            </a:r>
            <a:r>
              <a:rPr lang="en-GB" dirty="0"/>
              <a:t>/politics/story/2022-05-17/takeaways-primaries-pennsylvania-north-carolina-fetterman-cawthorn-oz</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62</a:t>
            </a:fld>
            <a:endParaRPr lang="en-US"/>
          </a:p>
        </p:txBody>
      </p:sp>
    </p:spTree>
    <p:extLst>
      <p:ext uri="{BB962C8B-B14F-4D97-AF65-F5344CB8AC3E}">
        <p14:creationId xmlns:p14="http://schemas.microsoft.com/office/powerpoint/2010/main" val="8451145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May 18,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63</a:t>
            </a:fld>
            <a:endParaRPr lang="en-US"/>
          </a:p>
        </p:txBody>
      </p:sp>
    </p:spTree>
    <p:extLst>
      <p:ext uri="{BB962C8B-B14F-4D97-AF65-F5344CB8AC3E}">
        <p14:creationId xmlns:p14="http://schemas.microsoft.com/office/powerpoint/2010/main" val="32630218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US" dirty="0"/>
              <a:t>Sources: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Katie </a:t>
            </a:r>
            <a:r>
              <a:rPr lang="en-US" dirty="0" err="1"/>
              <a:t>Glueck</a:t>
            </a:r>
            <a:r>
              <a:rPr lang="en-US" dirty="0"/>
              <a:t>. “Five Takeaways From Tuesday’s Elections” NY Times, August 24, 2022</a:t>
            </a:r>
          </a:p>
          <a:p>
            <a:pPr marL="0" marR="0" lvl="0" indent="0" algn="l" rtl="0">
              <a:lnSpc>
                <a:spcPct val="100000"/>
              </a:lnSpc>
              <a:spcBef>
                <a:spcPts val="0"/>
              </a:spcBef>
              <a:spcAft>
                <a:spcPts val="0"/>
              </a:spcAft>
              <a:buClr>
                <a:schemeClr val="dk1"/>
              </a:buClr>
              <a:buSzPts val="1200"/>
              <a:buFont typeface="Calibri"/>
              <a:buNone/>
            </a:pPr>
            <a:r>
              <a:rPr lang="en-US" dirty="0"/>
              <a:t>https://www.nytimes.com/2022/08/24/us/politics/five-takeaways-from-tuesdays-elections.html</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it-IT" dirty="0"/>
              <a:t>Gregory </a:t>
            </a:r>
            <a:r>
              <a:rPr lang="it-IT" dirty="0" err="1"/>
              <a:t>Krieg</a:t>
            </a:r>
            <a:r>
              <a:rPr lang="it-IT" dirty="0"/>
              <a:t>, Steve Contorno and Dan </a:t>
            </a:r>
            <a:r>
              <a:rPr lang="it-IT" dirty="0" err="1"/>
              <a:t>Merica</a:t>
            </a:r>
            <a:r>
              <a:rPr lang="it-IT" dirty="0"/>
              <a:t>. </a:t>
            </a:r>
            <a:r>
              <a:rPr lang="en-US" dirty="0"/>
              <a:t>” Seven takeaways from primaries in Florida, New York and Oklahoma runoffs” CNN, August 24, 2022</a:t>
            </a:r>
          </a:p>
          <a:p>
            <a:pPr marL="0" marR="0" lvl="0" indent="0" algn="l" rtl="0">
              <a:lnSpc>
                <a:spcPct val="100000"/>
              </a:lnSpc>
              <a:spcBef>
                <a:spcPts val="0"/>
              </a:spcBef>
              <a:spcAft>
                <a:spcPts val="0"/>
              </a:spcAft>
              <a:buClr>
                <a:schemeClr val="dk1"/>
              </a:buClr>
              <a:buSzPts val="1200"/>
              <a:buFont typeface="Calibri"/>
              <a:buNone/>
            </a:pPr>
            <a:r>
              <a:rPr lang="en-US" dirty="0"/>
              <a:t>https://www.cnn.com/2022/08/23/politics/florida-new-york-oklahoma-election-takeaways/index.html</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Michelle L. Price. “NY Democrats choose </a:t>
            </a:r>
            <a:r>
              <a:rPr lang="en-US" dirty="0" err="1"/>
              <a:t>Hochul</a:t>
            </a:r>
            <a:r>
              <a:rPr lang="en-US" dirty="0"/>
              <a:t> for governor; GOP picks Zeldin” AP News, June 29, 2022</a:t>
            </a:r>
          </a:p>
          <a:p>
            <a:pPr marL="0" marR="0" lvl="0" indent="0" algn="l" rtl="0">
              <a:lnSpc>
                <a:spcPct val="100000"/>
              </a:lnSpc>
              <a:spcBef>
                <a:spcPts val="0"/>
              </a:spcBef>
              <a:spcAft>
                <a:spcPts val="0"/>
              </a:spcAft>
              <a:buClr>
                <a:schemeClr val="dk1"/>
              </a:buClr>
              <a:buSzPts val="1200"/>
              <a:buFont typeface="Calibri"/>
              <a:buNone/>
            </a:pPr>
            <a:r>
              <a:rPr lang="en-US" dirty="0"/>
              <a:t>https://apnews.com/article/2022-midterms-new-york-governor-hochul-ce7f0524772c31696279ab1deb3ef1fb</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“What redistricting looks like in every state: New York” FiveThirtyEight, May 23, 2022</a:t>
            </a:r>
          </a:p>
          <a:p>
            <a:pPr marL="0" marR="0" lvl="0" indent="0" algn="l" rtl="0">
              <a:lnSpc>
                <a:spcPct val="100000"/>
              </a:lnSpc>
              <a:spcBef>
                <a:spcPts val="0"/>
              </a:spcBef>
              <a:spcAft>
                <a:spcPts val="0"/>
              </a:spcAft>
              <a:buClr>
                <a:schemeClr val="dk1"/>
              </a:buClr>
              <a:buSzPts val="1200"/>
              <a:buFont typeface="Calibri"/>
              <a:buNone/>
            </a:pPr>
            <a:r>
              <a:rPr lang="en-US" dirty="0"/>
              <a:t>https://projects.fivethirtyeight.com/redistricting-2022-maps/new-york/</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Luke </a:t>
            </a:r>
            <a:r>
              <a:rPr lang="en-US" dirty="0" err="1"/>
              <a:t>Parsnow</a:t>
            </a:r>
            <a:r>
              <a:rPr lang="en-US" dirty="0"/>
              <a:t>. “Vocal early on, Trump's voice largely absent from New York's heated races for Congress” Spectrum Local News, August 19, 2022</a:t>
            </a:r>
          </a:p>
          <a:p>
            <a:pPr marL="0" marR="0" lvl="0" indent="0" algn="l" rtl="0">
              <a:lnSpc>
                <a:spcPct val="100000"/>
              </a:lnSpc>
              <a:spcBef>
                <a:spcPts val="0"/>
              </a:spcBef>
              <a:spcAft>
                <a:spcPts val="0"/>
              </a:spcAft>
              <a:buClr>
                <a:schemeClr val="dk1"/>
              </a:buClr>
              <a:buSzPts val="1200"/>
              <a:buFont typeface="Calibri"/>
              <a:buNone/>
            </a:pPr>
            <a:r>
              <a:rPr lang="en-US" dirty="0"/>
              <a:t>https://spectrumlocalnews.com/nys/central-ny/politics/2022/08/19/trump-largely-absent-from-new-york-s-hot-races-for-congress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Katie </a:t>
            </a:r>
            <a:r>
              <a:rPr lang="en-US" dirty="0" err="1"/>
              <a:t>Glueck</a:t>
            </a:r>
            <a:r>
              <a:rPr lang="en-US" dirty="0"/>
              <a:t>. “Sean Patrick Maloney Repels Challenge to Win Bitterly Fought Primary” NY Times, August 23, 2022</a:t>
            </a:r>
          </a:p>
          <a:p>
            <a:pPr marL="0" marR="0" lvl="0" indent="0" algn="l" rtl="0">
              <a:lnSpc>
                <a:spcPct val="100000"/>
              </a:lnSpc>
              <a:spcBef>
                <a:spcPts val="0"/>
              </a:spcBef>
              <a:spcAft>
                <a:spcPts val="0"/>
              </a:spcAft>
              <a:buClr>
                <a:schemeClr val="dk1"/>
              </a:buClr>
              <a:buSzPts val="1200"/>
              <a:buFont typeface="Calibri"/>
              <a:buNone/>
            </a:pPr>
            <a:r>
              <a:rPr lang="en-US" dirty="0"/>
              <a:t>https://www.nytimes.com/2022/08/23/nyregion/maloney-alessandra-biaggi-primary.html</a:t>
            </a:r>
          </a:p>
          <a:p>
            <a:pPr marL="0" marR="0" lvl="0" indent="0" algn="l" rtl="0">
              <a:lnSpc>
                <a:spcPct val="100000"/>
              </a:lnSpc>
              <a:spcBef>
                <a:spcPts val="0"/>
              </a:spcBef>
              <a:spcAft>
                <a:spcPts val="0"/>
              </a:spcAft>
              <a:buClr>
                <a:schemeClr val="dk1"/>
              </a:buClr>
              <a:buSzPts val="1200"/>
              <a:buFont typeface="Calibri"/>
              <a:buNone/>
            </a:pP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64</a:t>
            </a:fld>
            <a:endParaRPr lang="en-US"/>
          </a:p>
        </p:txBody>
      </p:sp>
    </p:spTree>
    <p:extLst>
      <p:ext uri="{BB962C8B-B14F-4D97-AF65-F5344CB8AC3E}">
        <p14:creationId xmlns:p14="http://schemas.microsoft.com/office/powerpoint/2010/main" val="39010419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24,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65</a:t>
            </a:fld>
            <a:endParaRPr lang="en-US"/>
          </a:p>
        </p:txBody>
      </p:sp>
    </p:spTree>
    <p:extLst>
      <p:ext uri="{BB962C8B-B14F-4D97-AF65-F5344CB8AC3E}">
        <p14:creationId xmlns:p14="http://schemas.microsoft.com/office/powerpoint/2010/main" val="1181547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24,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66</a:t>
            </a:fld>
            <a:endParaRPr lang="en-US"/>
          </a:p>
        </p:txBody>
      </p:sp>
    </p:spTree>
    <p:extLst>
      <p:ext uri="{BB962C8B-B14F-4D97-AF65-F5344CB8AC3E}">
        <p14:creationId xmlns:p14="http://schemas.microsoft.com/office/powerpoint/2010/main" val="2162013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r>
              <a:rPr lang="en-US" dirty="0"/>
              <a:t>Madison Hall “Results: North Dakota holds primary elections” , Insider, June 14, 2022</a:t>
            </a:r>
          </a:p>
          <a:p>
            <a:r>
              <a:rPr lang="en-US" dirty="0"/>
              <a:t>https://</a:t>
            </a:r>
            <a:r>
              <a:rPr lang="en-US" dirty="0" err="1"/>
              <a:t>www.businessinsider.com</a:t>
            </a:r>
            <a:r>
              <a:rPr lang="en-US" dirty="0"/>
              <a:t>/results-north-dakota-holds-primary-elections-2022-6</a:t>
            </a:r>
          </a:p>
          <a:p>
            <a:endParaRPr lang="en-US" dirty="0"/>
          </a:p>
          <a:p>
            <a:r>
              <a:rPr lang="en-US" dirty="0"/>
              <a:t>“Here are the key primary election results from North Dakota” NPR, accessed June 15, 2022</a:t>
            </a:r>
          </a:p>
          <a:p>
            <a:r>
              <a:rPr lang="en-US" dirty="0"/>
              <a:t>https://</a:t>
            </a:r>
            <a:r>
              <a:rPr lang="en-US" dirty="0" err="1"/>
              <a:t>www.npr.org</a:t>
            </a:r>
            <a:r>
              <a:rPr lang="en-US" dirty="0"/>
              <a:t>/2022/06/14/1103746428/north-</a:t>
            </a:r>
            <a:r>
              <a:rPr lang="en-US" dirty="0" err="1"/>
              <a:t>dakota</a:t>
            </a:r>
            <a:r>
              <a:rPr lang="en-US" dirty="0"/>
              <a:t>-primary-election-results</a:t>
            </a:r>
          </a:p>
          <a:p>
            <a:endParaRPr lang="en-US" dirty="0"/>
          </a:p>
          <a:p>
            <a:endParaRPr lang="en-US" dirty="0"/>
          </a:p>
          <a:p>
            <a:r>
              <a:rPr lang="en-US" dirty="0"/>
              <a:t>“United States Congressional Delegations from North Dakota.” Ballotpedia. Accessed June 15, 2022.</a:t>
            </a:r>
          </a:p>
          <a:p>
            <a:r>
              <a:rPr lang="en-US" dirty="0"/>
              <a:t>https://</a:t>
            </a:r>
            <a:r>
              <a:rPr lang="en-US" dirty="0" err="1"/>
              <a:t>ballotpedia.org</a:t>
            </a:r>
            <a:r>
              <a:rPr lang="en-US" dirty="0"/>
              <a:t>/</a:t>
            </a:r>
            <a:r>
              <a:rPr lang="en-US" dirty="0" err="1"/>
              <a:t>United_States_congressional_delegations_from_North_Dakota</a:t>
            </a:r>
            <a:endParaRPr lang="en-US" dirty="0"/>
          </a:p>
          <a:p>
            <a:endParaRPr lang="en-US" dirty="0"/>
          </a:p>
          <a:p>
            <a:r>
              <a:rPr lang="en-US" dirty="0"/>
              <a:t>“2022 House race ratings” The Cook Political Report with Amy Walter, accessed June 15, 2022</a:t>
            </a:r>
          </a:p>
          <a:p>
            <a:r>
              <a:rPr lang="en-US" dirty="0"/>
              <a:t>https://</a:t>
            </a:r>
            <a:r>
              <a:rPr lang="en-US" dirty="0" err="1"/>
              <a:t>www.cookpolitical.com</a:t>
            </a:r>
            <a:r>
              <a:rPr lang="en-US" dirty="0"/>
              <a:t>/ratings/house-race-ratings</a:t>
            </a:r>
          </a:p>
          <a:p>
            <a:endParaRPr lang="en-US" dirty="0"/>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67</a:t>
            </a:fld>
            <a:endParaRPr lang="en-US"/>
          </a:p>
        </p:txBody>
      </p:sp>
    </p:spTree>
    <p:extLst>
      <p:ext uri="{BB962C8B-B14F-4D97-AF65-F5344CB8AC3E}">
        <p14:creationId xmlns:p14="http://schemas.microsoft.com/office/powerpoint/2010/main" val="42185453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15,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68</a:t>
            </a:fld>
            <a:endParaRPr lang="en-US"/>
          </a:p>
        </p:txBody>
      </p:sp>
    </p:spTree>
    <p:extLst>
      <p:ext uri="{BB962C8B-B14F-4D97-AF65-F5344CB8AC3E}">
        <p14:creationId xmlns:p14="http://schemas.microsoft.com/office/powerpoint/2010/main" val="114741520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Sources: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Nathan L. Gonzales. “New Ohio map leaves Chabot, Kaptur facing tough races this fall” Roll Call, May 2, 2022</a:t>
            </a:r>
          </a:p>
          <a:p>
            <a:pPr marL="0" lvl="0" indent="0" algn="l" rtl="0">
              <a:spcBef>
                <a:spcPts val="0"/>
              </a:spcBef>
              <a:spcAft>
                <a:spcPts val="0"/>
              </a:spcAft>
              <a:buNone/>
            </a:pPr>
            <a:r>
              <a:rPr lang="en-US" dirty="0"/>
              <a:t>https://</a:t>
            </a:r>
            <a:r>
              <a:rPr lang="en-US" dirty="0" err="1"/>
              <a:t>rollcall.com</a:t>
            </a:r>
            <a:r>
              <a:rPr lang="en-US" dirty="0"/>
              <a:t>/2022/05/02/new-</a:t>
            </a:r>
            <a:r>
              <a:rPr lang="en-US" dirty="0" err="1"/>
              <a:t>ohio</a:t>
            </a:r>
            <a:r>
              <a:rPr lang="en-US" dirty="0"/>
              <a:t>-map-leaves-</a:t>
            </a:r>
            <a:r>
              <a:rPr lang="en-US" dirty="0" err="1"/>
              <a:t>chabot</a:t>
            </a:r>
            <a:r>
              <a:rPr lang="en-US" dirty="0"/>
              <a:t>-</a:t>
            </a:r>
            <a:r>
              <a:rPr lang="en-US" dirty="0" err="1"/>
              <a:t>kaptur</a:t>
            </a:r>
            <a:r>
              <a:rPr lang="en-US" dirty="0"/>
              <a:t>-facing-tough-races-this-fall/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Eric </a:t>
            </a:r>
            <a:r>
              <a:rPr lang="en-US" dirty="0" err="1"/>
              <a:t>Bradner</a:t>
            </a:r>
            <a:r>
              <a:rPr lang="en-US" dirty="0"/>
              <a:t>, Dan </a:t>
            </a:r>
            <a:r>
              <a:rPr lang="en-US" dirty="0" err="1"/>
              <a:t>Merica</a:t>
            </a:r>
            <a:r>
              <a:rPr lang="en-US" dirty="0"/>
              <a:t> and Gregory Krieg. “6 takeaways from Ohio and Indiana primaries” CNN, May 4, 2022</a:t>
            </a:r>
          </a:p>
          <a:p>
            <a:pPr marL="0" lvl="0" indent="0" algn="l" rtl="0">
              <a:spcBef>
                <a:spcPts val="0"/>
              </a:spcBef>
              <a:spcAft>
                <a:spcPts val="0"/>
              </a:spcAft>
              <a:buNone/>
            </a:pPr>
            <a:r>
              <a:rPr lang="en-US" dirty="0"/>
              <a:t>https://</a:t>
            </a:r>
            <a:r>
              <a:rPr lang="en-US" dirty="0" err="1"/>
              <a:t>www.cnn.com</a:t>
            </a:r>
            <a:r>
              <a:rPr lang="en-US" dirty="0"/>
              <a:t>/2022/05/04/politics/</a:t>
            </a:r>
            <a:r>
              <a:rPr lang="en-US" dirty="0" err="1"/>
              <a:t>ohio</a:t>
            </a:r>
            <a:r>
              <a:rPr lang="en-US" dirty="0"/>
              <a:t>-</a:t>
            </a:r>
            <a:r>
              <a:rPr lang="en-US" dirty="0" err="1"/>
              <a:t>indiana</a:t>
            </a:r>
            <a:r>
              <a:rPr lang="en-US" dirty="0"/>
              <a:t>-primary-takeaways/</a:t>
            </a:r>
            <a:r>
              <a:rPr lang="en-US" dirty="0" err="1"/>
              <a:t>index.html</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Jonathan Weisman and Maggie Haberman. “5 Takeaways From Ohio’s Primary Elections” NY Times, May 4, 2022</a:t>
            </a:r>
          </a:p>
          <a:p>
            <a:pPr marL="0" lvl="0" indent="0" algn="l" rtl="0">
              <a:spcBef>
                <a:spcPts val="0"/>
              </a:spcBef>
              <a:spcAft>
                <a:spcPts val="0"/>
              </a:spcAft>
              <a:buNone/>
            </a:pPr>
            <a:r>
              <a:rPr lang="en-US" dirty="0"/>
              <a:t>https://</a:t>
            </a:r>
            <a:r>
              <a:rPr lang="en-US" dirty="0" err="1"/>
              <a:t>www.nytimes.com</a:t>
            </a:r>
            <a:r>
              <a:rPr lang="en-US" dirty="0"/>
              <a:t>/2022/05/04/us/elections/</a:t>
            </a:r>
            <a:r>
              <a:rPr lang="en-US" dirty="0" err="1"/>
              <a:t>ohio</a:t>
            </a:r>
            <a:r>
              <a:rPr lang="en-US" dirty="0"/>
              <a:t>-</a:t>
            </a:r>
            <a:r>
              <a:rPr lang="en-US" dirty="0" err="1"/>
              <a:t>indiana</a:t>
            </a:r>
            <a:r>
              <a:rPr lang="en-US" dirty="0"/>
              <a:t>-primary-elections-</a:t>
            </a:r>
            <a:r>
              <a:rPr lang="en-US" dirty="0" err="1"/>
              <a:t>takeaways.html</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Brittany Shepherd. “3 key takeaways from the Ohio, Indiana primaries” ABC, May 4, 2022</a:t>
            </a:r>
          </a:p>
          <a:p>
            <a:pPr marL="0" lvl="0" indent="0" algn="l" rtl="0">
              <a:spcBef>
                <a:spcPts val="0"/>
              </a:spcBef>
              <a:spcAft>
                <a:spcPts val="0"/>
              </a:spcAft>
              <a:buNone/>
            </a:pPr>
            <a:r>
              <a:rPr lang="en-US" dirty="0"/>
              <a:t>https://</a:t>
            </a:r>
            <a:r>
              <a:rPr lang="en-US" dirty="0" err="1"/>
              <a:t>abcnews.go.com</a:t>
            </a:r>
            <a:r>
              <a:rPr lang="en-US" dirty="0"/>
              <a:t>/Politics/key-takeaways-</a:t>
            </a:r>
            <a:r>
              <a:rPr lang="en-US" dirty="0" err="1"/>
              <a:t>ohio</a:t>
            </a:r>
            <a:r>
              <a:rPr lang="en-US" dirty="0"/>
              <a:t>-</a:t>
            </a:r>
            <a:r>
              <a:rPr lang="en-US" dirty="0" err="1"/>
              <a:t>indiana</a:t>
            </a:r>
            <a:r>
              <a:rPr lang="en-US" dirty="0"/>
              <a:t>-primaries/</a:t>
            </a:r>
            <a:r>
              <a:rPr lang="en-US" dirty="0" err="1"/>
              <a:t>story?id</a:t>
            </a:r>
            <a:r>
              <a:rPr lang="en-US" dirty="0"/>
              <a:t>=84448689</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Tal Axelrod and Julia Manchester. “Five takeaways from the Ohio primaries” The Hill, May 4, 2022</a:t>
            </a:r>
          </a:p>
          <a:p>
            <a:pPr marL="0" lvl="0" indent="0" algn="l" rtl="0">
              <a:spcBef>
                <a:spcPts val="0"/>
              </a:spcBef>
              <a:spcAft>
                <a:spcPts val="0"/>
              </a:spcAft>
              <a:buNone/>
            </a:pPr>
            <a:r>
              <a:rPr lang="en-US" dirty="0"/>
              <a:t>https://</a:t>
            </a:r>
            <a:r>
              <a:rPr lang="en-US" dirty="0" err="1"/>
              <a:t>thehill.com</a:t>
            </a:r>
            <a:r>
              <a:rPr lang="en-US" dirty="0"/>
              <a:t>/news/campaign/3476558-five-takeaways-from-the-ohio-primaries/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httpshttps</a:t>
            </a:r>
            <a:r>
              <a:rPr lang="en-US" dirty="0"/>
              <a:t>://</a:t>
            </a:r>
            <a:r>
              <a:rPr lang="en-US" dirty="0" err="1"/>
              <a:t>www.nytimes.com</a:t>
            </a:r>
            <a:r>
              <a:rPr lang="en-US" dirty="0"/>
              <a:t>/interactive/2022/05/03/us/elections/results-</a:t>
            </a:r>
            <a:r>
              <a:rPr lang="en-US" dirty="0" err="1"/>
              <a:t>ohio.html</a:t>
            </a:r>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69</a:t>
            </a:fld>
            <a:endParaRPr lang="en-US"/>
          </a:p>
        </p:txBody>
      </p:sp>
    </p:spTree>
    <p:extLst>
      <p:ext uri="{BB962C8B-B14F-4D97-AF65-F5344CB8AC3E}">
        <p14:creationId xmlns:p14="http://schemas.microsoft.com/office/powerpoint/2010/main" val="538266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May 24,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https://www.cookpolitical.com/ratings/house-race-ratings</a:t>
            </a:r>
            <a:endParaRPr lang="en-US"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Arizona” Ballotpedia, accessed August 3,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https://ballotpedia.org/United_States_congressional_delegations_from_Arizona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Paul </a:t>
            </a:r>
            <a:r>
              <a:rPr lang="en-US" b="0" dirty="0" err="1"/>
              <a:t>Steinhauser</a:t>
            </a:r>
            <a:r>
              <a:rPr lang="en-US" b="0" dirty="0"/>
              <a:t>, Lawrence Richard, “</a:t>
            </a:r>
            <a:r>
              <a:rPr lang="en-US" b="0" i="0" dirty="0">
                <a:solidFill>
                  <a:srgbClr val="222222"/>
                </a:solidFill>
                <a:effectLst/>
                <a:latin typeface="Roboto" panose="02000000000000000000" pitchFamily="2" charset="0"/>
              </a:rPr>
              <a:t>Blake Masters wins Arizona's Republican Senate primary in key battleground state showdown” Fox News, August 3, 2022</a:t>
            </a:r>
            <a:endParaRPr lang="en-US" b="0" dirty="0"/>
          </a:p>
          <a:p>
            <a:r>
              <a:rPr lang="en-US" dirty="0"/>
              <a:t>https://www.foxnews.com/politics/blake-masters-wins-arizona-republican-senate-primary-key-battleground-state-showdown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0" i="0" dirty="0">
                <a:solidFill>
                  <a:srgbClr val="000000"/>
                </a:solidFill>
                <a:effectLst/>
                <a:latin typeface="Source Sans Pro" panose="020B0503030403020204" pitchFamily="34" charset="0"/>
              </a:rPr>
              <a:t>Five takeaways from Arizona's primary” Arizona Public Media, August 3, 2022</a:t>
            </a:r>
          </a:p>
          <a:p>
            <a:r>
              <a:rPr lang="en-US" dirty="0"/>
              <a:t>https://www.azpm.org/p/headlines/2022/8/2/212223-five-takeaways-from-arizonas-primary/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p:txBody>
      </p:sp>
      <p:sp>
        <p:nvSpPr>
          <p:cNvPr id="4" name="Slide Number Placeholder 3"/>
          <p:cNvSpPr>
            <a:spLocks noGrp="1"/>
          </p:cNvSpPr>
          <p:nvPr>
            <p:ph type="sldNum" sz="quarter" idx="5"/>
          </p:nvPr>
        </p:nvSpPr>
        <p:spPr/>
        <p:txBody>
          <a:bodyPr/>
          <a:lstStyle/>
          <a:p>
            <a:fld id="{0518D6BE-06C7-9D44-B1ED-3695FD14EDEE}" type="slidenum">
              <a:rPr lang="en-US" smtClean="0"/>
              <a:t>7</a:t>
            </a:fld>
            <a:endParaRPr lang="en-US"/>
          </a:p>
        </p:txBody>
      </p:sp>
    </p:spTree>
    <p:extLst>
      <p:ext uri="{BB962C8B-B14F-4D97-AF65-F5344CB8AC3E}">
        <p14:creationId xmlns:p14="http://schemas.microsoft.com/office/powerpoint/2010/main" val="31549345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15,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70</a:t>
            </a:fld>
            <a:endParaRPr lang="en-US"/>
          </a:p>
        </p:txBody>
      </p:sp>
    </p:spTree>
    <p:extLst>
      <p:ext uri="{BB962C8B-B14F-4D97-AF65-F5344CB8AC3E}">
        <p14:creationId xmlns:p14="http://schemas.microsoft.com/office/powerpoint/2010/main" val="244845978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“AP Elections API”, </a:t>
            </a:r>
            <a:r>
              <a:rPr lang="en-US" b="0" i="1" dirty="0"/>
              <a:t>Associated Press</a:t>
            </a:r>
            <a:r>
              <a:rPr lang="en-US" b="0" i="0" dirty="0"/>
              <a:t>, </a:t>
            </a:r>
            <a:r>
              <a:rPr lang="en-US" b="0" dirty="0"/>
              <a:t> Accessed August 24,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https://developer.ap.org/ap-elections-api/</a:t>
            </a:r>
          </a:p>
          <a:p>
            <a:endParaRPr lang="en-US" dirty="0"/>
          </a:p>
          <a:p>
            <a:r>
              <a:rPr lang="en-US" dirty="0"/>
              <a:t>“2022 House Ratings,” </a:t>
            </a:r>
            <a:r>
              <a:rPr lang="en-US" i="1" dirty="0"/>
              <a:t>Cook Political Report, </a:t>
            </a:r>
            <a:r>
              <a:rPr lang="en-US" i="0" dirty="0"/>
              <a:t>Accessed June 29, 2022, </a:t>
            </a:r>
          </a:p>
          <a:p>
            <a:r>
              <a:rPr lang="en-US" dirty="0"/>
              <a:t>https://www.cookpolitical.com/ratings/house-race-ratings</a:t>
            </a:r>
          </a:p>
          <a:p>
            <a:endParaRPr lang="en-US" dirty="0"/>
          </a:p>
          <a:p>
            <a:r>
              <a:rPr lang="en-US" dirty="0"/>
              <a:t>“United State Congressional Delegations from Oklahoma,” </a:t>
            </a:r>
            <a:r>
              <a:rPr lang="en-US" i="1" dirty="0"/>
              <a:t>Ballotpedia</a:t>
            </a:r>
            <a:r>
              <a:rPr lang="en-US" i="0" dirty="0"/>
              <a:t>, Accessed June 29, 2022, </a:t>
            </a:r>
          </a:p>
          <a:p>
            <a:r>
              <a:rPr lang="en-US" dirty="0"/>
              <a:t>https://ballotpedia.org/United_States_congressional_delegations_from_Oklahoma</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303030"/>
                </a:solidFill>
                <a:effectLst/>
                <a:latin typeface="Unify Sans"/>
              </a:rPr>
              <a:t>Carmen Forman, </a:t>
            </a:r>
            <a:r>
              <a:rPr lang="en-US" b="0" dirty="0"/>
              <a:t>“</a:t>
            </a:r>
            <a:r>
              <a:rPr lang="en-US" b="0" dirty="0">
                <a:solidFill>
                  <a:srgbClr val="303030"/>
                </a:solidFill>
                <a:effectLst/>
                <a:latin typeface="Unify Sans"/>
              </a:rPr>
              <a:t>Kevin Stitt, Joy Hofmeister to face off in Oklahoma governor's race come November” The Oklahoman, June 28, 2022</a:t>
            </a:r>
            <a:endParaRPr lang="en-US" b="0" dirty="0"/>
          </a:p>
          <a:p>
            <a:r>
              <a:rPr lang="en-US" dirty="0"/>
              <a:t>https://www.oklahoman.com/story/news/2022/06/28/oklahoma-governor-election-primary-results-republican-kevin-stitt-democrat-joy-hofmeister/7697828001/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solidFill>
                  <a:srgbClr val="303030"/>
                </a:solidFill>
                <a:effectLst/>
                <a:latin typeface="Lato" panose="020F0502020204030203" pitchFamily="34" charset="0"/>
              </a:rPr>
              <a:t>Karoline Leonard</a:t>
            </a:r>
            <a:r>
              <a:rPr lang="en-US" b="0" i="0" u="none" dirty="0">
                <a:solidFill>
                  <a:srgbClr val="333333"/>
                </a:solidFill>
                <a:effectLst/>
                <a:latin typeface="Lato" panose="020F0502020204030203" pitchFamily="34" charset="0"/>
              </a:rPr>
              <a:t>, </a:t>
            </a:r>
            <a:r>
              <a:rPr lang="en-US" b="0" i="0" dirty="0">
                <a:solidFill>
                  <a:srgbClr val="444444"/>
                </a:solidFill>
                <a:effectLst/>
                <a:latin typeface="Lato" panose="020F0502020204030203" pitchFamily="34" charset="0"/>
              </a:rPr>
              <a:t>“Lankford wins U.S. Senate seat Republican primary; Horn, Bollinger enter runoff election” OU Daily, June 28, 2022</a:t>
            </a:r>
            <a:endParaRPr lang="en-US" dirty="0"/>
          </a:p>
          <a:p>
            <a:r>
              <a:rPr lang="en-US" dirty="0"/>
              <a:t>https://www.oudaily.com/news/lankford-wins-u-s-senate-seat-republican-primary-horn-bollinger-enter-runoff-election/article_639923f6-f744-11ec-9325-27843b285400.html</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71</a:t>
            </a:fld>
            <a:endParaRPr lang="en-US"/>
          </a:p>
        </p:txBody>
      </p:sp>
    </p:spTree>
    <p:extLst>
      <p:ext uri="{BB962C8B-B14F-4D97-AF65-F5344CB8AC3E}">
        <p14:creationId xmlns:p14="http://schemas.microsoft.com/office/powerpoint/2010/main" val="42416751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24,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72</a:t>
            </a:fld>
            <a:endParaRPr lang="en-US"/>
          </a:p>
        </p:txBody>
      </p:sp>
    </p:spTree>
    <p:extLst>
      <p:ext uri="{BB962C8B-B14F-4D97-AF65-F5344CB8AC3E}">
        <p14:creationId xmlns:p14="http://schemas.microsoft.com/office/powerpoint/2010/main" val="21378053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Sara Cline, “</a:t>
            </a:r>
            <a:r>
              <a:rPr lang="en-US" b="0" i="0" dirty="0" err="1">
                <a:solidFill>
                  <a:srgbClr val="231F20"/>
                </a:solidFill>
                <a:effectLst/>
                <a:latin typeface="ff-meta-serif-web-pro"/>
              </a:rPr>
              <a:t>Kotek</a:t>
            </a:r>
            <a:r>
              <a:rPr lang="en-US" b="0" i="0" dirty="0">
                <a:solidFill>
                  <a:srgbClr val="231F20"/>
                </a:solidFill>
                <a:effectLst/>
                <a:latin typeface="ff-meta-serif-web-pro"/>
              </a:rPr>
              <a:t> wins Democratic nod in Oregon governor’s race</a:t>
            </a:r>
            <a:r>
              <a:rPr lang="en-US" b="1" i="0" dirty="0">
                <a:solidFill>
                  <a:srgbClr val="231F20"/>
                </a:solidFill>
                <a:effectLst/>
                <a:latin typeface="ff-meta-serif-web-pro"/>
              </a:rPr>
              <a:t>” </a:t>
            </a:r>
            <a:r>
              <a:rPr lang="en-US" b="0" i="0" dirty="0">
                <a:solidFill>
                  <a:srgbClr val="231F20"/>
                </a:solidFill>
                <a:effectLst/>
                <a:latin typeface="ff-meta-serif-web-pro"/>
              </a:rPr>
              <a:t>Seattle Times, AP News, May 18, 2022</a:t>
            </a:r>
            <a:endParaRPr lang="en-US" b="0" dirty="0"/>
          </a:p>
          <a:p>
            <a:pPr marL="0" lvl="0" indent="0" algn="l" rtl="0">
              <a:spcBef>
                <a:spcPts val="0"/>
              </a:spcBef>
              <a:spcAft>
                <a:spcPts val="0"/>
              </a:spcAft>
              <a:buNone/>
            </a:pPr>
            <a:r>
              <a:rPr lang="en-US" dirty="0"/>
              <a:t>https://</a:t>
            </a:r>
            <a:r>
              <a:rPr lang="en-US" dirty="0" err="1"/>
              <a:t>www.seattletimes.com</a:t>
            </a:r>
            <a:r>
              <a:rPr lang="en-US" dirty="0"/>
              <a:t>/</a:t>
            </a:r>
            <a:r>
              <a:rPr lang="en-US" dirty="0" err="1"/>
              <a:t>seattle</a:t>
            </a:r>
            <a:r>
              <a:rPr lang="en-US" dirty="0"/>
              <a:t>-news/</a:t>
            </a:r>
            <a:r>
              <a:rPr lang="en-US" dirty="0" err="1"/>
              <a:t>oregon</a:t>
            </a:r>
            <a:r>
              <a:rPr lang="en-US" dirty="0"/>
              <a:t>-governor-primary-will-test-democratic-party/</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Weston Blasi, “</a:t>
            </a:r>
            <a:r>
              <a:rPr lang="en-US" b="0" dirty="0">
                <a:solidFill>
                  <a:srgbClr val="202020"/>
                </a:solidFill>
                <a:effectLst/>
              </a:rPr>
              <a:t>Despite $11 million in donations from a crypto billionaire, Carrick Flynn loses big in Oregon primary”, MarketWatch, May 18, 2022</a:t>
            </a:r>
            <a:endParaRPr lang="en-US" b="0" dirty="0"/>
          </a:p>
          <a:p>
            <a:pPr marL="0" lvl="0" indent="0" algn="l" rtl="0">
              <a:spcBef>
                <a:spcPts val="0"/>
              </a:spcBef>
              <a:spcAft>
                <a:spcPts val="0"/>
              </a:spcAft>
              <a:buNone/>
            </a:pPr>
            <a:r>
              <a:rPr lang="en-US" dirty="0"/>
              <a:t>https://</a:t>
            </a:r>
            <a:r>
              <a:rPr lang="en-US" dirty="0" err="1"/>
              <a:t>www.marketwatch.com</a:t>
            </a:r>
            <a:r>
              <a:rPr lang="en-US" dirty="0"/>
              <a:t>/story/despite-11-million-in-donations-from-a-crypto-billionaire-carrick-flynn-loses-big-in-oregon-primary-11652887087</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303030"/>
                </a:solidFill>
                <a:effectLst/>
                <a:latin typeface="Unify Sans"/>
              </a:rPr>
              <a:t>Adam Duvernay “Oregon US Senate 2022 primary results: Ron Wyden wins Dem race; GOP contender undetermined” Register Guard, May 17, 2022</a:t>
            </a:r>
            <a:endParaRPr lang="en-US" b="0" dirty="0"/>
          </a:p>
          <a:p>
            <a:pPr marL="0" lvl="0" indent="0" algn="l" rtl="0">
              <a:spcBef>
                <a:spcPts val="0"/>
              </a:spcBef>
              <a:spcAft>
                <a:spcPts val="0"/>
              </a:spcAft>
              <a:buNone/>
            </a:pPr>
            <a:r>
              <a:rPr lang="en-US" dirty="0"/>
              <a:t>https://</a:t>
            </a:r>
            <a:r>
              <a:rPr lang="en-US" dirty="0" err="1"/>
              <a:t>www.registerguard.com</a:t>
            </a:r>
            <a:r>
              <a:rPr lang="en-US" dirty="0"/>
              <a:t>/story/news/2022/05/17/election-results-2022-us-senate-race-in-oregon-for-ron-wyden-seat/65355883007/</a:t>
            </a:r>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73</a:t>
            </a:fld>
            <a:endParaRPr lang="en-US"/>
          </a:p>
        </p:txBody>
      </p:sp>
    </p:spTree>
    <p:extLst>
      <p:ext uri="{BB962C8B-B14F-4D97-AF65-F5344CB8AC3E}">
        <p14:creationId xmlns:p14="http://schemas.microsoft.com/office/powerpoint/2010/main" val="17858339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May 18,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74</a:t>
            </a:fld>
            <a:endParaRPr lang="en-US"/>
          </a:p>
        </p:txBody>
      </p:sp>
    </p:spTree>
    <p:extLst>
      <p:ext uri="{BB962C8B-B14F-4D97-AF65-F5344CB8AC3E}">
        <p14:creationId xmlns:p14="http://schemas.microsoft.com/office/powerpoint/2010/main" val="17004813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dirty="0"/>
              <a:t>“Pennsylvania Primary Election Results” NY Times, accessed May 18,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https://</a:t>
            </a:r>
            <a:r>
              <a:rPr lang="en-US" sz="1200" dirty="0" err="1">
                <a:effectLst/>
                <a:latin typeface="Segoe UI" panose="020B0502040204020203" pitchFamily="34" charset="0"/>
              </a:rPr>
              <a:t>www.nytimes.com</a:t>
            </a:r>
            <a:r>
              <a:rPr lang="en-US" sz="1200" dirty="0">
                <a:effectLst/>
                <a:latin typeface="Segoe UI" panose="020B0502040204020203" pitchFamily="34" charset="0"/>
              </a:rPr>
              <a:t>/interactive/2022/05/17/us/elections/</a:t>
            </a:r>
            <a:r>
              <a:rPr lang="en-US" sz="1200" dirty="0" err="1">
                <a:effectLst/>
                <a:latin typeface="Segoe UI" panose="020B0502040204020203" pitchFamily="34" charset="0"/>
              </a:rPr>
              <a:t>results-pennsylvania.html?action</a:t>
            </a:r>
            <a:r>
              <a:rPr lang="en-US" sz="1200" dirty="0">
                <a:effectLst/>
                <a:latin typeface="Segoe UI" panose="020B0502040204020203" pitchFamily="34" charset="0"/>
              </a:rPr>
              <a:t>=</a:t>
            </a:r>
            <a:r>
              <a:rPr lang="en-US" sz="1200" dirty="0" err="1">
                <a:effectLst/>
                <a:latin typeface="Segoe UI" panose="020B0502040204020203" pitchFamily="34" charset="0"/>
              </a:rPr>
              <a:t>click&amp;pgtype</a:t>
            </a:r>
            <a:r>
              <a:rPr lang="en-US" sz="1200" dirty="0">
                <a:effectLst/>
                <a:latin typeface="Segoe UI" panose="020B0502040204020203" pitchFamily="34" charset="0"/>
              </a:rPr>
              <a:t>=</a:t>
            </a:r>
            <a:r>
              <a:rPr lang="en-US" sz="1200" dirty="0" err="1">
                <a:effectLst/>
                <a:latin typeface="Segoe UI" panose="020B0502040204020203" pitchFamily="34" charset="0"/>
              </a:rPr>
              <a:t>Article&amp;state</a:t>
            </a:r>
            <a:r>
              <a:rPr lang="en-US" sz="1200" dirty="0">
                <a:effectLst/>
                <a:latin typeface="Segoe UI" panose="020B0502040204020203" pitchFamily="34" charset="0"/>
              </a:rPr>
              <a:t>=</a:t>
            </a:r>
            <a:r>
              <a:rPr lang="en-US" sz="1200" dirty="0" err="1">
                <a:effectLst/>
                <a:latin typeface="Segoe UI" panose="020B0502040204020203" pitchFamily="34" charset="0"/>
              </a:rPr>
              <a:t>default&amp;module</a:t>
            </a:r>
            <a:r>
              <a:rPr lang="en-US" sz="1200" dirty="0">
                <a:effectLst/>
                <a:latin typeface="Segoe UI" panose="020B0502040204020203" pitchFamily="34" charset="0"/>
              </a:rPr>
              <a:t>=styln-elections-2022&amp;region=</a:t>
            </a:r>
            <a:r>
              <a:rPr lang="en-US" sz="1200" dirty="0" err="1">
                <a:effectLst/>
                <a:latin typeface="Segoe UI" panose="020B0502040204020203" pitchFamily="34" charset="0"/>
              </a:rPr>
              <a:t>BOTTOM_NAV&amp;context</a:t>
            </a:r>
            <a:r>
              <a:rPr lang="en-US" sz="1200" dirty="0">
                <a:effectLst/>
                <a:latin typeface="Segoe UI" panose="020B0502040204020203" pitchFamily="34" charset="0"/>
              </a:rPr>
              <a:t>=</a:t>
            </a:r>
            <a:r>
              <a:rPr lang="en-US" sz="1200" dirty="0" err="1">
                <a:effectLst/>
                <a:latin typeface="Segoe UI" panose="020B0502040204020203" pitchFamily="34" charset="0"/>
              </a:rPr>
              <a:t>election_recirc</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Johnathan Tamari and Andrew Seidman, “5 </a:t>
            </a:r>
            <a:r>
              <a:rPr lang="en-US" dirty="0" err="1"/>
              <a:t>takewaways</a:t>
            </a:r>
            <a:r>
              <a:rPr lang="en-US" dirty="0"/>
              <a:t> from the Pennsylvania primary election,” </a:t>
            </a:r>
            <a:r>
              <a:rPr lang="en-US" i="1" dirty="0"/>
              <a:t>The Philadelphia Inquirer</a:t>
            </a:r>
            <a:r>
              <a:rPr lang="en-US" i="0" dirty="0"/>
              <a:t>, May 18, 2022, https://</a:t>
            </a:r>
            <a:r>
              <a:rPr lang="en-US" i="0" dirty="0" err="1"/>
              <a:t>www.inquirer.com</a:t>
            </a:r>
            <a:r>
              <a:rPr lang="en-US" i="0" dirty="0"/>
              <a:t>/politics/election/pennsylvania-primary-election-2022-takeaways-analysis-20220518.html</a:t>
            </a:r>
          </a:p>
          <a:p>
            <a:pPr marL="0" lvl="0" indent="0" algn="l" rtl="0">
              <a:spcBef>
                <a:spcPts val="0"/>
              </a:spcBef>
              <a:spcAft>
                <a:spcPts val="0"/>
              </a:spcAft>
              <a:buNone/>
            </a:pPr>
            <a:endParaRPr lang="en-US" i="0" dirty="0"/>
          </a:p>
          <a:p>
            <a:pPr marL="0" lvl="0" indent="0" algn="l" rtl="0">
              <a:spcBef>
                <a:spcPts val="0"/>
              </a:spcBef>
              <a:spcAft>
                <a:spcPts val="0"/>
              </a:spcAft>
              <a:buNone/>
            </a:pPr>
            <a:r>
              <a:rPr lang="en-US" i="0" dirty="0"/>
              <a:t>Julia </a:t>
            </a:r>
            <a:r>
              <a:rPr lang="en-US" i="0" dirty="0" err="1"/>
              <a:t>Terruso</a:t>
            </a:r>
            <a:r>
              <a:rPr lang="en-US" i="0" dirty="0"/>
              <a:t>, “John Fetterman Does Just Have Supporters - He Has Fans. His Celebrity Could Make Him a Senator.” </a:t>
            </a:r>
            <a:r>
              <a:rPr lang="en-US" i="1" dirty="0"/>
              <a:t>The Philadelphia Inquirer</a:t>
            </a:r>
            <a:r>
              <a:rPr lang="en-US" i="0" dirty="0"/>
              <a:t>, April 20, 2022, https://</a:t>
            </a:r>
            <a:r>
              <a:rPr lang="en-US" i="0" dirty="0" err="1"/>
              <a:t>www.inquirer.com</a:t>
            </a:r>
            <a:r>
              <a:rPr lang="en-US" i="0" dirty="0"/>
              <a:t>/politics/election/john-fetterman-fans-pa-democratic-senate-primary-20220420.html</a:t>
            </a:r>
          </a:p>
          <a:p>
            <a:pPr marL="0" lvl="0" indent="0" algn="l" rtl="0">
              <a:spcBef>
                <a:spcPts val="0"/>
              </a:spcBef>
              <a:spcAft>
                <a:spcPts val="0"/>
              </a:spcAft>
              <a:buNone/>
            </a:pPr>
            <a:endParaRPr lang="en-US" i="0" dirty="0"/>
          </a:p>
          <a:p>
            <a:pPr marL="0" lvl="0" indent="0" algn="l" rtl="0">
              <a:spcBef>
                <a:spcPts val="0"/>
              </a:spcBef>
              <a:spcAft>
                <a:spcPts val="0"/>
              </a:spcAft>
              <a:buNone/>
            </a:pPr>
            <a:r>
              <a:rPr lang="en-US" i="0" dirty="0"/>
              <a:t>Marc Levy and Mark </a:t>
            </a:r>
            <a:r>
              <a:rPr lang="en-US" i="0" dirty="0" err="1"/>
              <a:t>Scolforo</a:t>
            </a:r>
            <a:r>
              <a:rPr lang="en-US" i="0" dirty="0"/>
              <a:t>, “Recount Begins in Pennsylvania’s GOP Primary for Senate,” </a:t>
            </a:r>
            <a:r>
              <a:rPr lang="en-US" i="1" dirty="0"/>
              <a:t>6ABC,</a:t>
            </a:r>
            <a:r>
              <a:rPr lang="en-US" i="0" dirty="0"/>
              <a:t> May 30, 2022, https://6abc.com/pennsylvania-election-primary-recount-dr-mehmet-oz-david-mccormick/11906753/</a:t>
            </a:r>
          </a:p>
          <a:p>
            <a:pPr marL="0" lvl="0" indent="0" algn="l" rtl="0">
              <a:spcBef>
                <a:spcPts val="0"/>
              </a:spcBef>
              <a:spcAft>
                <a:spcPts val="0"/>
              </a:spcAft>
              <a:buNone/>
            </a:pPr>
            <a:endParaRPr lang="en-US" i="0" dirty="0"/>
          </a:p>
          <a:p>
            <a:pPr marL="0" lvl="0" indent="0" algn="l" rtl="0">
              <a:spcBef>
                <a:spcPts val="0"/>
              </a:spcBef>
              <a:spcAft>
                <a:spcPts val="0"/>
              </a:spcAft>
              <a:buNone/>
            </a:pPr>
            <a:r>
              <a:rPr lang="en-US" i="0" dirty="0"/>
              <a:t>“David McCormick Concedes to Mehmet Oz in Pennsylvania Republican Senate Primary,” </a:t>
            </a:r>
            <a:r>
              <a:rPr lang="en-US" i="1" dirty="0"/>
              <a:t>The Philadelphia Inquirer</a:t>
            </a:r>
            <a:r>
              <a:rPr lang="en-US" i="0" dirty="0"/>
              <a:t>, June 3, 2022, https://</a:t>
            </a:r>
            <a:r>
              <a:rPr lang="en-US" i="0" dirty="0" err="1"/>
              <a:t>www.inquirer.com</a:t>
            </a:r>
            <a:r>
              <a:rPr lang="en-US" i="0" dirty="0"/>
              <a:t>/politics/election/david-mccormick-concede-pa-senate-primary-mehmet-oz-20220603.html</a:t>
            </a:r>
            <a:endParaRPr lang="en-US" dirty="0"/>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75</a:t>
            </a:fld>
            <a:endParaRPr lang="en-US"/>
          </a:p>
        </p:txBody>
      </p:sp>
    </p:spTree>
    <p:extLst>
      <p:ext uri="{BB962C8B-B14F-4D97-AF65-F5344CB8AC3E}">
        <p14:creationId xmlns:p14="http://schemas.microsoft.com/office/powerpoint/2010/main" val="30982811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May 18,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76</a:t>
            </a:fld>
            <a:endParaRPr lang="en-US"/>
          </a:p>
        </p:txBody>
      </p:sp>
    </p:spTree>
    <p:extLst>
      <p:ext uri="{BB962C8B-B14F-4D97-AF65-F5344CB8AC3E}">
        <p14:creationId xmlns:p14="http://schemas.microsoft.com/office/powerpoint/2010/main" val="22627209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May 18,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77</a:t>
            </a:fld>
            <a:endParaRPr lang="en-US"/>
          </a:p>
        </p:txBody>
      </p:sp>
    </p:spTree>
    <p:extLst>
      <p:ext uri="{BB962C8B-B14F-4D97-AF65-F5344CB8AC3E}">
        <p14:creationId xmlns:p14="http://schemas.microsoft.com/office/powerpoint/2010/main" val="42076040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rPr>
              <a:t>AP elections API: AP developer</a:t>
            </a:r>
            <a:r>
              <a:rPr lang="en-US" dirty="0">
                <a:effectLst/>
              </a:rPr>
              <a:t>. AP Elections API | AP Developer. (2022, June 15). Retrieved June 15, 2022, from https://</a:t>
            </a:r>
            <a:r>
              <a:rPr lang="en-US" dirty="0" err="1">
                <a:effectLst/>
              </a:rPr>
              <a:t>developer.ap.org</a:t>
            </a:r>
            <a:r>
              <a:rPr lang="en-US" dirty="0">
                <a:effectLst/>
              </a:rPr>
              <a:t>/ap-elections-</a:t>
            </a:r>
            <a:r>
              <a:rPr lang="en-US" dirty="0" err="1">
                <a:effectLst/>
              </a:rPr>
              <a:t>api</a:t>
            </a:r>
            <a:r>
              <a:rPr lang="en-US" dirty="0">
                <a:effectLst/>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8,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South Carolina” Ballotpedia, accessed June 15,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ballotpedia.org</a:t>
            </a:r>
            <a:r>
              <a:rPr lang="en-GB" b="0" i="0" dirty="0">
                <a:solidFill>
                  <a:srgbClr val="666666"/>
                </a:solidFill>
                <a:effectLst/>
                <a:latin typeface="Merriweather" panose="00000500000000000000" pitchFamily="2" charset="0"/>
              </a:rPr>
              <a:t>/</a:t>
            </a:r>
            <a:r>
              <a:rPr lang="en-GB" b="0" i="0" dirty="0" err="1">
                <a:solidFill>
                  <a:srgbClr val="666666"/>
                </a:solidFill>
                <a:effectLst/>
                <a:latin typeface="Merriweather" panose="00000500000000000000" pitchFamily="2" charset="0"/>
              </a:rPr>
              <a:t>United_States_congressional_delegations_from</a:t>
            </a:r>
            <a:r>
              <a:rPr lang="en-GB" b="0" i="0" dirty="0">
                <a:solidFill>
                  <a:srgbClr val="666666"/>
                </a:solidFill>
                <a:effectLst/>
                <a:latin typeface="Merriweather" panose="00000500000000000000" pitchFamily="2" charset="0"/>
              </a:rPr>
              <a:t>_</a:t>
            </a:r>
            <a:r>
              <a:rPr lang="en-US" b="0" i="0" dirty="0" err="1">
                <a:solidFill>
                  <a:srgbClr val="666666"/>
                </a:solidFill>
                <a:effectLst/>
                <a:latin typeface="Merriweather" panose="00000500000000000000" pitchFamily="2" charset="0"/>
              </a:rPr>
              <a:t>South_Carolina</a:t>
            </a:r>
            <a:endParaRPr lang="en-US" b="0" i="0" dirty="0">
              <a:solidFill>
                <a:srgbClr val="666666"/>
              </a:solidFill>
              <a:effectLst/>
              <a:latin typeface="Merriweather" panose="00000500000000000000" pitchFamily="2"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Glueck</a:t>
            </a:r>
            <a:r>
              <a:rPr lang="en-US" dirty="0">
                <a:effectLst/>
              </a:rPr>
              <a:t>, K. (2022, June 15). </a:t>
            </a:r>
            <a:r>
              <a:rPr lang="en-US" i="1" dirty="0">
                <a:effectLst/>
              </a:rPr>
              <a:t>5 takeaways from Tuesday's voting</a:t>
            </a:r>
            <a:r>
              <a:rPr lang="en-US" dirty="0">
                <a:effectLst/>
              </a:rPr>
              <a:t>. The New York Times. Retrieved June 15,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https://</a:t>
            </a:r>
            <a:r>
              <a:rPr lang="en-US" dirty="0" err="1">
                <a:effectLst/>
              </a:rPr>
              <a:t>www.nytimes.com</a:t>
            </a:r>
            <a:r>
              <a:rPr lang="en-US" dirty="0">
                <a:effectLst/>
              </a:rPr>
              <a:t>/2022/06/15/us/politics/south-</a:t>
            </a:r>
            <a:r>
              <a:rPr lang="en-US" dirty="0" err="1">
                <a:effectLst/>
              </a:rPr>
              <a:t>carolina</a:t>
            </a:r>
            <a:r>
              <a:rPr lang="en-US" dirty="0">
                <a:effectLst/>
              </a:rPr>
              <a:t>-</a:t>
            </a:r>
            <a:r>
              <a:rPr lang="en-US" dirty="0" err="1">
                <a:effectLst/>
              </a:rPr>
              <a:t>nevada</a:t>
            </a:r>
            <a:r>
              <a:rPr lang="en-US" dirty="0">
                <a:effectLst/>
              </a:rPr>
              <a:t>-primary-</a:t>
            </a:r>
            <a:r>
              <a:rPr lang="en-US" dirty="0" err="1">
                <a:effectLst/>
              </a:rPr>
              <a:t>mayra</a:t>
            </a:r>
            <a:r>
              <a:rPr lang="en-US" dirty="0">
                <a:effectLst/>
              </a:rPr>
              <a:t>-</a:t>
            </a:r>
            <a:r>
              <a:rPr lang="en-US" dirty="0" err="1">
                <a:effectLst/>
              </a:rPr>
              <a:t>flores.html</a:t>
            </a:r>
            <a:r>
              <a:rPr lang="en-US"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ABC News Network. (n.d.). ABC News. Retrieved June 15,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https://</a:t>
            </a:r>
            <a:r>
              <a:rPr lang="en-US" dirty="0" err="1">
                <a:effectLst/>
              </a:rPr>
              <a:t>abcnews.go.com</a:t>
            </a:r>
            <a:r>
              <a:rPr lang="en-US" dirty="0">
                <a:effectLst/>
              </a:rPr>
              <a:t>/Politics/south-carolina-2022-primary-election-results/</a:t>
            </a:r>
            <a:r>
              <a:rPr lang="en-US" dirty="0" err="1">
                <a:effectLst/>
              </a:rPr>
              <a:t>story?id</a:t>
            </a:r>
            <a:r>
              <a:rPr lang="en-US" dirty="0">
                <a:effectLst/>
              </a:rPr>
              <a:t>=85315142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Cable News Network. (n.d.). </a:t>
            </a:r>
            <a:r>
              <a:rPr lang="en-US" i="1" dirty="0">
                <a:effectLst/>
              </a:rPr>
              <a:t>Live south </a:t>
            </a:r>
            <a:r>
              <a:rPr lang="en-US" i="1" dirty="0" err="1">
                <a:effectLst/>
              </a:rPr>
              <a:t>carolina</a:t>
            </a:r>
            <a:r>
              <a:rPr lang="en-US" i="1" dirty="0">
                <a:effectLst/>
              </a:rPr>
              <a:t> democratic &amp; republican primary election results and maps 2022 | CNN politics</a:t>
            </a:r>
            <a:r>
              <a:rPr lang="en-US" dirty="0">
                <a:effectLst/>
              </a:rPr>
              <a:t>. CNN. Retrieved June 15, 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https://</a:t>
            </a:r>
            <a:r>
              <a:rPr lang="en-US" dirty="0" err="1">
                <a:effectLst/>
              </a:rPr>
              <a:t>www.cnn.com</a:t>
            </a:r>
            <a:r>
              <a:rPr lang="en-US" dirty="0">
                <a:effectLst/>
              </a:rPr>
              <a:t>/election/2022/results/south-</a:t>
            </a:r>
            <a:r>
              <a:rPr lang="en-US" dirty="0" err="1">
                <a:effectLst/>
              </a:rPr>
              <a:t>carolina</a:t>
            </a:r>
            <a:r>
              <a:rPr lang="en-US" dirty="0">
                <a:effectLst/>
              </a:rPr>
              <a:t>/primaries </a:t>
            </a:r>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78</a:t>
            </a:fld>
            <a:endParaRPr lang="en-US"/>
          </a:p>
        </p:txBody>
      </p:sp>
    </p:spTree>
    <p:extLst>
      <p:ext uri="{BB962C8B-B14F-4D97-AF65-F5344CB8AC3E}">
        <p14:creationId xmlns:p14="http://schemas.microsoft.com/office/powerpoint/2010/main" val="42720494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15,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79</a:t>
            </a:fld>
            <a:endParaRPr lang="en-US"/>
          </a:p>
        </p:txBody>
      </p:sp>
    </p:spTree>
    <p:extLst>
      <p:ext uri="{BB962C8B-B14F-4D97-AF65-F5344CB8AC3E}">
        <p14:creationId xmlns:p14="http://schemas.microsoft.com/office/powerpoint/2010/main" val="3083054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“AP Elections API”, </a:t>
            </a:r>
            <a:r>
              <a:rPr lang="en-US" b="0" i="1" dirty="0"/>
              <a:t>Associated Press</a:t>
            </a:r>
            <a:r>
              <a:rPr lang="en-US" b="0" i="0" dirty="0"/>
              <a:t>, </a:t>
            </a:r>
            <a:r>
              <a:rPr lang="en-US" b="0" dirty="0"/>
              <a:t> Accessed August 3,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https://developer.ap.org/ap-elections-api/</a:t>
            </a:r>
          </a:p>
          <a:p>
            <a:endParaRPr lang="en-US" dirty="0"/>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8</a:t>
            </a:fld>
            <a:endParaRPr lang="en-US"/>
          </a:p>
        </p:txBody>
      </p:sp>
    </p:spTree>
    <p:extLst>
      <p:ext uri="{BB962C8B-B14F-4D97-AF65-F5344CB8AC3E}">
        <p14:creationId xmlns:p14="http://schemas.microsoft.com/office/powerpoint/2010/main" val="341873683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Sources:</a:t>
            </a:r>
          </a:p>
          <a:p>
            <a:pPr marL="0" lvl="0" indent="0" algn="l" rtl="0">
              <a:spcBef>
                <a:spcPts val="0"/>
              </a:spcBef>
              <a:spcAft>
                <a:spcPts val="0"/>
              </a:spcAft>
              <a:buNone/>
            </a:pPr>
            <a:endParaRPr lang="en-US" dirty="0"/>
          </a:p>
          <a:p>
            <a:r>
              <a:rPr lang="en-US" dirty="0">
                <a:effectLst/>
              </a:rPr>
              <a:t>“South Dakota Constitutional Amendment Election Results.” The New York Times. The New York Times, June 8, 2022. https://</a:t>
            </a:r>
            <a:r>
              <a:rPr lang="en-US" dirty="0" err="1">
                <a:effectLst/>
              </a:rPr>
              <a:t>www.nytimes.com</a:t>
            </a:r>
            <a:r>
              <a:rPr lang="en-US" dirty="0">
                <a:effectLst/>
              </a:rPr>
              <a:t>/interactive/2022/06/07/us/elections/results-south-</a:t>
            </a:r>
            <a:r>
              <a:rPr lang="en-US" dirty="0" err="1">
                <a:effectLst/>
              </a:rPr>
              <a:t>dakota</a:t>
            </a:r>
            <a:r>
              <a:rPr lang="en-US" dirty="0">
                <a:effectLst/>
              </a:rPr>
              <a:t>-constitutional-</a:t>
            </a:r>
            <a:r>
              <a:rPr lang="en-US" dirty="0" err="1">
                <a:effectLst/>
              </a:rPr>
              <a:t>amendment.html</a:t>
            </a:r>
            <a:r>
              <a:rPr lang="en-US" dirty="0">
                <a:effectLst/>
              </a:rPr>
              <a:t>. </a:t>
            </a:r>
          </a:p>
          <a:p>
            <a:endParaRPr lang="en-US" dirty="0">
              <a:effectLst/>
            </a:endParaRPr>
          </a:p>
          <a:p>
            <a:r>
              <a:rPr lang="en-US" dirty="0">
                <a:effectLst/>
              </a:rPr>
              <a:t>“South Dakota Medicaid Expansion Amendment (2022).” Ballotpedia. Accessed June 9, 2022. https://</a:t>
            </a:r>
            <a:r>
              <a:rPr lang="en-US" dirty="0" err="1">
                <a:effectLst/>
              </a:rPr>
              <a:t>ballotpedia.org</a:t>
            </a:r>
            <a:r>
              <a:rPr lang="en-US" dirty="0">
                <a:effectLst/>
              </a:rPr>
              <a:t>/</a:t>
            </a:r>
            <a:r>
              <a:rPr lang="en-US" dirty="0" err="1">
                <a:effectLst/>
              </a:rPr>
              <a:t>South_Dakota_Medicaid_Expansion_Amendment</a:t>
            </a:r>
            <a:r>
              <a:rPr lang="en-US" dirty="0">
                <a:effectLst/>
              </a:rPr>
              <a:t>_(2022). </a:t>
            </a:r>
          </a:p>
          <a:p>
            <a:endParaRPr lang="en-US" dirty="0">
              <a:effectLst/>
            </a:endParaRPr>
          </a:p>
          <a:p>
            <a:r>
              <a:rPr lang="en-US" dirty="0">
                <a:effectLst/>
              </a:rPr>
              <a:t>“South Dakota Primary Election Results.” The New York Times. The New York Times, June 8, 2022. https://</a:t>
            </a:r>
            <a:r>
              <a:rPr lang="en-US" dirty="0" err="1">
                <a:effectLst/>
              </a:rPr>
              <a:t>www.nytimes.com</a:t>
            </a:r>
            <a:r>
              <a:rPr lang="en-US" dirty="0">
                <a:effectLst/>
              </a:rPr>
              <a:t>/interactive/2022/06/07/us/elections/results-south-</a:t>
            </a:r>
            <a:r>
              <a:rPr lang="en-US" dirty="0" err="1">
                <a:effectLst/>
              </a:rPr>
              <a:t>dakota.html</a:t>
            </a:r>
            <a:r>
              <a:rPr lang="en-US" dirty="0">
                <a:effectLst/>
              </a:rPr>
              <a:t>. </a:t>
            </a:r>
          </a:p>
          <a:p>
            <a:endParaRPr lang="en-US" dirty="0">
              <a:effectLst/>
            </a:endParaRPr>
          </a:p>
          <a:p>
            <a:r>
              <a:rPr lang="en-US" dirty="0">
                <a:effectLst/>
              </a:rPr>
              <a:t>“United States Congressional Delegations from South Dakota.” Ballotpedia. Accessed June 9, 2022. https://</a:t>
            </a:r>
            <a:r>
              <a:rPr lang="en-US" dirty="0" err="1">
                <a:effectLst/>
              </a:rPr>
              <a:t>ballotpedia.org</a:t>
            </a:r>
            <a:r>
              <a:rPr lang="en-US" dirty="0">
                <a:effectLst/>
              </a:rPr>
              <a:t>/</a:t>
            </a:r>
            <a:r>
              <a:rPr lang="en-US" dirty="0" err="1">
                <a:effectLst/>
              </a:rPr>
              <a:t>United_States_congressional_delegations_from_South_Dakota</a:t>
            </a:r>
            <a:r>
              <a:rPr lang="en-US" dirty="0">
                <a:effectLst/>
              </a:rPr>
              <a:t>.</a:t>
            </a:r>
          </a:p>
        </p:txBody>
      </p:sp>
      <p:sp>
        <p:nvSpPr>
          <p:cNvPr id="4" name="Slide Number Placeholder 3"/>
          <p:cNvSpPr>
            <a:spLocks noGrp="1"/>
          </p:cNvSpPr>
          <p:nvPr>
            <p:ph type="sldNum" sz="quarter" idx="5"/>
          </p:nvPr>
        </p:nvSpPr>
        <p:spPr/>
        <p:txBody>
          <a:bodyPr/>
          <a:lstStyle/>
          <a:p>
            <a:fld id="{0518D6BE-06C7-9D44-B1ED-3695FD14EDEE}" type="slidenum">
              <a:rPr lang="en-US" smtClean="0"/>
              <a:t>80</a:t>
            </a:fld>
            <a:endParaRPr lang="en-US"/>
          </a:p>
        </p:txBody>
      </p:sp>
    </p:spTree>
    <p:extLst>
      <p:ext uri="{BB962C8B-B14F-4D97-AF65-F5344CB8AC3E}">
        <p14:creationId xmlns:p14="http://schemas.microsoft.com/office/powerpoint/2010/main" val="36201282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8,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81</a:t>
            </a:fld>
            <a:endParaRPr lang="en-US"/>
          </a:p>
        </p:txBody>
      </p:sp>
    </p:spTree>
    <p:extLst>
      <p:ext uri="{BB962C8B-B14F-4D97-AF65-F5344CB8AC3E}">
        <p14:creationId xmlns:p14="http://schemas.microsoft.com/office/powerpoint/2010/main" val="22844401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May 24,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https://www.cookpolitical.com/ratings/house-race-ratings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Tennessee” Ballotpedia, accessed May 25,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https://ballotpedia.org/United_States_congressional_delegations_from_Tennessee</a:t>
            </a:r>
            <a:endParaRPr lang="en-US" b="0" i="0" dirty="0">
              <a:solidFill>
                <a:srgbClr val="666666"/>
              </a:solidFill>
              <a:effectLst/>
              <a:latin typeface="Merriweather" panose="00000500000000000000" pitchFamily="2" charset="0"/>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David Weigel. “Ogles wins closely watched GOP primary for U.S. House in Tennessee” Washington Post, August 5, 2022</a:t>
            </a:r>
          </a:p>
          <a:p>
            <a:pPr marL="0" lvl="0" indent="0" algn="l" rtl="0">
              <a:spcBef>
                <a:spcPts val="0"/>
              </a:spcBef>
              <a:spcAft>
                <a:spcPts val="0"/>
              </a:spcAft>
              <a:buNone/>
            </a:pPr>
            <a:r>
              <a:rPr lang="en-US" sz="1800" dirty="0">
                <a:effectLst/>
                <a:latin typeface="Segoe UI" panose="020B0502040204020203" pitchFamily="34" charset="0"/>
              </a:rPr>
              <a:t>https://www.washingtonpost.com/politics/2022/08/04/tennessee-primaries-abortion-republicans-democrats/</a:t>
            </a:r>
          </a:p>
          <a:p>
            <a:pPr marL="0" lvl="0" indent="0" algn="l" rtl="0">
              <a:spcBef>
                <a:spcPts val="0"/>
              </a:spcBef>
              <a:spcAft>
                <a:spcPts val="0"/>
              </a:spcAft>
              <a:buNone/>
            </a:pPr>
            <a:endParaRPr lang="en-US" sz="1800" dirty="0">
              <a:effectLst/>
              <a:latin typeface="Segoe UI" panose="020B0502040204020203" pitchFamily="34" charset="0"/>
            </a:endParaRPr>
          </a:p>
          <a:p>
            <a:pPr marL="0" lvl="0" indent="0" algn="l" rtl="0">
              <a:spcBef>
                <a:spcPts val="0"/>
              </a:spcBef>
              <a:spcAft>
                <a:spcPts val="0"/>
              </a:spcAft>
              <a:buNone/>
            </a:pPr>
            <a:r>
              <a:rPr lang="en-US" dirty="0"/>
              <a:t>“Tennessee Primary Election Results” NYT, August 5, 2022</a:t>
            </a:r>
          </a:p>
          <a:p>
            <a:pPr marL="0" lvl="0" indent="0" algn="l" rtl="0">
              <a:spcBef>
                <a:spcPts val="0"/>
              </a:spcBef>
              <a:spcAft>
                <a:spcPts val="0"/>
              </a:spcAft>
              <a:buNone/>
            </a:pPr>
            <a:r>
              <a:rPr lang="en-US" dirty="0"/>
              <a:t>https://www.nytimes.com/interactive/2022/08/04/us/elections/results-tennessee.html</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82</a:t>
            </a:fld>
            <a:endParaRPr lang="en-US"/>
          </a:p>
        </p:txBody>
      </p:sp>
    </p:spTree>
    <p:extLst>
      <p:ext uri="{BB962C8B-B14F-4D97-AF65-F5344CB8AC3E}">
        <p14:creationId xmlns:p14="http://schemas.microsoft.com/office/powerpoint/2010/main" val="14915680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5,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83</a:t>
            </a:fld>
            <a:endParaRPr lang="en-US"/>
          </a:p>
        </p:txBody>
      </p:sp>
    </p:spTree>
    <p:extLst>
      <p:ext uri="{BB962C8B-B14F-4D97-AF65-F5344CB8AC3E}">
        <p14:creationId xmlns:p14="http://schemas.microsoft.com/office/powerpoint/2010/main" val="16228498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James Barragan. “</a:t>
            </a:r>
            <a:r>
              <a:rPr lang="en-US" dirty="0"/>
              <a:t>Texas Attorney General Ken Paxton easily defeats George P. Bush in GOP primary runoff” Texas Tribune, May 24, 2022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https://</a:t>
            </a:r>
            <a:r>
              <a:rPr lang="en-GB" sz="1800" dirty="0" err="1">
                <a:effectLst/>
                <a:latin typeface="Segoe UI" panose="020B0502040204020203" pitchFamily="34" charset="0"/>
              </a:rPr>
              <a:t>www.texastribune.org</a:t>
            </a:r>
            <a:r>
              <a:rPr lang="en-GB" sz="1800" dirty="0">
                <a:effectLst/>
                <a:latin typeface="Segoe UI" panose="020B0502040204020203" pitchFamily="34" charset="0"/>
              </a:rPr>
              <a:t>/2022/05/24/</a:t>
            </a:r>
            <a:r>
              <a:rPr lang="en-GB" sz="1800" dirty="0" err="1">
                <a:effectLst/>
                <a:latin typeface="Segoe UI" panose="020B0502040204020203" pitchFamily="34" charset="0"/>
              </a:rPr>
              <a:t>texas</a:t>
            </a:r>
            <a:r>
              <a:rPr lang="en-GB" sz="1800" dirty="0">
                <a:effectLst/>
                <a:latin typeface="Segoe UI" panose="020B0502040204020203" pitchFamily="34" charset="0"/>
              </a:rPr>
              <a:t>-attorney-general-runoff-results-ken-</a:t>
            </a:r>
            <a:r>
              <a:rPr lang="en-GB" sz="1800" dirty="0" err="1">
                <a:effectLst/>
                <a:latin typeface="Segoe UI" panose="020B0502040204020203" pitchFamily="34" charset="0"/>
              </a:rPr>
              <a:t>paxton</a:t>
            </a:r>
            <a:r>
              <a:rPr lang="en-GB" sz="1800" dirty="0">
                <a:effectLst/>
                <a:latin typeface="Segoe UI" panose="020B0502040204020203" pitchFamily="34" charset="0"/>
              </a:rPr>
              <a:t>-</a:t>
            </a:r>
            <a:r>
              <a:rPr lang="en-GB" sz="1800" dirty="0" err="1">
                <a:effectLst/>
                <a:latin typeface="Segoe UI" panose="020B0502040204020203" pitchFamily="34" charset="0"/>
              </a:rPr>
              <a:t>george</a:t>
            </a:r>
            <a:r>
              <a:rPr lang="en-GB" sz="1800" dirty="0">
                <a:effectLst/>
                <a:latin typeface="Segoe UI" panose="020B0502040204020203" pitchFamily="34" charset="0"/>
              </a:rPr>
              <a:t>-p-bush/</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Reid J. Epstein. “</a:t>
            </a:r>
            <a:r>
              <a:rPr lang="en-US" dirty="0"/>
              <a:t>Takeaways From the Texas Primary Elections” NY Times, March 2, 2022</a:t>
            </a:r>
          </a:p>
          <a:p>
            <a:pPr marL="0" lvl="0" indent="0" algn="l" rtl="0">
              <a:spcBef>
                <a:spcPts val="0"/>
              </a:spcBef>
              <a:spcAft>
                <a:spcPts val="0"/>
              </a:spcAft>
              <a:buNone/>
            </a:pPr>
            <a:r>
              <a:rPr lang="en-GB" dirty="0"/>
              <a:t>https://</a:t>
            </a:r>
            <a:r>
              <a:rPr lang="en-GB" dirty="0" err="1"/>
              <a:t>www.nytimes.com</a:t>
            </a:r>
            <a:r>
              <a:rPr lang="en-GB" dirty="0"/>
              <a:t>/2022/03/02/us/politics/</a:t>
            </a:r>
            <a:r>
              <a:rPr lang="en-GB" dirty="0" err="1"/>
              <a:t>texas</a:t>
            </a:r>
            <a:r>
              <a:rPr lang="en-GB" dirty="0"/>
              <a:t>-primary-</a:t>
            </a:r>
            <a:r>
              <a:rPr lang="en-GB" dirty="0" err="1"/>
              <a:t>takeaways.html</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Julia Manchester, Max Greenwood, and Tal Axelrod. “Five takeaways from the Texas primaries” The Hill, March 2, 2022</a:t>
            </a:r>
          </a:p>
          <a:p>
            <a:pPr marL="0" lvl="0" indent="0" algn="l" rtl="0">
              <a:spcBef>
                <a:spcPts val="0"/>
              </a:spcBef>
              <a:spcAft>
                <a:spcPts val="0"/>
              </a:spcAft>
              <a:buNone/>
            </a:pPr>
            <a:r>
              <a:rPr lang="en-GB" dirty="0"/>
              <a:t>https://</a:t>
            </a:r>
            <a:r>
              <a:rPr lang="en-GB" dirty="0" err="1"/>
              <a:t>thehill.com</a:t>
            </a:r>
            <a:r>
              <a:rPr lang="en-GB" dirty="0"/>
              <a:t>/</a:t>
            </a:r>
            <a:r>
              <a:rPr lang="en-GB" dirty="0" err="1"/>
              <a:t>homenews</a:t>
            </a:r>
            <a:r>
              <a:rPr lang="en-GB" dirty="0"/>
              <a:t>/campaign/596468-five-takeaways-from-the-texas-primaries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Eric </a:t>
            </a:r>
            <a:r>
              <a:rPr lang="en-US" dirty="0" err="1"/>
              <a:t>Bradner</a:t>
            </a:r>
            <a:r>
              <a:rPr lang="en-US" dirty="0"/>
              <a:t>. “6 takeaways from the Texas primaries” CNN, March 2, 2022</a:t>
            </a:r>
          </a:p>
          <a:p>
            <a:pPr marL="0" lvl="0" indent="0" algn="l" rtl="0">
              <a:spcBef>
                <a:spcPts val="0"/>
              </a:spcBef>
              <a:spcAft>
                <a:spcPts val="0"/>
              </a:spcAft>
              <a:buNone/>
            </a:pPr>
            <a:r>
              <a:rPr lang="en-GB" dirty="0"/>
              <a:t>https://</a:t>
            </a:r>
            <a:r>
              <a:rPr lang="en-GB" dirty="0" err="1"/>
              <a:t>www.cnn.com</a:t>
            </a:r>
            <a:r>
              <a:rPr lang="en-GB" dirty="0"/>
              <a:t>/2022/03/02/politics/texas-2022-primary-election-takeaways/</a:t>
            </a:r>
            <a:r>
              <a:rPr lang="en-GB" dirty="0" err="1"/>
              <a:t>index.html</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t>
            </a:r>
            <a:r>
              <a:rPr lang="en-US" dirty="0"/>
              <a:t>Texas Governor Primary Election Results” NY Times, accessed March 2, 2022</a:t>
            </a:r>
          </a:p>
          <a:p>
            <a:pPr marL="0" lvl="0" indent="0" algn="l" rtl="0">
              <a:spcBef>
                <a:spcPts val="0"/>
              </a:spcBef>
              <a:spcAft>
                <a:spcPts val="0"/>
              </a:spcAft>
              <a:buNone/>
            </a:pPr>
            <a:r>
              <a:rPr lang="en-GB" dirty="0"/>
              <a:t>https://</a:t>
            </a:r>
            <a:r>
              <a:rPr lang="en-GB" dirty="0" err="1"/>
              <a:t>www.nytimes.com</a:t>
            </a:r>
            <a:r>
              <a:rPr lang="en-GB" dirty="0"/>
              <a:t>/interactive/2022/03/01/us/elections/results-</a:t>
            </a:r>
            <a:r>
              <a:rPr lang="en-GB" dirty="0" err="1"/>
              <a:t>texas</a:t>
            </a:r>
            <a:r>
              <a:rPr lang="en-GB" dirty="0"/>
              <a:t>-</a:t>
            </a:r>
            <a:r>
              <a:rPr lang="en-GB" dirty="0" err="1"/>
              <a:t>governor.html</a:t>
            </a:r>
            <a:endParaRPr lang="en-GB" dirty="0"/>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May 24,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Texas” Ballotpedia, accessed May 25,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ballotpedia.org</a:t>
            </a:r>
            <a:r>
              <a:rPr lang="en-GB" b="0" i="0" dirty="0">
                <a:solidFill>
                  <a:srgbClr val="666666"/>
                </a:solidFill>
                <a:effectLst/>
                <a:latin typeface="Merriweather" panose="00000500000000000000" pitchFamily="2" charset="0"/>
              </a:rPr>
              <a:t>/</a:t>
            </a:r>
            <a:r>
              <a:rPr lang="en-GB" b="0" i="0" dirty="0" err="1">
                <a:solidFill>
                  <a:srgbClr val="666666"/>
                </a:solidFill>
                <a:effectLst/>
                <a:latin typeface="Merriweather" panose="00000500000000000000" pitchFamily="2" charset="0"/>
              </a:rPr>
              <a:t>United_States_congressional_delegations_from_Texas</a:t>
            </a:r>
            <a:endParaRPr lang="en-US"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Merriweather" panose="00000500000000000000" pitchFamily="2" charset="0"/>
            </a:endParaRPr>
          </a:p>
          <a:p>
            <a:r>
              <a:rPr lang="en-US" b="0" i="0" dirty="0">
                <a:solidFill>
                  <a:srgbClr val="1D1C1D"/>
                </a:solidFill>
                <a:effectLst/>
                <a:latin typeface="Slack-Lato"/>
              </a:rPr>
              <a:t>"AP Elections API" last accessed May 25,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84</a:t>
            </a:fld>
            <a:endParaRPr lang="en-US"/>
          </a:p>
        </p:txBody>
      </p:sp>
    </p:spTree>
    <p:extLst>
      <p:ext uri="{BB962C8B-B14F-4D97-AF65-F5344CB8AC3E}">
        <p14:creationId xmlns:p14="http://schemas.microsoft.com/office/powerpoint/2010/main" val="73803089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May 25,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85</a:t>
            </a:fld>
            <a:endParaRPr lang="en-US"/>
          </a:p>
        </p:txBody>
      </p:sp>
    </p:spTree>
    <p:extLst>
      <p:ext uri="{BB962C8B-B14F-4D97-AF65-F5344CB8AC3E}">
        <p14:creationId xmlns:p14="http://schemas.microsoft.com/office/powerpoint/2010/main" val="16442731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May 25,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86</a:t>
            </a:fld>
            <a:endParaRPr lang="en-US"/>
          </a:p>
        </p:txBody>
      </p:sp>
    </p:spTree>
    <p:extLst>
      <p:ext uri="{BB962C8B-B14F-4D97-AF65-F5344CB8AC3E}">
        <p14:creationId xmlns:p14="http://schemas.microsoft.com/office/powerpoint/2010/main" val="15709347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May 25,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87</a:t>
            </a:fld>
            <a:endParaRPr lang="en-US"/>
          </a:p>
        </p:txBody>
      </p:sp>
    </p:spTree>
    <p:extLst>
      <p:ext uri="{BB962C8B-B14F-4D97-AF65-F5344CB8AC3E}">
        <p14:creationId xmlns:p14="http://schemas.microsoft.com/office/powerpoint/2010/main" val="12263671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29,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Utah” Ballotpedia, accessed June 29,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https://ballotpedia.org/United_States_congressional_delegations_from_Utah</a:t>
            </a:r>
            <a:endParaRPr lang="en-US"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Merriweather" panose="00000500000000000000" pitchFamily="2" charset="0"/>
            </a:endParaRPr>
          </a:p>
          <a:p>
            <a:r>
              <a:rPr lang="en-US" b="0" i="0" dirty="0">
                <a:solidFill>
                  <a:srgbClr val="1D1C1D"/>
                </a:solidFill>
                <a:effectLst/>
                <a:latin typeface="Slack-Lato"/>
              </a:rPr>
              <a:t>"AP Elections API" last accessed June 29,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88</a:t>
            </a:fld>
            <a:endParaRPr lang="en-US"/>
          </a:p>
        </p:txBody>
      </p:sp>
    </p:spTree>
    <p:extLst>
      <p:ext uri="{BB962C8B-B14F-4D97-AF65-F5344CB8AC3E}">
        <p14:creationId xmlns:p14="http://schemas.microsoft.com/office/powerpoint/2010/main" val="392169764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29,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89</a:t>
            </a:fld>
            <a:endParaRPr lang="en-US"/>
          </a:p>
        </p:txBody>
      </p:sp>
    </p:spTree>
    <p:extLst>
      <p:ext uri="{BB962C8B-B14F-4D97-AF65-F5344CB8AC3E}">
        <p14:creationId xmlns:p14="http://schemas.microsoft.com/office/powerpoint/2010/main" val="1434413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May 24,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/ratings/house-race-ratings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GB" b="0" i="0" dirty="0">
                <a:solidFill>
                  <a:srgbClr val="666666"/>
                </a:solidFill>
                <a:effectLst/>
                <a:latin typeface="Merriweather" panose="00000500000000000000" pitchFamily="2" charset="0"/>
              </a:rPr>
              <a:t>2022 Senate Race Ratings” The Cook Political Report with Amy Walter, updated March 4,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/ratings/senate-race-ratings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“Mike Huckabee” Ballotpedia, accessed May 25,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rPr>
              <a:t>https://</a:t>
            </a:r>
            <a:r>
              <a:rPr lang="en-GB" sz="1800" dirty="0" err="1">
                <a:effectLst/>
                <a:latin typeface="Segoe UI" panose="020B0502040204020203" pitchFamily="34" charset="0"/>
              </a:rPr>
              <a:t>ballotpedia.org</a:t>
            </a:r>
            <a:r>
              <a:rPr lang="en-GB" sz="1800" dirty="0">
                <a:effectLst/>
                <a:latin typeface="Segoe UI" panose="020B0502040204020203" pitchFamily="34" charset="0"/>
              </a:rPr>
              <a:t>/</a:t>
            </a:r>
            <a:r>
              <a:rPr lang="en-GB" sz="1800" dirty="0" err="1">
                <a:effectLst/>
                <a:latin typeface="Segoe UI" panose="020B0502040204020203" pitchFamily="34" charset="0"/>
              </a:rPr>
              <a:t>Mike_Huckabee</a:t>
            </a:r>
            <a:endParaRPr lang="en-GB"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solidFill>
                <a:srgbClr val="666666"/>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666666"/>
                </a:solidFill>
                <a:effectLst/>
                <a:latin typeface="Segoe UI" panose="020B0502040204020203" pitchFamily="34" charset="0"/>
              </a:rPr>
              <a:t>Eric </a:t>
            </a:r>
            <a:r>
              <a:rPr lang="en-US" sz="1800" b="0" i="0" dirty="0" err="1">
                <a:solidFill>
                  <a:srgbClr val="666666"/>
                </a:solidFill>
                <a:effectLst/>
                <a:latin typeface="Segoe UI" panose="020B0502040204020203" pitchFamily="34" charset="0"/>
              </a:rPr>
              <a:t>Bradner</a:t>
            </a:r>
            <a:r>
              <a:rPr lang="en-US" sz="1800" b="0" i="0" dirty="0">
                <a:solidFill>
                  <a:srgbClr val="666666"/>
                </a:solidFill>
                <a:effectLst/>
                <a:latin typeface="Segoe UI" panose="020B0502040204020203" pitchFamily="34" charset="0"/>
              </a:rPr>
              <a:t>, Dan </a:t>
            </a:r>
            <a:r>
              <a:rPr lang="en-US" sz="1800" b="0" i="0" dirty="0" err="1">
                <a:solidFill>
                  <a:srgbClr val="666666"/>
                </a:solidFill>
                <a:effectLst/>
                <a:latin typeface="Segoe UI" panose="020B0502040204020203" pitchFamily="34" charset="0"/>
              </a:rPr>
              <a:t>Merica</a:t>
            </a:r>
            <a:r>
              <a:rPr lang="en-US" sz="1800" b="0" i="0" dirty="0">
                <a:solidFill>
                  <a:srgbClr val="666666"/>
                </a:solidFill>
                <a:effectLst/>
                <a:latin typeface="Segoe UI" panose="020B0502040204020203" pitchFamily="34" charset="0"/>
              </a:rPr>
              <a:t> and Gregory Krieg. “6 takeaways from primaries in Georgia, Alabama, Arkansas and Texas” CNN, May 25,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edition.cnn.com</a:t>
            </a:r>
            <a:r>
              <a:rPr lang="en-GB" b="0" i="0" dirty="0">
                <a:solidFill>
                  <a:srgbClr val="666666"/>
                </a:solidFill>
                <a:effectLst/>
                <a:latin typeface="Merriweather" panose="00000500000000000000" pitchFamily="2" charset="0"/>
              </a:rPr>
              <a:t>/2022/05/25/politics/</a:t>
            </a:r>
            <a:r>
              <a:rPr lang="en-GB" b="0" i="0" dirty="0" err="1">
                <a:solidFill>
                  <a:srgbClr val="666666"/>
                </a:solidFill>
                <a:effectLst/>
                <a:latin typeface="Merriweather" panose="00000500000000000000" pitchFamily="2" charset="0"/>
              </a:rPr>
              <a:t>georgia</a:t>
            </a:r>
            <a:r>
              <a:rPr lang="en-GB" b="0" i="0" dirty="0">
                <a:solidFill>
                  <a:srgbClr val="666666"/>
                </a:solidFill>
                <a:effectLst/>
                <a:latin typeface="Merriweather" panose="00000500000000000000" pitchFamily="2" charset="0"/>
              </a:rPr>
              <a:t>-</a:t>
            </a:r>
            <a:r>
              <a:rPr lang="en-GB" b="0" i="0" dirty="0" err="1">
                <a:solidFill>
                  <a:srgbClr val="666666"/>
                </a:solidFill>
                <a:effectLst/>
                <a:latin typeface="Merriweather" panose="00000500000000000000" pitchFamily="2" charset="0"/>
              </a:rPr>
              <a:t>arkansas</a:t>
            </a:r>
            <a:r>
              <a:rPr lang="en-GB" b="0" i="0" dirty="0">
                <a:solidFill>
                  <a:srgbClr val="666666"/>
                </a:solidFill>
                <a:effectLst/>
                <a:latin typeface="Merriweather" panose="00000500000000000000" pitchFamily="2" charset="0"/>
              </a:rPr>
              <a:t>-</a:t>
            </a:r>
            <a:r>
              <a:rPr lang="en-GB" b="0" i="0" dirty="0" err="1">
                <a:solidFill>
                  <a:srgbClr val="666666"/>
                </a:solidFill>
                <a:effectLst/>
                <a:latin typeface="Merriweather" panose="00000500000000000000" pitchFamily="2" charset="0"/>
              </a:rPr>
              <a:t>alabama</a:t>
            </a:r>
            <a:r>
              <a:rPr lang="en-GB" b="0" i="0" dirty="0">
                <a:solidFill>
                  <a:srgbClr val="666666"/>
                </a:solidFill>
                <a:effectLst/>
                <a:latin typeface="Merriweather" panose="00000500000000000000" pitchFamily="2" charset="0"/>
              </a:rPr>
              <a:t>-primary-takeaways/</a:t>
            </a:r>
            <a:r>
              <a:rPr lang="en-GB" b="0" i="0" dirty="0" err="1">
                <a:solidFill>
                  <a:srgbClr val="666666"/>
                </a:solidFill>
                <a:effectLst/>
                <a:latin typeface="Merriweather" panose="00000500000000000000" pitchFamily="2" charset="0"/>
              </a:rPr>
              <a:t>index.html</a:t>
            </a:r>
            <a:r>
              <a:rPr lang="en-US" sz="1800" b="0" i="0" dirty="0">
                <a:solidFill>
                  <a:srgbClr val="666666"/>
                </a:solidFill>
                <a:effectLst/>
                <a:latin typeface="Segoe UI" panose="020B0502040204020203" pitchFamily="34" charset="0"/>
              </a:rPr>
              <a:t>s</a:t>
            </a: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r>
              <a:rPr lang="en-US" b="0" i="0" dirty="0">
                <a:solidFill>
                  <a:srgbClr val="1D1C1D"/>
                </a:solidFill>
                <a:effectLst/>
                <a:latin typeface="Slack-Lato"/>
              </a:rPr>
              <a:t>"AP Elections API" last accessed May 25,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9</a:t>
            </a:fld>
            <a:endParaRPr lang="en-US"/>
          </a:p>
        </p:txBody>
      </p:sp>
    </p:spTree>
    <p:extLst>
      <p:ext uri="{BB962C8B-B14F-4D97-AF65-F5344CB8AC3E}">
        <p14:creationId xmlns:p14="http://schemas.microsoft.com/office/powerpoint/2010/main" val="2597869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29,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https://www.cookpolitical.com/ratings/house-race-ratings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Vermont” Ballotpedia, accessed June 29,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https://ballotpedia.org/United_States_congressional_delegations_from_Vermont</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a:r>
            <a:r>
              <a:rPr lang="en-US" b="0" i="0" dirty="0">
                <a:effectLst/>
                <a:latin typeface="var(--font-family-base)"/>
              </a:rPr>
              <a:t>Vermont Primary Election Results” accessed August 10, 2022</a:t>
            </a:r>
            <a:endParaRPr lang="en-US" b="0" dirty="0"/>
          </a:p>
          <a:p>
            <a:pPr marL="0" lvl="0" indent="0" algn="l" rtl="0">
              <a:spcBef>
                <a:spcPts val="0"/>
              </a:spcBef>
              <a:spcAft>
                <a:spcPts val="0"/>
              </a:spcAft>
              <a:buNone/>
            </a:pPr>
            <a:r>
              <a:rPr lang="en-US" dirty="0"/>
              <a:t>https://www.nytimes.com/interactive/2022/08/09/us/elections/results-vermont.html</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737373"/>
                </a:solidFill>
                <a:effectLst/>
                <a:latin typeface="CNN Condensed"/>
              </a:rPr>
              <a:t> </a:t>
            </a:r>
            <a:r>
              <a:rPr lang="en-US" b="0" i="0" u="none" strike="noStrike" dirty="0">
                <a:solidFill>
                  <a:srgbClr val="3061F3"/>
                </a:solidFill>
                <a:effectLst/>
                <a:latin typeface="CNN Condensed"/>
              </a:rPr>
              <a:t>Eric </a:t>
            </a:r>
            <a:r>
              <a:rPr lang="en-US" b="0" i="0" u="none" strike="noStrike" dirty="0" err="1">
                <a:solidFill>
                  <a:srgbClr val="3061F3"/>
                </a:solidFill>
                <a:effectLst/>
                <a:latin typeface="CNN Condensed"/>
              </a:rPr>
              <a:t>Bradner</a:t>
            </a:r>
            <a:r>
              <a:rPr lang="en-US" b="0" i="0" dirty="0">
                <a:solidFill>
                  <a:srgbClr val="737373"/>
                </a:solidFill>
                <a:effectLst/>
                <a:latin typeface="CNN Condensed"/>
              </a:rPr>
              <a:t>, </a:t>
            </a:r>
            <a:r>
              <a:rPr lang="en-US" b="0" i="0" u="none" strike="noStrike" dirty="0">
                <a:solidFill>
                  <a:srgbClr val="3061F3"/>
                </a:solidFill>
                <a:effectLst/>
                <a:latin typeface="CNN Condensed"/>
              </a:rPr>
              <a:t>Dan </a:t>
            </a:r>
            <a:r>
              <a:rPr lang="en-US" b="0" i="0" u="none" strike="noStrike" dirty="0" err="1">
                <a:solidFill>
                  <a:srgbClr val="3061F3"/>
                </a:solidFill>
                <a:effectLst/>
                <a:latin typeface="CNN Condensed"/>
              </a:rPr>
              <a:t>Merica</a:t>
            </a:r>
            <a:r>
              <a:rPr lang="en-US" b="0" i="0" u="none" strike="noStrike" dirty="0">
                <a:solidFill>
                  <a:srgbClr val="737373"/>
                </a:solidFill>
                <a:effectLst/>
                <a:latin typeface="CNN Condensed"/>
              </a:rPr>
              <a:t>, </a:t>
            </a:r>
            <a:r>
              <a:rPr lang="en-US" b="0" i="0" dirty="0">
                <a:solidFill>
                  <a:srgbClr val="737373"/>
                </a:solidFill>
                <a:effectLst/>
                <a:latin typeface="CNN Condensed"/>
              </a:rPr>
              <a:t>and </a:t>
            </a:r>
            <a:r>
              <a:rPr lang="en-US" b="0" i="0" u="none" strike="noStrike" dirty="0">
                <a:solidFill>
                  <a:srgbClr val="3061F3"/>
                </a:solidFill>
                <a:effectLst/>
                <a:latin typeface="CNN Condensed"/>
              </a:rPr>
              <a:t>Gregory Krieg, </a:t>
            </a:r>
            <a:r>
              <a:rPr lang="en-US" b="0" dirty="0"/>
              <a:t>“</a:t>
            </a:r>
            <a:r>
              <a:rPr lang="en-US" b="0" i="0" dirty="0">
                <a:solidFill>
                  <a:srgbClr val="262626"/>
                </a:solidFill>
                <a:effectLst/>
                <a:latin typeface="CNN Condensed"/>
              </a:rPr>
              <a:t>Four takeaways from the Wisconsin, Vermont and Minnesota primaries” CNN, August 10, 2022</a:t>
            </a:r>
            <a:endParaRPr lang="en-US" b="0" dirty="0"/>
          </a:p>
          <a:p>
            <a:pPr marL="0" lvl="0" indent="0" algn="l" rtl="0">
              <a:spcBef>
                <a:spcPts val="0"/>
              </a:spcBef>
              <a:spcAft>
                <a:spcPts val="0"/>
              </a:spcAft>
              <a:buNone/>
            </a:pPr>
            <a:r>
              <a:rPr lang="en-US" sz="1800" dirty="0">
                <a:effectLst/>
                <a:latin typeface="Segoe UI" panose="020B0502040204020203" pitchFamily="34" charset="0"/>
              </a:rPr>
              <a:t>https://www.cnn.com/2022/08/09/politics/wisconsin-vermont-minnesota-primary-election-takeaways/index.htm</a:t>
            </a:r>
          </a:p>
          <a:p>
            <a:pPr marL="0" lvl="0" indent="0" algn="l" rtl="0">
              <a:spcBef>
                <a:spcPts val="0"/>
              </a:spcBef>
              <a:spcAft>
                <a:spcPts val="0"/>
              </a:spcAft>
              <a:buNone/>
            </a:pPr>
            <a:br>
              <a:rPr lang="en-US" sz="2800" dirty="0"/>
            </a:br>
            <a:r>
              <a:rPr lang="en-US" sz="2800" dirty="0"/>
              <a:t>Aaron Blake, </a:t>
            </a:r>
            <a:r>
              <a:rPr lang="en-US" sz="2800" b="0" dirty="0"/>
              <a:t>“</a:t>
            </a:r>
            <a:r>
              <a:rPr lang="en-US" sz="2800" b="0" i="0" dirty="0">
                <a:solidFill>
                  <a:srgbClr val="111111"/>
                </a:solidFill>
                <a:effectLst/>
                <a:latin typeface="Postoni"/>
              </a:rPr>
              <a:t>Takeaways from the Minnesota, Vermont and Wisconsin primaries” The Washington Post, August 10, 2022</a:t>
            </a:r>
            <a:endParaRPr lang="en-US" sz="1800" b="0" dirty="0">
              <a:effectLst/>
              <a:latin typeface="Segoe UI" panose="020B0502040204020203" pitchFamily="34" charset="0"/>
            </a:endParaRPr>
          </a:p>
          <a:p>
            <a:pPr marL="0" lvl="0" indent="0" algn="l" rtl="0">
              <a:spcBef>
                <a:spcPts val="0"/>
              </a:spcBef>
              <a:spcAft>
                <a:spcPts val="0"/>
              </a:spcAft>
              <a:buNone/>
            </a:pPr>
            <a:r>
              <a:rPr lang="en-US" dirty="0"/>
              <a:t>https://www.washingtonpost.com/politics/2022/08/10/takeaways-wisconsin-minnesota-vermont-primaries/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Merriweather" panose="00000500000000000000" pitchFamily="2" charset="0"/>
            </a:endParaRPr>
          </a:p>
        </p:txBody>
      </p:sp>
      <p:sp>
        <p:nvSpPr>
          <p:cNvPr id="4" name="Slide Number Placeholder 3"/>
          <p:cNvSpPr>
            <a:spLocks noGrp="1"/>
          </p:cNvSpPr>
          <p:nvPr>
            <p:ph type="sldNum" sz="quarter" idx="5"/>
          </p:nvPr>
        </p:nvSpPr>
        <p:spPr/>
        <p:txBody>
          <a:bodyPr/>
          <a:lstStyle/>
          <a:p>
            <a:fld id="{0518D6BE-06C7-9D44-B1ED-3695FD14EDEE}" type="slidenum">
              <a:rPr lang="en-US" smtClean="0"/>
              <a:t>90</a:t>
            </a:fld>
            <a:endParaRPr lang="en-US"/>
          </a:p>
        </p:txBody>
      </p:sp>
    </p:spTree>
    <p:extLst>
      <p:ext uri="{BB962C8B-B14F-4D97-AF65-F5344CB8AC3E}">
        <p14:creationId xmlns:p14="http://schemas.microsoft.com/office/powerpoint/2010/main" val="337947455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10,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91</a:t>
            </a:fld>
            <a:endParaRPr lang="en-US"/>
          </a:p>
        </p:txBody>
      </p:sp>
    </p:spTree>
    <p:extLst>
      <p:ext uri="{BB962C8B-B14F-4D97-AF65-F5344CB8AC3E}">
        <p14:creationId xmlns:p14="http://schemas.microsoft.com/office/powerpoint/2010/main" val="34888681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21,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a:t>
            </a:r>
            <a:r>
              <a:rPr lang="en-GB" b="0" i="0" dirty="0" err="1">
                <a:solidFill>
                  <a:srgbClr val="666666"/>
                </a:solidFill>
                <a:effectLst/>
                <a:latin typeface="Merriweather" panose="00000500000000000000" pitchFamily="2" charset="0"/>
              </a:rPr>
              <a:t>www.cookpolitical.com</a:t>
            </a:r>
            <a:r>
              <a:rPr lang="en-GB" b="0" i="0" dirty="0">
                <a:solidFill>
                  <a:srgbClr val="666666"/>
                </a:solidFill>
                <a:effectLst/>
                <a:latin typeface="Merriweather" panose="00000500000000000000" pitchFamily="2" charset="0"/>
              </a:rPr>
              <a:t>/ratings/house-race-ratings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Virginia” Ballotpedia, accessed June 22,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66666"/>
                </a:solidFill>
                <a:effectLst/>
                <a:latin typeface="Merriweather" panose="00000500000000000000" pitchFamily="2" charset="0"/>
              </a:rPr>
              <a:t>https://</a:t>
            </a:r>
            <a:r>
              <a:rPr lang="en-US" b="0" i="0" dirty="0" err="1">
                <a:solidFill>
                  <a:srgbClr val="666666"/>
                </a:solidFill>
                <a:effectLst/>
                <a:latin typeface="Merriweather" panose="00000500000000000000" pitchFamily="2" charset="0"/>
              </a:rPr>
              <a:t>ballotpedia.org</a:t>
            </a:r>
            <a:r>
              <a:rPr lang="en-US" b="0" i="0" dirty="0">
                <a:solidFill>
                  <a:srgbClr val="666666"/>
                </a:solidFill>
                <a:effectLst/>
                <a:latin typeface="Merriweather" panose="00000500000000000000" pitchFamily="2" charset="0"/>
              </a:rPr>
              <a:t>/</a:t>
            </a:r>
            <a:r>
              <a:rPr lang="en-US" b="0" i="0" dirty="0" err="1">
                <a:solidFill>
                  <a:srgbClr val="666666"/>
                </a:solidFill>
                <a:effectLst/>
                <a:latin typeface="Merriweather" panose="00000500000000000000" pitchFamily="2" charset="0"/>
              </a:rPr>
              <a:t>United_States_congressional_delegations_from_Virginia</a:t>
            </a:r>
            <a:endParaRPr lang="en-US"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Merriweather" panose="00000500000000000000" pitchFamily="2" charset="0"/>
            </a:endParaRPr>
          </a:p>
          <a:p>
            <a:r>
              <a:rPr lang="en-US" b="0" i="0" dirty="0">
                <a:solidFill>
                  <a:srgbClr val="1D1C1D"/>
                </a:solidFill>
                <a:effectLst/>
                <a:latin typeface="Slack-Lato"/>
              </a:rPr>
              <a:t>"AP Elections API" last accessed June 22,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Washington Post. (2022, June 21). </a:t>
            </a:r>
            <a:r>
              <a:rPr lang="en-US" b="0" i="0" dirty="0">
                <a:solidFill>
                  <a:srgbClr val="111111"/>
                </a:solidFill>
                <a:effectLst/>
                <a:latin typeface="Postoni"/>
              </a:rPr>
              <a:t>Va. Republicans pick two women to take on Luria, </a:t>
            </a:r>
            <a:r>
              <a:rPr lang="en-US" b="0" i="0" dirty="0" err="1">
                <a:solidFill>
                  <a:srgbClr val="111111"/>
                </a:solidFill>
                <a:effectLst/>
                <a:latin typeface="Postoni"/>
              </a:rPr>
              <a:t>Spanberger</a:t>
            </a:r>
            <a:r>
              <a:rPr lang="en-US" b="0" i="0" dirty="0">
                <a:solidFill>
                  <a:srgbClr val="111111"/>
                </a:solidFill>
                <a:effectLst/>
                <a:latin typeface="Postoni"/>
              </a:rPr>
              <a:t> in November</a:t>
            </a:r>
            <a:r>
              <a:rPr lang="en-US" dirty="0">
                <a:effectLst/>
              </a:rPr>
              <a:t>. The New York Times. Retrieved June 8, 2022, from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www.washingtonpost.com</a:t>
            </a:r>
            <a:r>
              <a:rPr lang="en-US" dirty="0"/>
              <a:t>/dc-md-</a:t>
            </a:r>
            <a:r>
              <a:rPr lang="en-US" dirty="0" err="1"/>
              <a:t>va</a:t>
            </a:r>
            <a:r>
              <a:rPr lang="en-US" dirty="0"/>
              <a:t>/2022/06/21/</a:t>
            </a:r>
            <a:r>
              <a:rPr lang="en-US" dirty="0" err="1"/>
              <a:t>virginia</a:t>
            </a:r>
            <a:r>
              <a:rPr lang="en-US" dirty="0"/>
              <a:t>-primaries-congress-results/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t>
            </a:r>
            <a:r>
              <a:rPr lang="en-US" b="0" i="0" dirty="0">
                <a:effectLst/>
                <a:latin typeface="var(--font-family-base)"/>
              </a:rPr>
              <a:t>Virginia Primary Election Results” The New York Times, accessed June 22, 2022</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https://</a:t>
            </a:r>
            <a:r>
              <a:rPr lang="en-US" sz="1800" dirty="0" err="1">
                <a:effectLst/>
                <a:latin typeface="Segoe UI" panose="020B0502040204020203" pitchFamily="34" charset="0"/>
              </a:rPr>
              <a:t>www.nytimes.com</a:t>
            </a:r>
            <a:r>
              <a:rPr lang="en-US" sz="1800" dirty="0">
                <a:effectLst/>
                <a:latin typeface="Segoe UI" panose="020B0502040204020203" pitchFamily="34" charset="0"/>
              </a:rPr>
              <a:t>/interactive/2022/06/21/us/elections/results-</a:t>
            </a:r>
            <a:r>
              <a:rPr lang="en-US" sz="1800" dirty="0" err="1">
                <a:effectLst/>
                <a:latin typeface="Segoe UI" panose="020B0502040204020203" pitchFamily="34" charset="0"/>
              </a:rPr>
              <a:t>virginia.html</a:t>
            </a:r>
            <a:endParaRPr lang="en-US" dirty="0"/>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A8AB9"/>
                </a:solidFill>
                <a:effectLst/>
                <a:latin typeface="Open Sans" panose="020B0606030504020204" pitchFamily="34" charset="0"/>
              </a:rPr>
              <a:t>Rick Massimo, </a:t>
            </a:r>
            <a:r>
              <a:rPr lang="en-US" b="0" i="0" dirty="0">
                <a:solidFill>
                  <a:srgbClr val="272828"/>
                </a:solidFill>
                <a:effectLst/>
                <a:latin typeface="Open Sans" panose="020B0606030504020204" pitchFamily="34" charset="0"/>
              </a:rPr>
              <a:t>“Va. results: Vega wins GOP primary in 7th District; Beyer Dem winner in 8</a:t>
            </a:r>
            <a:r>
              <a:rPr lang="en-US" b="0" i="0" baseline="30000" dirty="0">
                <a:solidFill>
                  <a:srgbClr val="272828"/>
                </a:solidFill>
                <a:effectLst/>
                <a:latin typeface="Open Sans" panose="020B0606030504020204" pitchFamily="34" charset="0"/>
              </a:rPr>
              <a:t>th</a:t>
            </a:r>
            <a:r>
              <a:rPr lang="en-US" b="0" i="0" dirty="0">
                <a:solidFill>
                  <a:srgbClr val="272828"/>
                </a:solidFill>
                <a:effectLst/>
                <a:latin typeface="Open Sans" panose="020B0606030504020204" pitchFamily="34" charset="0"/>
              </a:rPr>
              <a:t>”, WTOP, June 22, 2022</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https://</a:t>
            </a:r>
            <a:r>
              <a:rPr lang="en-US" sz="1800" dirty="0" err="1">
                <a:effectLst/>
                <a:latin typeface="Segoe UI" panose="020B0502040204020203" pitchFamily="34" charset="0"/>
              </a:rPr>
              <a:t>wtop.com</a:t>
            </a:r>
            <a:r>
              <a:rPr lang="en-US" sz="1800" dirty="0">
                <a:effectLst/>
                <a:latin typeface="Segoe UI" panose="020B0502040204020203" pitchFamily="34" charset="0"/>
              </a:rPr>
              <a:t>/local-politics-elections-news/2022/06/polls-close-in-</a:t>
            </a:r>
            <a:r>
              <a:rPr lang="en-US" sz="1800" dirty="0" err="1">
                <a:effectLst/>
                <a:latin typeface="Segoe UI" panose="020B0502040204020203" pitchFamily="34" charset="0"/>
              </a:rPr>
              <a:t>virginia</a:t>
            </a:r>
            <a:r>
              <a:rPr lang="en-US" sz="1800" dirty="0">
                <a:effectLst/>
                <a:latin typeface="Segoe UI" panose="020B0502040204020203" pitchFamily="34" charset="0"/>
              </a:rPr>
              <a:t>-primaries/</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92</a:t>
            </a:fld>
            <a:endParaRPr lang="en-US"/>
          </a:p>
        </p:txBody>
      </p:sp>
    </p:spTree>
    <p:extLst>
      <p:ext uri="{BB962C8B-B14F-4D97-AF65-F5344CB8AC3E}">
        <p14:creationId xmlns:p14="http://schemas.microsoft.com/office/powerpoint/2010/main" val="306973000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June 22,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93</a:t>
            </a:fld>
            <a:endParaRPr lang="en-US"/>
          </a:p>
        </p:txBody>
      </p:sp>
    </p:spTree>
    <p:extLst>
      <p:ext uri="{BB962C8B-B14F-4D97-AF65-F5344CB8AC3E}">
        <p14:creationId xmlns:p14="http://schemas.microsoft.com/office/powerpoint/2010/main" val="104427450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“Washington Primary Election Results” NY Times, accessed August 4, 2022</a:t>
            </a:r>
          </a:p>
          <a:p>
            <a:pPr marL="0" lvl="0" indent="0" algn="l" rtl="0">
              <a:spcBef>
                <a:spcPts val="0"/>
              </a:spcBef>
              <a:spcAft>
                <a:spcPts val="0"/>
              </a:spcAft>
              <a:buNone/>
            </a:pPr>
            <a:r>
              <a:rPr lang="en-US" dirty="0"/>
              <a:t>https://www.nytimes.com/interactive/2022/08/02/us/elections/results-washington.html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Max Greenwood. “Five takeaways from primaries in Arizona, Missouri and beyond” The Hill, August 3, 2022</a:t>
            </a:r>
          </a:p>
          <a:p>
            <a:pPr marL="0" lvl="0" indent="0" algn="l" rtl="0">
              <a:spcBef>
                <a:spcPts val="0"/>
              </a:spcBef>
              <a:spcAft>
                <a:spcPts val="0"/>
              </a:spcAft>
              <a:buNone/>
            </a:pPr>
            <a:r>
              <a:rPr lang="en-US" dirty="0"/>
              <a:t>https://thehill.com/homenews/campaign/3585737-five-takeaways-from-primaries-in-arizona-missouri-and-beyond/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Eric </a:t>
            </a:r>
            <a:r>
              <a:rPr lang="en-US" dirty="0" err="1"/>
              <a:t>Bradner</a:t>
            </a:r>
            <a:r>
              <a:rPr lang="en-US" dirty="0"/>
              <a:t>, Dan </a:t>
            </a:r>
            <a:r>
              <a:rPr lang="en-US" dirty="0" err="1"/>
              <a:t>Merica</a:t>
            </a:r>
            <a:r>
              <a:rPr lang="en-US" dirty="0"/>
              <a:t>, and Gregory Krieg. “Six takeaways from Kansas, Michigan, Missouri, Arizona and Washington primaries” CNN, August 3, 2022</a:t>
            </a:r>
          </a:p>
          <a:p>
            <a:pPr marL="0" lvl="0" indent="0" algn="l" rtl="0">
              <a:spcBef>
                <a:spcPts val="0"/>
              </a:spcBef>
              <a:spcAft>
                <a:spcPts val="0"/>
              </a:spcAft>
              <a:buNone/>
            </a:pPr>
            <a:r>
              <a:rPr lang="en-US" dirty="0"/>
              <a:t>https://www.cnn.com/2022/08/02/politics/arizona-michigan-missouri-primary-election-takeaways/index.html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Jonathan Weisman and Luke </a:t>
            </a:r>
            <a:r>
              <a:rPr lang="en-US" dirty="0" err="1"/>
              <a:t>Boradwater</a:t>
            </a:r>
            <a:r>
              <a:rPr lang="en-US" dirty="0"/>
              <a:t>. “A Long, Hard Year for Republicans Who Voted to Impeach After Jan. 6” NY Times, January 5, 2022</a:t>
            </a:r>
          </a:p>
          <a:p>
            <a:pPr marL="0" lvl="0" indent="0" algn="l" rtl="0">
              <a:spcBef>
                <a:spcPts val="0"/>
              </a:spcBef>
              <a:spcAft>
                <a:spcPts val="0"/>
              </a:spcAft>
              <a:buNone/>
            </a:pPr>
            <a:r>
              <a:rPr lang="en-US" dirty="0"/>
              <a:t>https://www.nytimes.com/2022/01/05/us/politics/republican-impeachment-votes-trump-jan-6.html</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21,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https://www.cookpolitical.com/ratings/house-race-ratings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Washington” Ballotpedia, accessed August 3,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66666"/>
                </a:solidFill>
                <a:effectLst/>
                <a:latin typeface="Merriweather" panose="00000500000000000000" pitchFamily="2" charset="0"/>
              </a:rPr>
              <a:t>https://ballotpedia.org/United_States_congressional_delegations_from_Washington</a:t>
            </a:r>
          </a:p>
          <a:p>
            <a:endParaRPr lang="en-US" dirty="0">
              <a:effectLst/>
            </a:endParaRPr>
          </a:p>
        </p:txBody>
      </p:sp>
      <p:sp>
        <p:nvSpPr>
          <p:cNvPr id="4" name="Slide Number Placeholder 3"/>
          <p:cNvSpPr>
            <a:spLocks noGrp="1"/>
          </p:cNvSpPr>
          <p:nvPr>
            <p:ph type="sldNum" sz="quarter" idx="5"/>
          </p:nvPr>
        </p:nvSpPr>
        <p:spPr/>
        <p:txBody>
          <a:bodyPr/>
          <a:lstStyle/>
          <a:p>
            <a:fld id="{0518D6BE-06C7-9D44-B1ED-3695FD14EDEE}" type="slidenum">
              <a:rPr lang="en-US" smtClean="0"/>
              <a:t>94</a:t>
            </a:fld>
            <a:endParaRPr lang="en-US"/>
          </a:p>
        </p:txBody>
      </p:sp>
    </p:spTree>
    <p:extLst>
      <p:ext uri="{BB962C8B-B14F-4D97-AF65-F5344CB8AC3E}">
        <p14:creationId xmlns:p14="http://schemas.microsoft.com/office/powerpoint/2010/main" val="8884167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3,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95</a:t>
            </a:fld>
            <a:endParaRPr lang="en-US"/>
          </a:p>
        </p:txBody>
      </p:sp>
    </p:spTree>
    <p:extLst>
      <p:ext uri="{BB962C8B-B14F-4D97-AF65-F5344CB8AC3E}">
        <p14:creationId xmlns:p14="http://schemas.microsoft.com/office/powerpoint/2010/main" val="10237114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dirty="0">
                <a:effectLst/>
              </a:rPr>
              <a:t>ABC News Network. (n.d.). ABC News. Retrieved May 11, 2022, from https://</a:t>
            </a:r>
            <a:r>
              <a:rPr lang="en-US" dirty="0" err="1">
                <a:effectLst/>
              </a:rPr>
              <a:t>abcnews.go.com</a:t>
            </a:r>
            <a:r>
              <a:rPr lang="en-US" dirty="0">
                <a:effectLst/>
              </a:rPr>
              <a:t>/Politics/west-virginia-2022-primary-election-results/</a:t>
            </a:r>
            <a:r>
              <a:rPr lang="en-US" dirty="0" err="1">
                <a:effectLst/>
              </a:rPr>
              <a:t>story?id</a:t>
            </a:r>
            <a:r>
              <a:rPr lang="en-US" dirty="0">
                <a:effectLst/>
              </a:rPr>
              <a:t>=84596244 </a:t>
            </a:r>
          </a:p>
          <a:p>
            <a:r>
              <a:rPr lang="en-US" dirty="0" err="1">
                <a:effectLst/>
              </a:rPr>
              <a:t>Baseballot</a:t>
            </a:r>
            <a:r>
              <a:rPr lang="en-US" dirty="0">
                <a:effectLst/>
              </a:rPr>
              <a:t>. (2022, May 10). </a:t>
            </a:r>
            <a:r>
              <a:rPr lang="en-US" i="1" dirty="0">
                <a:effectLst/>
              </a:rPr>
              <a:t>The West Virginia and Nebraska primaries will be the latest test for Trump's endorsement</a:t>
            </a:r>
            <a:r>
              <a:rPr lang="en-US" dirty="0">
                <a:effectLst/>
              </a:rPr>
              <a:t>. FiveThirtyEight. Retrieved May 11, 2022, from https://</a:t>
            </a:r>
            <a:r>
              <a:rPr lang="en-US" dirty="0" err="1">
                <a:effectLst/>
              </a:rPr>
              <a:t>fivethirtyeight.com</a:t>
            </a:r>
            <a:r>
              <a:rPr lang="en-US" dirty="0">
                <a:effectLst/>
              </a:rPr>
              <a:t>/features/the-west-virginia-and-nebraska-primaries-will-be-the-latest-test-for-trumps-endorsement/ </a:t>
            </a:r>
          </a:p>
          <a:p>
            <a:r>
              <a:rPr lang="en-US" dirty="0">
                <a:effectLst/>
              </a:rPr>
              <a:t>Chowdhury, M., Lee, J. M., &amp; </a:t>
            </a:r>
            <a:r>
              <a:rPr lang="en-US" dirty="0" err="1">
                <a:effectLst/>
              </a:rPr>
              <a:t>Macaya</a:t>
            </a:r>
            <a:r>
              <a:rPr lang="en-US" dirty="0">
                <a:effectLst/>
              </a:rPr>
              <a:t>, M. (2022, May 11). </a:t>
            </a:r>
            <a:r>
              <a:rPr lang="en-US" i="1" dirty="0">
                <a:effectLst/>
              </a:rPr>
              <a:t>Live updates: West Virginia and Nebraska election results 2022</a:t>
            </a:r>
            <a:r>
              <a:rPr lang="en-US" dirty="0">
                <a:effectLst/>
              </a:rPr>
              <a:t>. CNN. Retrieved May 11, 2022, from https://</a:t>
            </a:r>
            <a:r>
              <a:rPr lang="en-US" dirty="0" err="1">
                <a:effectLst/>
              </a:rPr>
              <a:t>www.cnn.com</a:t>
            </a:r>
            <a:r>
              <a:rPr lang="en-US" dirty="0">
                <a:effectLst/>
              </a:rPr>
              <a:t>/politics/live-news/primary-election-results-west-virginia-nebraska-2022/</a:t>
            </a:r>
            <a:r>
              <a:rPr lang="en-US" dirty="0" err="1">
                <a:effectLst/>
              </a:rPr>
              <a:t>index.html?tab</a:t>
            </a:r>
            <a:r>
              <a:rPr lang="en-US" dirty="0">
                <a:effectLst/>
              </a:rPr>
              <a:t>=</a:t>
            </a:r>
            <a:r>
              <a:rPr lang="en-US" dirty="0" err="1">
                <a:effectLst/>
              </a:rPr>
              <a:t>West+Virginia</a:t>
            </a:r>
            <a:r>
              <a:rPr lang="en-US" dirty="0">
                <a:effectLst/>
              </a:rPr>
              <a:t> </a:t>
            </a:r>
          </a:p>
          <a:p>
            <a:r>
              <a:rPr lang="en-US" dirty="0">
                <a:effectLst/>
              </a:rPr>
              <a:t>Chowdhury, M., Lee, J. M., &amp; </a:t>
            </a:r>
            <a:r>
              <a:rPr lang="en-US" dirty="0" err="1">
                <a:effectLst/>
              </a:rPr>
              <a:t>Macaya</a:t>
            </a:r>
            <a:r>
              <a:rPr lang="en-US" dirty="0">
                <a:effectLst/>
              </a:rPr>
              <a:t>, M. (2022, May 11). </a:t>
            </a:r>
            <a:r>
              <a:rPr lang="en-US" i="1" dirty="0">
                <a:effectLst/>
              </a:rPr>
              <a:t>Live updates: West Virginia and Nebraska election results 2022</a:t>
            </a:r>
            <a:r>
              <a:rPr lang="en-US" dirty="0">
                <a:effectLst/>
              </a:rPr>
              <a:t>. CNN. Retrieved May 11, 2022, from https://</a:t>
            </a:r>
            <a:r>
              <a:rPr lang="en-US" dirty="0" err="1">
                <a:effectLst/>
              </a:rPr>
              <a:t>www.cnn.com</a:t>
            </a:r>
            <a:r>
              <a:rPr lang="en-US" dirty="0">
                <a:effectLst/>
              </a:rPr>
              <a:t>/politics/live-news/primary-election-results-west-virginia-nebraska-2022/</a:t>
            </a:r>
            <a:r>
              <a:rPr lang="en-US" dirty="0" err="1">
                <a:effectLst/>
              </a:rPr>
              <a:t>index.html?tab</a:t>
            </a:r>
            <a:r>
              <a:rPr lang="en-US" dirty="0">
                <a:effectLst/>
              </a:rPr>
              <a:t>=</a:t>
            </a:r>
            <a:r>
              <a:rPr lang="en-US" dirty="0" err="1">
                <a:effectLst/>
              </a:rPr>
              <a:t>West+Virginia</a:t>
            </a:r>
            <a:r>
              <a:rPr lang="en-US" dirty="0">
                <a:effectLst/>
              </a:rPr>
              <a:t> </a:t>
            </a:r>
          </a:p>
          <a:p>
            <a:r>
              <a:rPr lang="en-US" dirty="0" err="1">
                <a:effectLst/>
              </a:rPr>
              <a:t>mtony@hdmediallc.com</a:t>
            </a:r>
            <a:r>
              <a:rPr lang="en-US" dirty="0">
                <a:effectLst/>
              </a:rPr>
              <a:t>, M. T. (2022, May 11). </a:t>
            </a:r>
            <a:r>
              <a:rPr lang="en-US" i="1" dirty="0">
                <a:effectLst/>
              </a:rPr>
              <a:t>Hunt gets Republican primary nod in State Senate race after opponent declared ineligible</a:t>
            </a:r>
            <a:r>
              <a:rPr lang="en-US" dirty="0">
                <a:effectLst/>
              </a:rPr>
              <a:t>. Mail. Retrieved May 11, 2022, from https://</a:t>
            </a:r>
            <a:r>
              <a:rPr lang="en-US" dirty="0" err="1">
                <a:effectLst/>
              </a:rPr>
              <a:t>www.wvgazettemail.com</a:t>
            </a:r>
            <a:r>
              <a:rPr lang="en-US" dirty="0">
                <a:effectLst/>
              </a:rPr>
              <a:t>/news/politics/election_2022/hunt-gets-republican-primary-nod-in-state-senate-race-after-opponent-declared-ineligible/article_51e41d63-1646-5572-a95b-e27eead430e9.html </a:t>
            </a:r>
          </a:p>
          <a:p>
            <a:r>
              <a:rPr lang="en-US" dirty="0">
                <a:effectLst/>
              </a:rPr>
              <a:t>The New York Times. (2022, May 10). </a:t>
            </a:r>
            <a:r>
              <a:rPr lang="en-US" i="1" dirty="0">
                <a:effectLst/>
              </a:rPr>
              <a:t>West Virginia state Senate Eighth district primary election results</a:t>
            </a:r>
            <a:r>
              <a:rPr lang="en-US" dirty="0">
                <a:effectLst/>
              </a:rPr>
              <a:t>. The New York Times. Retrieved May 11, 2022, from https://</a:t>
            </a:r>
            <a:r>
              <a:rPr lang="en-US" dirty="0" err="1">
                <a:effectLst/>
              </a:rPr>
              <a:t>www.nytimes.com</a:t>
            </a:r>
            <a:r>
              <a:rPr lang="en-US" dirty="0">
                <a:effectLst/>
              </a:rPr>
              <a:t>/interactive/2022/05/10/us/elections/results-west-virginia-state-senate-district-8.html </a:t>
            </a:r>
          </a:p>
          <a:p>
            <a:r>
              <a:rPr lang="en-US" dirty="0">
                <a:effectLst/>
              </a:rPr>
              <a:t>The New York Times. (2022, May 10). </a:t>
            </a:r>
            <a:r>
              <a:rPr lang="en-US" i="1" dirty="0">
                <a:effectLst/>
              </a:rPr>
              <a:t>West Virginia state senate third district primary election results</a:t>
            </a:r>
            <a:r>
              <a:rPr lang="en-US" dirty="0">
                <a:effectLst/>
              </a:rPr>
              <a:t>. The New York Times. Retrieved May 11, 2022, from https://</a:t>
            </a:r>
            <a:r>
              <a:rPr lang="en-US" dirty="0" err="1">
                <a:effectLst/>
              </a:rPr>
              <a:t>www.nytimes.com</a:t>
            </a:r>
            <a:r>
              <a:rPr lang="en-US" dirty="0">
                <a:effectLst/>
              </a:rPr>
              <a:t>/interactive/2022/05/10/us/elections/results-west-virginia-state-senate-district-3.html </a:t>
            </a:r>
          </a:p>
        </p:txBody>
      </p:sp>
      <p:sp>
        <p:nvSpPr>
          <p:cNvPr id="4" name="Slide Number Placeholder 3"/>
          <p:cNvSpPr>
            <a:spLocks noGrp="1"/>
          </p:cNvSpPr>
          <p:nvPr>
            <p:ph type="sldNum" sz="quarter" idx="5"/>
          </p:nvPr>
        </p:nvSpPr>
        <p:spPr/>
        <p:txBody>
          <a:bodyPr/>
          <a:lstStyle/>
          <a:p>
            <a:fld id="{0518D6BE-06C7-9D44-B1ED-3695FD14EDEE}" type="slidenum">
              <a:rPr lang="en-US" smtClean="0"/>
              <a:t>96</a:t>
            </a:fld>
            <a:endParaRPr lang="en-US"/>
          </a:p>
        </p:txBody>
      </p:sp>
    </p:spTree>
    <p:extLst>
      <p:ext uri="{BB962C8B-B14F-4D97-AF65-F5344CB8AC3E}">
        <p14:creationId xmlns:p14="http://schemas.microsoft.com/office/powerpoint/2010/main" val="7078948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May 11,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97</a:t>
            </a:fld>
            <a:endParaRPr lang="en-US"/>
          </a:p>
        </p:txBody>
      </p:sp>
    </p:spTree>
    <p:extLst>
      <p:ext uri="{BB962C8B-B14F-4D97-AF65-F5344CB8AC3E}">
        <p14:creationId xmlns:p14="http://schemas.microsoft.com/office/powerpoint/2010/main" val="272363458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b="0" i="0" dirty="0">
                <a:solidFill>
                  <a:srgbClr val="666666"/>
                </a:solidFill>
                <a:effectLst/>
                <a:latin typeface="Merriweather" panose="00000500000000000000" pitchFamily="2" charset="0"/>
              </a:rPr>
              <a:t>2022 House Race Ratings</a:t>
            </a:r>
            <a:r>
              <a:rPr lang="en-US" b="0" i="0" dirty="0">
                <a:solidFill>
                  <a:srgbClr val="666666"/>
                </a:solidFill>
                <a:effectLst/>
                <a:latin typeface="Merriweather" panose="00000500000000000000" pitchFamily="2" charset="0"/>
              </a:rPr>
              <a:t>” The Cook Political Report with Amy Walter, updated June 6,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https://www.cookpolitical.com/ratings/house-race-ratings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a:t>
            </a:r>
            <a:r>
              <a:rPr lang="en-US" b="0" i="0" dirty="0">
                <a:solidFill>
                  <a:srgbClr val="666666"/>
                </a:solidFill>
                <a:effectLst/>
                <a:latin typeface="Merriweather" panose="00000500000000000000" pitchFamily="2" charset="0"/>
              </a:rPr>
              <a:t>United States congressional delegations from Wisconsin” Ballotpedia, accessed August 10,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666666"/>
                </a:solidFill>
                <a:effectLst/>
                <a:latin typeface="Merriweather" panose="00000500000000000000" pitchFamily="2" charset="0"/>
              </a:rPr>
              <a:t>https://ballotpedia.org/United_States_congressional_delegations_from_Wisconsin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666666"/>
              </a:solidFill>
              <a:effectLst/>
              <a:latin typeface="Merriweather" panose="00000500000000000000" pitchFamily="2" charset="0"/>
            </a:endParaRPr>
          </a:p>
          <a:p>
            <a:pPr marL="0" marR="0" lvl="0" indent="0" algn="l" rtl="0">
              <a:lnSpc>
                <a:spcPct val="100000"/>
              </a:lnSpc>
              <a:spcBef>
                <a:spcPts val="0"/>
              </a:spcBef>
              <a:spcAft>
                <a:spcPts val="0"/>
              </a:spcAft>
              <a:buClr>
                <a:schemeClr val="dk1"/>
              </a:buClr>
              <a:buSzPts val="1200"/>
              <a:buFont typeface="Calibri"/>
              <a:buNone/>
            </a:pPr>
            <a:r>
              <a:rPr lang="en-US" dirty="0"/>
              <a:t>Blake, Aaron. “Takeaways from the Minnesota, Vermont, and Wisconsin primaries” Washington Post, August 10, 2022. https://www.washingtonpost.com/politics/2022/08/10/takeaways-wisconsin-minnesota-vermont-primaries/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err="1"/>
              <a:t>Breuninger</a:t>
            </a:r>
            <a:r>
              <a:rPr lang="en-US" dirty="0"/>
              <a:t>, Kevin. “Sen. Ron Johnson faces Democratic challenger Mandela Barnes in Wisconsin general election” CNBC, August 9, 2022. https://www.cnbc.com/2022/08/09/sen-ron-johnson-faces-democratic-challenger-mandela-barnes-in-wisconsin-general-election.html</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Hawkins, Ari. “Sarah </a:t>
            </a:r>
            <a:r>
              <a:rPr lang="en-US" dirty="0" err="1"/>
              <a:t>Godlewski</a:t>
            </a:r>
            <a:r>
              <a:rPr lang="en-US" dirty="0"/>
              <a:t> suspends Wisconsin Senate campaign, endorses Barnes” Politico, July 29, 2022. https://www.politico.com/news/2022/07/29/sarah-godlewski-suspends-wisconsin-senate-campaign-endorses-barnes-00048717</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“Here are the key primary elections results from Wisconsin” NPR, August 9 2022. https://www.npr.org/sections/2022-live-primary-election-race-results/2022/08/09/1115695802/wisconsin-primary-election-results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err="1"/>
              <a:t>Mutnick</a:t>
            </a:r>
            <a:r>
              <a:rPr lang="en-US" dirty="0"/>
              <a:t>, Ally et. al. “Rep. Ron Kind announces retirement in boon to GOP’s House hopes” Politico, August 10, 2021. https://www.politico.com/news/2021/08/10/kind-reelection-503343</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a:t>
            </a:r>
            <a:r>
              <a:rPr lang="en-US" dirty="0" err="1"/>
              <a:t>Wisoncin’s</a:t>
            </a:r>
            <a:r>
              <a:rPr lang="en-US" dirty="0"/>
              <a:t> 3</a:t>
            </a:r>
            <a:r>
              <a:rPr lang="en-US" baseline="30000" dirty="0"/>
              <a:t>rd</a:t>
            </a:r>
            <a:r>
              <a:rPr lang="en-US" dirty="0"/>
              <a:t> Congressional District Election, 2022” Ballotpedia, August 10 2022. https://ballotpedia.org/Wisconsin%27s_3rd_Congressional_District_election,_2022</a:t>
            </a:r>
          </a:p>
          <a:p>
            <a:pPr marL="0" lvl="0" indent="0" algn="l" rtl="0">
              <a:lnSpc>
                <a:spcPct val="100000"/>
              </a:lnSpc>
              <a:spcBef>
                <a:spcPts val="0"/>
              </a:spcBef>
              <a:spcAft>
                <a:spcPts val="0"/>
              </a:spcAft>
              <a:buClr>
                <a:schemeClr val="dk1"/>
              </a:buClr>
              <a:buSzPts val="1200"/>
              <a:buFont typeface="Calibri"/>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“Wisconsin – House District 03” Federal Election Commission, August 2022 https://www.fec.gov/data/elections/house/WI/03/2022/</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Wang, Amy. “</a:t>
            </a:r>
            <a:r>
              <a:rPr lang="en-US" dirty="0" err="1"/>
              <a:t>Michels</a:t>
            </a:r>
            <a:r>
              <a:rPr lang="en-US" dirty="0"/>
              <a:t> wins GOP primary for Wisconsin governor” Washington Post, August 9, 2022 https://www.washingtonpost.com/politics/2022/08/09/primaries-wisconsin-vermont-minnesota-connecticut/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Merriweather"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latin typeface="Merriweather"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98</a:t>
            </a:fld>
            <a:endParaRPr lang="en-US"/>
          </a:p>
        </p:txBody>
      </p:sp>
    </p:spTree>
    <p:extLst>
      <p:ext uri="{BB962C8B-B14F-4D97-AF65-F5344CB8AC3E}">
        <p14:creationId xmlns:p14="http://schemas.microsoft.com/office/powerpoint/2010/main" val="40798803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a:t>
            </a:r>
          </a:p>
          <a:p>
            <a:endParaRPr lang="en-US" dirty="0"/>
          </a:p>
          <a:p>
            <a:r>
              <a:rPr lang="en-US" b="0" i="0" dirty="0">
                <a:solidFill>
                  <a:srgbClr val="1D1C1D"/>
                </a:solidFill>
                <a:effectLst/>
                <a:latin typeface="Slack-Lato"/>
              </a:rPr>
              <a:t>"AP Elections API" last accessed August 10, 2022</a:t>
            </a:r>
          </a:p>
          <a:p>
            <a:r>
              <a:rPr lang="en-US" b="0" i="0" u="none" strike="noStrike" dirty="0">
                <a:effectLst/>
                <a:latin typeface="Slack-Lato"/>
                <a:hlinkClick r:id="rId3"/>
              </a:rPr>
              <a:t>https://developer.ap.org/ap-elections-api/</a:t>
            </a:r>
            <a:r>
              <a:rPr lang="en-US" b="0" i="0" dirty="0">
                <a:solidFill>
                  <a:srgbClr val="1D1C1D"/>
                </a:solidFill>
                <a:effectLst/>
                <a:latin typeface="Slack-Lato"/>
              </a:rPr>
              <a:t> </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99</a:t>
            </a:fld>
            <a:endParaRPr lang="en-US"/>
          </a:p>
        </p:txBody>
      </p:sp>
    </p:spTree>
    <p:extLst>
      <p:ext uri="{BB962C8B-B14F-4D97-AF65-F5344CB8AC3E}">
        <p14:creationId xmlns:p14="http://schemas.microsoft.com/office/powerpoint/2010/main" val="3513184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Politics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0705" y="1481394"/>
            <a:ext cx="7772400" cy="715165"/>
          </a:xfrm>
        </p:spPr>
        <p:txBody>
          <a:bodyPr anchor="b">
            <a:normAutofit/>
          </a:bodyPr>
          <a:lstStyle>
            <a:lvl1pPr algn="l">
              <a:defRPr sz="4000"/>
            </a:lvl1pPr>
          </a:lstStyle>
          <a:p>
            <a:r>
              <a:rPr lang="en-US" dirty="0"/>
              <a:t>Presentation Center Title</a:t>
            </a:r>
          </a:p>
        </p:txBody>
      </p:sp>
      <p:sp>
        <p:nvSpPr>
          <p:cNvPr id="3" name="Subtitle 2"/>
          <p:cNvSpPr>
            <a:spLocks noGrp="1"/>
          </p:cNvSpPr>
          <p:nvPr>
            <p:ph type="subTitle" idx="1" hasCustomPrompt="1"/>
          </p:nvPr>
        </p:nvSpPr>
        <p:spPr>
          <a:xfrm>
            <a:off x="810705" y="2334041"/>
            <a:ext cx="6858000" cy="41991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Blank Subtitle</a:t>
            </a:r>
          </a:p>
        </p:txBody>
      </p:sp>
      <p:pic>
        <p:nvPicPr>
          <p:cNvPr id="17" name="Picture 16">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2"/>
          <a:srcRect/>
          <a:stretch/>
        </p:blipFill>
        <p:spPr>
          <a:xfrm>
            <a:off x="810705" y="5710376"/>
            <a:ext cx="627299" cy="1147623"/>
          </a:xfrm>
          <a:prstGeom prst="rect">
            <a:avLst/>
          </a:prstGeom>
        </p:spPr>
      </p:pic>
      <p:pic>
        <p:nvPicPr>
          <p:cNvPr id="19" name="Picture 18">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2"/>
          <a:srcRect/>
          <a:stretch/>
        </p:blipFill>
        <p:spPr>
          <a:xfrm rot="5400000">
            <a:off x="8256539" y="547104"/>
            <a:ext cx="627299" cy="1147623"/>
          </a:xfrm>
          <a:prstGeom prst="rect">
            <a:avLst/>
          </a:prstGeom>
        </p:spPr>
      </p:pic>
      <p:pic>
        <p:nvPicPr>
          <p:cNvPr id="6" name="Picture 5">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341" t="17512" r="53523" b="75118"/>
          <a:stretch/>
        </p:blipFill>
        <p:spPr>
          <a:xfrm>
            <a:off x="963105" y="5862776"/>
            <a:ext cx="627299" cy="1147623"/>
          </a:xfrm>
          <a:prstGeom prst="rect">
            <a:avLst/>
          </a:prstGeom>
        </p:spPr>
      </p:pic>
      <p:pic>
        <p:nvPicPr>
          <p:cNvPr id="7" name="Picture 6">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341" t="17512" r="53523" b="75118"/>
          <a:stretch/>
        </p:blipFill>
        <p:spPr>
          <a:xfrm rot="5400000">
            <a:off x="8408939" y="699504"/>
            <a:ext cx="627299" cy="1147623"/>
          </a:xfrm>
          <a:prstGeom prst="rect">
            <a:avLst/>
          </a:prstGeom>
        </p:spPr>
      </p:pic>
    </p:spTree>
    <p:extLst>
      <p:ext uri="{BB962C8B-B14F-4D97-AF65-F5344CB8AC3E}">
        <p14:creationId xmlns:p14="http://schemas.microsoft.com/office/powerpoint/2010/main" val="50764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olitics 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D6E917-D374-2542-92DE-E3008F89CA3E}"/>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0" y="-5298"/>
            <a:ext cx="9144000" cy="6874055"/>
          </a:xfrm>
          <a:prstGeom prst="rect">
            <a:avLst/>
          </a:prstGeom>
        </p:spPr>
      </p:pic>
      <p:sp>
        <p:nvSpPr>
          <p:cNvPr id="2" name="Title 1"/>
          <p:cNvSpPr>
            <a:spLocks noGrp="1"/>
          </p:cNvSpPr>
          <p:nvPr>
            <p:ph type="ctrTitle" hasCustomPrompt="1"/>
          </p:nvPr>
        </p:nvSpPr>
        <p:spPr>
          <a:xfrm>
            <a:off x="810705" y="1481394"/>
            <a:ext cx="7772400" cy="715165"/>
          </a:xfrm>
        </p:spPr>
        <p:txBody>
          <a:bodyPr anchor="b">
            <a:normAutofit/>
          </a:bodyPr>
          <a:lstStyle>
            <a:lvl1pPr algn="l">
              <a:defRPr sz="4000"/>
            </a:lvl1pPr>
          </a:lstStyle>
          <a:p>
            <a:r>
              <a:rPr lang="en-US" dirty="0"/>
              <a:t>Presentation Center Title</a:t>
            </a:r>
          </a:p>
        </p:txBody>
      </p:sp>
      <p:sp>
        <p:nvSpPr>
          <p:cNvPr id="3" name="Subtitle 2"/>
          <p:cNvSpPr>
            <a:spLocks noGrp="1"/>
          </p:cNvSpPr>
          <p:nvPr>
            <p:ph type="subTitle" idx="1" hasCustomPrompt="1"/>
          </p:nvPr>
        </p:nvSpPr>
        <p:spPr>
          <a:xfrm>
            <a:off x="810705" y="2334041"/>
            <a:ext cx="6858000" cy="41991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Politics Subtitle</a:t>
            </a:r>
          </a:p>
        </p:txBody>
      </p:sp>
      <p:pic>
        <p:nvPicPr>
          <p:cNvPr id="17" name="Picture 16">
            <a:extLst>
              <a:ext uri="{FF2B5EF4-FFF2-40B4-BE49-F238E27FC236}">
                <a16:creationId xmlns:a16="http://schemas.microsoft.com/office/drawing/2014/main" id="{80F26269-7F93-3942-B2B4-D4CDFA5C802B}"/>
              </a:ext>
            </a:extLst>
          </p:cNvPr>
          <p:cNvPicPr>
            <a:picLocks noChangeAspect="1"/>
          </p:cNvPicPr>
          <p:nvPr userDrawn="1"/>
        </p:nvPicPr>
        <p:blipFill rotWithShape="1">
          <a:blip r:embed="rId3"/>
          <a:srcRect/>
          <a:stretch/>
        </p:blipFill>
        <p:spPr>
          <a:xfrm>
            <a:off x="810705" y="5710376"/>
            <a:ext cx="627299" cy="1147623"/>
          </a:xfrm>
          <a:prstGeom prst="rect">
            <a:avLst/>
          </a:prstGeom>
        </p:spPr>
      </p:pic>
      <p:pic>
        <p:nvPicPr>
          <p:cNvPr id="19" name="Picture 18">
            <a:extLst>
              <a:ext uri="{FF2B5EF4-FFF2-40B4-BE49-F238E27FC236}">
                <a16:creationId xmlns:a16="http://schemas.microsoft.com/office/drawing/2014/main" id="{7BB52382-7072-B14A-8D1A-479FE0A57E7E}"/>
              </a:ext>
            </a:extLst>
          </p:cNvPr>
          <p:cNvPicPr>
            <a:picLocks noChangeAspect="1"/>
          </p:cNvPicPr>
          <p:nvPr userDrawn="1"/>
        </p:nvPicPr>
        <p:blipFill rotWithShape="1">
          <a:blip r:embed="rId3"/>
          <a:srcRect/>
          <a:stretch/>
        </p:blipFill>
        <p:spPr>
          <a:xfrm rot="5400000">
            <a:off x="8256539" y="547104"/>
            <a:ext cx="627299" cy="1147623"/>
          </a:xfrm>
          <a:prstGeom prst="rect">
            <a:avLst/>
          </a:prstGeom>
        </p:spPr>
      </p:pic>
      <p:pic>
        <p:nvPicPr>
          <p:cNvPr id="9" name="Picture 8">
            <a:extLst>
              <a:ext uri="{FF2B5EF4-FFF2-40B4-BE49-F238E27FC236}">
                <a16:creationId xmlns:a16="http://schemas.microsoft.com/office/drawing/2014/main" id="{56B981AA-4460-8E4B-AF57-75B6D736040B}"/>
              </a:ext>
            </a:extLst>
          </p:cNvPr>
          <p:cNvPicPr>
            <a:picLocks noChangeAspect="1"/>
          </p:cNvPicPr>
          <p:nvPr userDrawn="1"/>
        </p:nvPicPr>
        <p:blipFill>
          <a:blip r:embed="rId4"/>
          <a:stretch>
            <a:fillRect/>
          </a:stretch>
        </p:blipFill>
        <p:spPr>
          <a:xfrm>
            <a:off x="0" y="0"/>
            <a:ext cx="2843974" cy="812564"/>
          </a:xfrm>
          <a:prstGeom prst="rect">
            <a:avLst/>
          </a:prstGeom>
        </p:spPr>
      </p:pic>
    </p:spTree>
    <p:extLst>
      <p:ext uri="{BB962C8B-B14F-4D97-AF65-F5344CB8AC3E}">
        <p14:creationId xmlns:p14="http://schemas.microsoft.com/office/powerpoint/2010/main" val="421450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201" y="820133"/>
            <a:ext cx="7339814" cy="723622"/>
          </a:xfrm>
        </p:spPr>
        <p:txBody>
          <a:bodyPr anchor="ctr">
            <a:normAutofit/>
          </a:bodyPr>
          <a:lstStyle>
            <a:lvl1pPr>
              <a:defRPr sz="2000"/>
            </a:lvl1pPr>
          </a:lstStyle>
          <a:p>
            <a:r>
              <a:rPr lang="en-US" dirty="0"/>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8333294" y="6239509"/>
            <a:ext cx="81070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mtClean="0">
                <a:solidFill>
                  <a:schemeClr val="accent1">
                    <a:lumMod val="75000"/>
                  </a:schemeClr>
                </a:solidFill>
              </a:rPr>
              <a:pPr/>
              <a:t>‹#›</a:t>
            </a:fld>
            <a:endParaRPr lang="en-US" dirty="0">
              <a:solidFill>
                <a:schemeClr val="accent1">
                  <a:lumMod val="75000"/>
                </a:schemeClr>
              </a:solidFill>
            </a:endParaRPr>
          </a:p>
        </p:txBody>
      </p:sp>
      <p:pic>
        <p:nvPicPr>
          <p:cNvPr id="10" name="Picture 9">
            <a:extLst>
              <a:ext uri="{FF2B5EF4-FFF2-40B4-BE49-F238E27FC236}">
                <a16:creationId xmlns:a16="http://schemas.microsoft.com/office/drawing/2014/main" id="{2CE95165-9802-E441-A76B-0BBE868E5C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7812" t="17512" r="53522" b="31780"/>
          <a:stretch/>
        </p:blipFill>
        <p:spPr>
          <a:xfrm>
            <a:off x="0" y="778933"/>
            <a:ext cx="273590" cy="6079067"/>
          </a:xfrm>
          <a:prstGeom prst="rect">
            <a:avLst/>
          </a:prstGeom>
        </p:spPr>
      </p:pic>
      <p:pic>
        <p:nvPicPr>
          <p:cNvPr id="12" name="Picture 11">
            <a:extLst>
              <a:ext uri="{FF2B5EF4-FFF2-40B4-BE49-F238E27FC236}">
                <a16:creationId xmlns:a16="http://schemas.microsoft.com/office/drawing/2014/main" id="{A1698923-D6F4-194A-81A8-0939DDFAD0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5408" t="17512" r="57242" b="75725"/>
          <a:stretch/>
        </p:blipFill>
        <p:spPr>
          <a:xfrm rot="16200000">
            <a:off x="8622647" y="6341173"/>
            <a:ext cx="232001" cy="810705"/>
          </a:xfrm>
          <a:prstGeom prst="rect">
            <a:avLst/>
          </a:prstGeom>
        </p:spPr>
      </p:pic>
    </p:spTree>
    <p:extLst>
      <p:ext uri="{BB962C8B-B14F-4D97-AF65-F5344CB8AC3E}">
        <p14:creationId xmlns:p14="http://schemas.microsoft.com/office/powerpoint/2010/main" val="146627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5350C9-0381-0F46-B645-9E7170DCAB43}"/>
              </a:ext>
            </a:extLst>
          </p:cNvPr>
          <p:cNvPicPr>
            <a:picLocks noChangeAspect="1"/>
          </p:cNvPicPr>
          <p:nvPr userDrawn="1"/>
        </p:nvPicPr>
        <p:blipFill>
          <a:blip r:embed="rId2" cstate="email">
            <a:alphaModFix amt="35000"/>
            <a:extLst>
              <a:ext uri="{28A0092B-C50C-407E-A947-70E740481C1C}">
                <a14:useLocalDpi xmlns:a14="http://schemas.microsoft.com/office/drawing/2010/main"/>
              </a:ext>
            </a:extLst>
          </a:blip>
          <a:stretch>
            <a:fillRect/>
          </a:stretch>
        </p:blipFill>
        <p:spPr>
          <a:xfrm>
            <a:off x="5113030" y="3667"/>
            <a:ext cx="4030970" cy="6854333"/>
          </a:xfrm>
          <a:prstGeom prst="rect">
            <a:avLst/>
          </a:prstGeom>
        </p:spPr>
      </p:pic>
      <p:sp>
        <p:nvSpPr>
          <p:cNvPr id="2" name="Title 1"/>
          <p:cNvSpPr>
            <a:spLocks noGrp="1"/>
          </p:cNvSpPr>
          <p:nvPr>
            <p:ph type="title" hasCustomPrompt="1"/>
          </p:nvPr>
        </p:nvSpPr>
        <p:spPr/>
        <p:txBody>
          <a:bodyPr/>
          <a:lstStyle/>
          <a:p>
            <a:r>
              <a:rPr lang="en-US" dirty="0"/>
              <a:t>List</a:t>
            </a:r>
          </a:p>
        </p:txBody>
      </p:sp>
      <p:sp>
        <p:nvSpPr>
          <p:cNvPr id="6" name="Slide Number Placeholder 5">
            <a:extLst>
              <a:ext uri="{FF2B5EF4-FFF2-40B4-BE49-F238E27FC236}">
                <a16:creationId xmlns:a16="http://schemas.microsoft.com/office/drawing/2014/main" id="{63F69B11-0847-0641-84DA-3255B8E0629B}"/>
              </a:ext>
            </a:extLst>
          </p:cNvPr>
          <p:cNvSpPr txBox="1">
            <a:spLocks/>
          </p:cNvSpPr>
          <p:nvPr userDrawn="1"/>
        </p:nvSpPr>
        <p:spPr>
          <a:xfrm>
            <a:off x="8333294" y="6239509"/>
            <a:ext cx="81070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mtClean="0">
                <a:solidFill>
                  <a:schemeClr val="bg1"/>
                </a:solidFill>
              </a:rPr>
              <a:pPr/>
              <a:t>‹#›</a:t>
            </a:fld>
            <a:endParaRPr lang="en-US" dirty="0">
              <a:solidFill>
                <a:schemeClr val="bg1"/>
              </a:solidFill>
            </a:endParaRPr>
          </a:p>
        </p:txBody>
      </p:sp>
      <p:pic>
        <p:nvPicPr>
          <p:cNvPr id="8" name="Picture 7">
            <a:extLst>
              <a:ext uri="{FF2B5EF4-FFF2-40B4-BE49-F238E27FC236}">
                <a16:creationId xmlns:a16="http://schemas.microsoft.com/office/drawing/2014/main" id="{CCDD3198-3665-0642-983D-14D00E5A6B5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812" t="17512" r="53522" b="31780"/>
          <a:stretch/>
        </p:blipFill>
        <p:spPr>
          <a:xfrm>
            <a:off x="0" y="778933"/>
            <a:ext cx="273590" cy="6079067"/>
          </a:xfrm>
          <a:prstGeom prst="rect">
            <a:avLst/>
          </a:prstGeom>
        </p:spPr>
      </p:pic>
      <p:pic>
        <p:nvPicPr>
          <p:cNvPr id="10" name="Picture 9">
            <a:extLst>
              <a:ext uri="{FF2B5EF4-FFF2-40B4-BE49-F238E27FC236}">
                <a16:creationId xmlns:a16="http://schemas.microsoft.com/office/drawing/2014/main" id="{7BB81D25-CD96-A041-B43B-3AA0D15251F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408" t="17512" r="57242" b="75725"/>
          <a:stretch/>
        </p:blipFill>
        <p:spPr>
          <a:xfrm rot="16200000">
            <a:off x="8622647" y="6341173"/>
            <a:ext cx="232001" cy="810705"/>
          </a:xfrm>
          <a:prstGeom prst="rect">
            <a:avLst/>
          </a:prstGeom>
        </p:spPr>
      </p:pic>
    </p:spTree>
    <p:extLst>
      <p:ext uri="{BB962C8B-B14F-4D97-AF65-F5344CB8AC3E}">
        <p14:creationId xmlns:p14="http://schemas.microsoft.com/office/powerpoint/2010/main" val="305484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201" y="820133"/>
            <a:ext cx="7339814" cy="723622"/>
          </a:xfrm>
        </p:spPr>
        <p:txBody>
          <a:bodyPr>
            <a:normAutofit/>
          </a:bodyPr>
          <a:lstStyle>
            <a:lvl1pPr>
              <a:defRPr sz="2800"/>
            </a:lvl1pPr>
          </a:lstStyle>
          <a:p>
            <a:r>
              <a:rPr lang="en-US" dirty="0"/>
              <a:t>One-Slide Issue Explainer</a:t>
            </a:r>
          </a:p>
        </p:txBody>
      </p:sp>
      <p:sp>
        <p:nvSpPr>
          <p:cNvPr id="8" name="Slide Number Placeholder 5">
            <a:extLst>
              <a:ext uri="{FF2B5EF4-FFF2-40B4-BE49-F238E27FC236}">
                <a16:creationId xmlns:a16="http://schemas.microsoft.com/office/drawing/2014/main" id="{E7BACFC5-645C-4E4B-943C-BAEDA3D100D9}"/>
              </a:ext>
            </a:extLst>
          </p:cNvPr>
          <p:cNvSpPr txBox="1">
            <a:spLocks/>
          </p:cNvSpPr>
          <p:nvPr userDrawn="1"/>
        </p:nvSpPr>
        <p:spPr>
          <a:xfrm>
            <a:off x="8333294" y="6239509"/>
            <a:ext cx="810706"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4"/>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16528F-E9C7-4743-838D-D83987E5808B}" type="slidenum">
              <a:rPr lang="en-US" smtClean="0">
                <a:solidFill>
                  <a:schemeClr val="accent1">
                    <a:lumMod val="75000"/>
                  </a:schemeClr>
                </a:solidFill>
              </a:rPr>
              <a:pPr/>
              <a:t>‹#›</a:t>
            </a:fld>
            <a:endParaRPr lang="en-US" dirty="0">
              <a:solidFill>
                <a:schemeClr val="accent1">
                  <a:lumMod val="75000"/>
                </a:schemeClr>
              </a:solidFill>
            </a:endParaRPr>
          </a:p>
        </p:txBody>
      </p:sp>
      <p:pic>
        <p:nvPicPr>
          <p:cNvPr id="10" name="Picture 9">
            <a:extLst>
              <a:ext uri="{FF2B5EF4-FFF2-40B4-BE49-F238E27FC236}">
                <a16:creationId xmlns:a16="http://schemas.microsoft.com/office/drawing/2014/main" id="{2CE95165-9802-E441-A76B-0BBE868E5C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812" t="17512" r="53522" b="31780"/>
          <a:stretch/>
        </p:blipFill>
        <p:spPr>
          <a:xfrm>
            <a:off x="0" y="778933"/>
            <a:ext cx="273590" cy="6079067"/>
          </a:xfrm>
          <a:prstGeom prst="rect">
            <a:avLst/>
          </a:prstGeom>
        </p:spPr>
      </p:pic>
      <p:pic>
        <p:nvPicPr>
          <p:cNvPr id="12" name="Picture 11">
            <a:extLst>
              <a:ext uri="{FF2B5EF4-FFF2-40B4-BE49-F238E27FC236}">
                <a16:creationId xmlns:a16="http://schemas.microsoft.com/office/drawing/2014/main" id="{A1698923-D6F4-194A-81A8-0939DDFAD0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408" t="17512" r="57242" b="75725"/>
          <a:stretch/>
        </p:blipFill>
        <p:spPr>
          <a:xfrm rot="16200000">
            <a:off x="8622647" y="6341173"/>
            <a:ext cx="232001" cy="810705"/>
          </a:xfrm>
          <a:prstGeom prst="rect">
            <a:avLst/>
          </a:prstGeom>
        </p:spPr>
      </p:pic>
    </p:spTree>
    <p:extLst>
      <p:ext uri="{BB962C8B-B14F-4D97-AF65-F5344CB8AC3E}">
        <p14:creationId xmlns:p14="http://schemas.microsoft.com/office/powerpoint/2010/main" val="27977184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201" y="820132"/>
            <a:ext cx="733981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65201" y="2268194"/>
            <a:ext cx="7339814" cy="38653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8D517-9F9B-9741-906D-C32EE026E21F}" type="datetime1">
              <a:rPr lang="en-US" smtClean="0"/>
              <a:t>9/8/2022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9" name="Picture 8">
            <a:extLst>
              <a:ext uri="{FF2B5EF4-FFF2-40B4-BE49-F238E27FC236}">
                <a16:creationId xmlns:a16="http://schemas.microsoft.com/office/drawing/2014/main" id="{D36FD6CF-86ED-1D41-843C-D64FA09B587A}"/>
              </a:ext>
            </a:extLst>
          </p:cNvPr>
          <p:cNvPicPr>
            <a:picLocks noChangeAspect="1"/>
          </p:cNvPicPr>
          <p:nvPr userDrawn="1"/>
        </p:nvPicPr>
        <p:blipFill>
          <a:blip r:embed="rId7"/>
          <a:stretch>
            <a:fillRect/>
          </a:stretch>
        </p:blipFill>
        <p:spPr>
          <a:xfrm>
            <a:off x="0" y="0"/>
            <a:ext cx="2843974" cy="812564"/>
          </a:xfrm>
          <a:prstGeom prst="rect">
            <a:avLst/>
          </a:prstGeom>
        </p:spPr>
      </p:pic>
    </p:spTree>
    <p:extLst>
      <p:ext uri="{BB962C8B-B14F-4D97-AF65-F5344CB8AC3E}">
        <p14:creationId xmlns:p14="http://schemas.microsoft.com/office/powerpoint/2010/main" val="1497707686"/>
      </p:ext>
    </p:extLst>
  </p:cSld>
  <p:clrMap bg1="lt1" tx1="dk1" bg2="lt2" tx2="dk2" accent1="accent1" accent2="accent2" accent3="accent3" accent4="accent4" accent5="accent5" accent6="accent6" hlink="hlink" folHlink="folHlink"/>
  <p:sldLayoutIdLst>
    <p:sldLayoutId id="2147483688" r:id="rId1"/>
    <p:sldLayoutId id="2147483661" r:id="rId2"/>
    <p:sldLayoutId id="2147483662" r:id="rId3"/>
    <p:sldLayoutId id="2147483682" r:id="rId4"/>
    <p:sldLayoutId id="2147483692"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image" Target="../media/image48.tiff"/><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ervice@nationaljournal.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4772-4CE3-2C4E-B995-E92BE258F391}"/>
              </a:ext>
            </a:extLst>
          </p:cNvPr>
          <p:cNvSpPr>
            <a:spLocks noGrp="1"/>
          </p:cNvSpPr>
          <p:nvPr>
            <p:ph type="ctrTitle"/>
          </p:nvPr>
        </p:nvSpPr>
        <p:spPr/>
        <p:txBody>
          <a:bodyPr>
            <a:normAutofit/>
          </a:bodyPr>
          <a:lstStyle/>
          <a:p>
            <a:r>
              <a:rPr lang="en-US" b="1" dirty="0"/>
              <a:t>2022 primaries</a:t>
            </a:r>
          </a:p>
        </p:txBody>
      </p:sp>
      <p:sp>
        <p:nvSpPr>
          <p:cNvPr id="3" name="Subtitle 2">
            <a:extLst>
              <a:ext uri="{FF2B5EF4-FFF2-40B4-BE49-F238E27FC236}">
                <a16:creationId xmlns:a16="http://schemas.microsoft.com/office/drawing/2014/main" id="{389BB43A-3988-7149-BCB2-90D9F209225A}"/>
              </a:ext>
            </a:extLst>
          </p:cNvPr>
          <p:cNvSpPr>
            <a:spLocks noGrp="1"/>
          </p:cNvSpPr>
          <p:nvPr>
            <p:ph type="subTitle" idx="1"/>
          </p:nvPr>
        </p:nvSpPr>
        <p:spPr/>
        <p:txBody>
          <a:bodyPr>
            <a:noAutofit/>
          </a:bodyPr>
          <a:lstStyle/>
          <a:p>
            <a:pPr algn="l"/>
            <a:r>
              <a:rPr lang="en-US" b="1" dirty="0">
                <a:solidFill>
                  <a:schemeClr val="accent1">
                    <a:lumMod val="75000"/>
                  </a:schemeClr>
                </a:solidFill>
              </a:rPr>
              <a:t>Key takeaways and results from every state’s 2022 midterm primaries</a:t>
            </a:r>
          </a:p>
          <a:p>
            <a:r>
              <a:rPr lang="en-US" sz="1400" b="1" dirty="0"/>
              <a:t>August 30, 2022</a:t>
            </a:r>
          </a:p>
        </p:txBody>
      </p:sp>
      <p:sp>
        <p:nvSpPr>
          <p:cNvPr id="9" name="Title 1">
            <a:extLst>
              <a:ext uri="{FF2B5EF4-FFF2-40B4-BE49-F238E27FC236}">
                <a16:creationId xmlns:a16="http://schemas.microsoft.com/office/drawing/2014/main" id="{41AB7686-E3DB-374D-8766-4E93D3F8D289}"/>
              </a:ext>
            </a:extLst>
          </p:cNvPr>
          <p:cNvSpPr txBox="1">
            <a:spLocks/>
          </p:cNvSpPr>
          <p:nvPr/>
        </p:nvSpPr>
        <p:spPr>
          <a:xfrm>
            <a:off x="6105833" y="6050734"/>
            <a:ext cx="2752640" cy="53320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r" defTabSz="914400" rtl="0" eaLnBrk="1" fontAlgn="auto" latinLnBrk="0" hangingPunct="1">
              <a:lnSpc>
                <a:spcPct val="120000"/>
              </a:lnSpc>
              <a:spcBef>
                <a:spcPct val="0"/>
              </a:spcBef>
              <a:spcAft>
                <a:spcPts val="0"/>
              </a:spcAft>
              <a:buClrTx/>
              <a:buSzTx/>
              <a:buFontTx/>
              <a:buNone/>
              <a:tabLst/>
              <a:defRPr/>
            </a:pPr>
            <a:r>
              <a:rPr kumimoji="0" lang="en-US" sz="800" b="1" i="0" u="none" strike="noStrike" kern="1200" cap="none" spc="140" normalizeH="0" baseline="0" noProof="0" dirty="0">
                <a:ln>
                  <a:noFill/>
                </a:ln>
                <a:solidFill>
                  <a:schemeClr val="accent1">
                    <a:lumMod val="50000"/>
                  </a:schemeClr>
                </a:solidFill>
                <a:effectLst/>
                <a:uLnTx/>
                <a:uFillTx/>
                <a:latin typeface="Arial" panose="020B0604020202020204"/>
                <a:ea typeface="+mj-ea"/>
                <a:cs typeface="+mj-cs"/>
              </a:rPr>
              <a:t>PRODUCER</a:t>
            </a:r>
            <a:endParaRPr kumimoji="0" lang="en-US" sz="1200" b="1" i="0" u="none" strike="noStrike" kern="1200" cap="none" spc="140" normalizeH="0" baseline="0" noProof="0" dirty="0">
              <a:ln>
                <a:noFill/>
              </a:ln>
              <a:solidFill>
                <a:schemeClr val="accent1">
                  <a:lumMod val="50000"/>
                </a:schemeClr>
              </a:solidFill>
              <a:effectLst/>
              <a:uLnTx/>
              <a:uFillTx/>
              <a:latin typeface="Arial" panose="020B0604020202020204"/>
              <a:ea typeface="+mj-ea"/>
              <a:cs typeface="+mj-cs"/>
            </a:endParaRPr>
          </a:p>
          <a:p>
            <a:pPr marL="0" marR="0" lvl="0" indent="0" algn="r" defTabSz="914400" rtl="0" eaLnBrk="1" fontAlgn="auto" latinLnBrk="0" hangingPunct="1">
              <a:lnSpc>
                <a:spcPct val="120000"/>
              </a:lnSpc>
              <a:spcBef>
                <a:spcPct val="0"/>
              </a:spcBef>
              <a:spcAft>
                <a:spcPts val="0"/>
              </a:spcAft>
              <a:buClrTx/>
              <a:buSzTx/>
              <a:buFontTx/>
              <a:buNone/>
              <a:tabLst/>
              <a:defRPr/>
            </a:pPr>
            <a:r>
              <a:rPr kumimoji="0" lang="en-US" sz="1000" b="1" i="0" u="none" strike="noStrike" kern="1200" cap="none" spc="60" normalizeH="0" baseline="0" noProof="0" dirty="0">
                <a:ln>
                  <a:noFill/>
                </a:ln>
                <a:solidFill>
                  <a:schemeClr val="accent1">
                    <a:lumMod val="75000"/>
                  </a:schemeClr>
                </a:solidFill>
                <a:effectLst/>
                <a:uLnTx/>
                <a:uFillTx/>
                <a:latin typeface="Arial" panose="020B0604020202020204"/>
                <a:ea typeface="+mj-ea"/>
                <a:cs typeface="+mj-cs"/>
              </a:rPr>
              <a:t>National Journal Presentation Center</a:t>
            </a:r>
          </a:p>
        </p:txBody>
      </p:sp>
    </p:spTree>
    <p:extLst>
      <p:ext uri="{BB962C8B-B14F-4D97-AF65-F5344CB8AC3E}">
        <p14:creationId xmlns:p14="http://schemas.microsoft.com/office/powerpoint/2010/main" val="2222552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Arkansas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5/25/22</a:t>
            </a:r>
          </a:p>
        </p:txBody>
      </p:sp>
      <p:graphicFrame>
        <p:nvGraphicFramePr>
          <p:cNvPr id="7" name="Table 6">
            <a:extLst>
              <a:ext uri="{FF2B5EF4-FFF2-40B4-BE49-F238E27FC236}">
                <a16:creationId xmlns:a16="http://schemas.microsoft.com/office/drawing/2014/main" id="{E18BBD87-5AC1-92E6-E92F-15F91D3F79F3}"/>
              </a:ext>
            </a:extLst>
          </p:cNvPr>
          <p:cNvGraphicFramePr>
            <a:graphicFrameLocks noGrp="1"/>
          </p:cNvGraphicFramePr>
          <p:nvPr>
            <p:extLst>
              <p:ext uri="{D42A27DB-BD31-4B8C-83A1-F6EECF244321}">
                <p14:modId xmlns:p14="http://schemas.microsoft.com/office/powerpoint/2010/main" val="2163524897"/>
              </p:ext>
            </p:extLst>
          </p:nvPr>
        </p:nvGraphicFramePr>
        <p:xfrm>
          <a:off x="1154686" y="1608766"/>
          <a:ext cx="7028908" cy="4301999"/>
        </p:xfrm>
        <a:graphic>
          <a:graphicData uri="http://schemas.openxmlformats.org/drawingml/2006/table">
            <a:tbl>
              <a:tblPr/>
              <a:tblGrid>
                <a:gridCol w="1097379">
                  <a:extLst>
                    <a:ext uri="{9D8B030D-6E8A-4147-A177-3AD203B41FA5}">
                      <a16:colId xmlns:a16="http://schemas.microsoft.com/office/drawing/2014/main" val="4158951890"/>
                    </a:ext>
                  </a:extLst>
                </a:gridCol>
                <a:gridCol w="2434418">
                  <a:extLst>
                    <a:ext uri="{9D8B030D-6E8A-4147-A177-3AD203B41FA5}">
                      <a16:colId xmlns:a16="http://schemas.microsoft.com/office/drawing/2014/main" val="2937473546"/>
                    </a:ext>
                  </a:extLst>
                </a:gridCol>
                <a:gridCol w="2371350">
                  <a:extLst>
                    <a:ext uri="{9D8B030D-6E8A-4147-A177-3AD203B41FA5}">
                      <a16:colId xmlns:a16="http://schemas.microsoft.com/office/drawing/2014/main" val="1452195575"/>
                    </a:ext>
                  </a:extLst>
                </a:gridCol>
                <a:gridCol w="1125761">
                  <a:extLst>
                    <a:ext uri="{9D8B030D-6E8A-4147-A177-3AD203B41FA5}">
                      <a16:colId xmlns:a16="http://schemas.microsoft.com/office/drawing/2014/main" val="3714599587"/>
                    </a:ext>
                  </a:extLst>
                </a:gridCol>
              </a:tblGrid>
              <a:tr h="590471">
                <a:tc>
                  <a:txBody>
                    <a:bodyPr/>
                    <a:lstStyle/>
                    <a:p>
                      <a:pPr algn="ctr" rtl="0" fontAlgn="ctr"/>
                      <a:r>
                        <a:rPr lang="en-GB" sz="1050" b="1" i="0" u="none" strike="noStrike" dirty="0">
                          <a:solidFill>
                            <a:srgbClr val="000000"/>
                          </a:solidFill>
                          <a:effectLst/>
                          <a:latin typeface="+mn-lt"/>
                        </a:rPr>
                        <a:t>Seat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50" b="1" i="0" u="none" strike="noStrike" dirty="0">
                          <a:solidFill>
                            <a:srgbClr val="000000"/>
                          </a:solidFill>
                          <a:effectLst/>
                          <a:latin typeface="+mn-lt"/>
                        </a:rPr>
                        <a:t>Republican Primary Winner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50" b="1" i="0" u="none" strike="noStrike">
                          <a:solidFill>
                            <a:srgbClr val="000000"/>
                          </a:solidFill>
                          <a:effectLst/>
                          <a:latin typeface="+mn-lt"/>
                        </a:rPr>
                        <a:t>Democratic Primary Winner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50" b="1" i="0" u="none" strike="noStrike" dirty="0">
                          <a:solidFill>
                            <a:srgbClr val="000000"/>
                          </a:solidFill>
                          <a:effectLst/>
                          <a:latin typeface="+mn-lt"/>
                        </a:rPr>
                        <a:t>Cook Rating</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831236"/>
                  </a:ext>
                </a:extLst>
              </a:tr>
              <a:tr h="618588">
                <a:tc>
                  <a:txBody>
                    <a:bodyPr/>
                    <a:lstStyle/>
                    <a:p>
                      <a:pPr algn="ctr" rtl="0" fontAlgn="ctr"/>
                      <a:r>
                        <a:rPr lang="en-GB" sz="900" b="1" i="0" u="none" strike="noStrike" dirty="0">
                          <a:solidFill>
                            <a:srgbClr val="000000"/>
                          </a:solidFill>
                          <a:effectLst/>
                          <a:latin typeface="+mn-lt"/>
                        </a:rPr>
                        <a:t>AR-Senate</a:t>
                      </a:r>
                    </a:p>
                  </a:txBody>
                  <a:tcPr marL="6350" marR="6350" marT="635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mn-lt"/>
                        </a:rPr>
                        <a:t>John Boozman* (58.%)</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Natalie James (54.2%)</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Solid R</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9"/>
                    </a:solidFill>
                  </a:tcPr>
                </a:tc>
                <a:extLst>
                  <a:ext uri="{0D108BD9-81ED-4DB2-BD59-A6C34878D82A}">
                    <a16:rowId xmlns:a16="http://schemas.microsoft.com/office/drawing/2014/main" val="240421351"/>
                  </a:ext>
                </a:extLst>
              </a:tr>
              <a:tr h="618588">
                <a:tc>
                  <a:txBody>
                    <a:bodyPr/>
                    <a:lstStyle/>
                    <a:p>
                      <a:pPr algn="ctr" rtl="0" fontAlgn="ctr"/>
                      <a:r>
                        <a:rPr lang="en-GB" sz="900" b="1" i="0" u="none" strike="noStrike">
                          <a:solidFill>
                            <a:srgbClr val="000000"/>
                          </a:solidFill>
                          <a:effectLst/>
                          <a:latin typeface="+mn-lt"/>
                        </a:rPr>
                        <a:t>AR-Governor</a:t>
                      </a:r>
                    </a:p>
                  </a:txBody>
                  <a:tcPr marL="6350" marR="6350" marT="63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Sarah Huckabee Sanders (83.1%)</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Chris Jones (70.5%)</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Solid R</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636172735"/>
                  </a:ext>
                </a:extLst>
              </a:tr>
              <a:tr h="618588">
                <a:tc>
                  <a:txBody>
                    <a:bodyPr/>
                    <a:lstStyle/>
                    <a:p>
                      <a:pPr algn="ctr" rtl="0" fontAlgn="ctr"/>
                      <a:r>
                        <a:rPr lang="en-GB" sz="900" b="1" i="0" u="none" strike="noStrike" dirty="0">
                          <a:solidFill>
                            <a:srgbClr val="000000"/>
                          </a:solidFill>
                          <a:effectLst/>
                          <a:latin typeface="+mn-lt"/>
                        </a:rPr>
                        <a:t>AR-1</a:t>
                      </a:r>
                    </a:p>
                  </a:txBody>
                  <a:tcPr marL="6350" marR="6350" marT="63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Rick Crawford* (74.8%)</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Monte Hodges (Uncontested)</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81688563"/>
                  </a:ext>
                </a:extLst>
              </a:tr>
              <a:tr h="618588">
                <a:tc>
                  <a:txBody>
                    <a:bodyPr/>
                    <a:lstStyle/>
                    <a:p>
                      <a:pPr algn="ctr" rtl="0" fontAlgn="ctr"/>
                      <a:r>
                        <a:rPr lang="en-GB" sz="900" b="1" i="0" u="none" strike="noStrike">
                          <a:solidFill>
                            <a:srgbClr val="000000"/>
                          </a:solidFill>
                          <a:effectLst/>
                          <a:latin typeface="+mn-lt"/>
                        </a:rPr>
                        <a:t>AR-2</a:t>
                      </a:r>
                    </a:p>
                  </a:txBody>
                  <a:tcPr marL="6350" marR="6350" marT="63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mn-lt"/>
                        </a:rPr>
                        <a:t>French Hill* (58.5%)</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Quintessa Hathaway (Uncontested)</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155477893"/>
                  </a:ext>
                </a:extLst>
              </a:tr>
              <a:tr h="618588">
                <a:tc>
                  <a:txBody>
                    <a:bodyPr/>
                    <a:lstStyle/>
                    <a:p>
                      <a:pPr algn="ctr" rtl="0" fontAlgn="ctr"/>
                      <a:r>
                        <a:rPr lang="en-GB" sz="900" b="1" i="0" u="none" strike="noStrike">
                          <a:solidFill>
                            <a:srgbClr val="000000"/>
                          </a:solidFill>
                          <a:effectLst/>
                          <a:latin typeface="+mn-lt"/>
                        </a:rPr>
                        <a:t>AR-3</a:t>
                      </a:r>
                    </a:p>
                  </a:txBody>
                  <a:tcPr marL="6350" marR="6350" marT="63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mn-lt"/>
                        </a:rPr>
                        <a:t>Steve Womack* (78.7%)</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Lauren Mallett-Hays (Uncontested)</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609882219"/>
                  </a:ext>
                </a:extLst>
              </a:tr>
              <a:tr h="618588">
                <a:tc>
                  <a:txBody>
                    <a:bodyPr/>
                    <a:lstStyle/>
                    <a:p>
                      <a:pPr algn="ctr" rtl="0" fontAlgn="ctr"/>
                      <a:r>
                        <a:rPr lang="en-GB" sz="900" b="1" i="0" u="none" strike="noStrike" dirty="0">
                          <a:solidFill>
                            <a:srgbClr val="000000"/>
                          </a:solidFill>
                          <a:effectLst/>
                          <a:latin typeface="+mn-lt"/>
                        </a:rPr>
                        <a:t>AR-4</a:t>
                      </a:r>
                    </a:p>
                  </a:txBody>
                  <a:tcPr marL="6350" marR="6350" marT="635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Bruce </a:t>
                      </a:r>
                      <a:r>
                        <a:rPr lang="en-GB" sz="900" b="1" i="0" u="none" strike="noStrike" dirty="0" err="1">
                          <a:solidFill>
                            <a:srgbClr val="000000"/>
                          </a:solidFill>
                          <a:effectLst/>
                          <a:latin typeface="+mn-lt"/>
                        </a:rPr>
                        <a:t>Westerman</a:t>
                      </a:r>
                      <a:r>
                        <a:rPr lang="en-GB" sz="900" b="1" i="0" u="none" strike="noStrike" dirty="0">
                          <a:solidFill>
                            <a:srgbClr val="000000"/>
                          </a:solidFill>
                          <a:effectLst/>
                          <a:latin typeface="+mn-lt"/>
                        </a:rPr>
                        <a:t>* (Uncontested)</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John White (Uncontested)</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Solid R</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725894315"/>
                  </a:ext>
                </a:extLst>
              </a:tr>
            </a:tbl>
          </a:graphicData>
        </a:graphic>
      </p:graphicFrame>
      <p:sp>
        <p:nvSpPr>
          <p:cNvPr id="8" name="Text Placeholder 18">
            <a:extLst>
              <a:ext uri="{FF2B5EF4-FFF2-40B4-BE49-F238E27FC236}">
                <a16:creationId xmlns:a16="http://schemas.microsoft.com/office/drawing/2014/main" id="{7B2D3580-ED09-D8BE-7A57-0C10C69AD35A}"/>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endParaRPr lang="en-US" sz="800" i="1" dirty="0">
              <a:solidFill>
                <a:schemeClr val="tx1">
                  <a:lumMod val="65000"/>
                  <a:lumOff val="35000"/>
                </a:schemeClr>
              </a:solidFill>
              <a:latin typeface="+mn-lt"/>
            </a:endParaRPr>
          </a:p>
          <a:p>
            <a:pPr marL="0" indent="0">
              <a:lnSpc>
                <a:spcPct val="100000"/>
              </a:lnSpc>
              <a:spcBef>
                <a:spcPts val="0"/>
              </a:spcBef>
              <a:buNone/>
              <a:defRPr/>
            </a:pPr>
            <a:endParaRPr lang="en-US" sz="700" dirty="0">
              <a:solidFill>
                <a:schemeClr val="tx1">
                  <a:lumMod val="65000"/>
                  <a:lumOff val="35000"/>
                </a:schemeClr>
              </a:solidFill>
            </a:endParaRPr>
          </a:p>
        </p:txBody>
      </p:sp>
    </p:spTree>
    <p:extLst>
      <p:ext uri="{BB962C8B-B14F-4D97-AF65-F5344CB8AC3E}">
        <p14:creationId xmlns:p14="http://schemas.microsoft.com/office/powerpoint/2010/main" val="24329412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Wyoming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648354" cy="307777"/>
          </a:xfrm>
          <a:prstGeom prst="rect">
            <a:avLst/>
          </a:prstGeom>
          <a:noFill/>
        </p:spPr>
        <p:txBody>
          <a:bodyPr wrap="none" rtlCol="0">
            <a:spAutoFit/>
          </a:bodyPr>
          <a:lstStyle/>
          <a:p>
            <a:r>
              <a:rPr lang="en-US" sz="1400" dirty="0">
                <a:solidFill>
                  <a:schemeClr val="bg1">
                    <a:lumMod val="50000"/>
                  </a:schemeClr>
                </a:solidFill>
                <a:latin typeface="+mj-lt"/>
              </a:rPr>
              <a:t>Primaries held August 16</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8/17/22</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4262247604"/>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1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0</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chemeClr val="tx1"/>
                          </a:solidFill>
                          <a:effectLst/>
                          <a:latin typeface="+mn-lt"/>
                        </a:rPr>
                        <a:t>-</a:t>
                      </a:r>
                      <a:endParaRPr lang="en-GB" sz="1100" b="0" i="0" u="none" strike="noStrike" dirty="0">
                        <a:solidFill>
                          <a:schemeClr val="tx1"/>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1" name="TextBox 20">
            <a:extLst>
              <a:ext uri="{FF2B5EF4-FFF2-40B4-BE49-F238E27FC236}">
                <a16:creationId xmlns:a16="http://schemas.microsoft.com/office/drawing/2014/main" id="{18813B6C-32FC-AC7A-B72C-C957DC44080D}"/>
              </a:ext>
            </a:extLst>
          </p:cNvPr>
          <p:cNvSpPr txBox="1"/>
          <p:nvPr/>
        </p:nvSpPr>
        <p:spPr>
          <a:xfrm>
            <a:off x="4532253" y="2119616"/>
            <a:ext cx="1672253" cy="276999"/>
          </a:xfrm>
          <a:prstGeom prst="rect">
            <a:avLst/>
          </a:prstGeom>
          <a:noFill/>
        </p:spPr>
        <p:txBody>
          <a:bodyPr wrap="none" rtlCol="0">
            <a:spAutoFit/>
          </a:bodyPr>
          <a:lstStyle/>
          <a:p>
            <a:r>
              <a:rPr lang="en-US" sz="1200" b="1" dirty="0"/>
              <a:t>Liz Cheney defeated</a:t>
            </a:r>
          </a:p>
        </p:txBody>
      </p:sp>
      <p:sp>
        <p:nvSpPr>
          <p:cNvPr id="22" name="Rectangle 21">
            <a:extLst>
              <a:ext uri="{FF2B5EF4-FFF2-40B4-BE49-F238E27FC236}">
                <a16:creationId xmlns:a16="http://schemas.microsoft.com/office/drawing/2014/main" id="{D1D982FD-48BA-EBDD-6493-5B5C08D39C27}"/>
              </a:ext>
            </a:extLst>
          </p:cNvPr>
          <p:cNvSpPr/>
          <p:nvPr/>
        </p:nvSpPr>
        <p:spPr>
          <a:xfrm>
            <a:off x="4204143" y="2377176"/>
            <a:ext cx="3720657" cy="1477328"/>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ea typeface="Arial"/>
                <a:cs typeface="Arial"/>
                <a:sym typeface="Arial"/>
              </a:rPr>
              <a:t>Rep. Liz Cheney (R-AL), former chair of the House Republican Conference, was defeated by Harriet Hageman following sustained opposition from pro-Trump Republicans</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Cheney drew increasing criticism from the GOP in the last few years for her perceived disloyalty to Trump, manifested in her leadership on the House Jan. 6 Committee and her vote to impeach the former President</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Following her defeat, Cheney announced she’s considering running for president</a:t>
            </a:r>
          </a:p>
        </p:txBody>
      </p:sp>
      <p:sp>
        <p:nvSpPr>
          <p:cNvPr id="24" name="Google Shape;8242;p127">
            <a:extLst>
              <a:ext uri="{FF2B5EF4-FFF2-40B4-BE49-F238E27FC236}">
                <a16:creationId xmlns:a16="http://schemas.microsoft.com/office/drawing/2014/main" id="{5CB825E4-3CEE-4BF5-1CC0-96D8F9F10D50}"/>
              </a:ext>
            </a:extLst>
          </p:cNvPr>
          <p:cNvSpPr/>
          <p:nvPr/>
        </p:nvSpPr>
        <p:spPr>
          <a:xfrm>
            <a:off x="4285365" y="3823453"/>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25" name="TextBox 24">
            <a:extLst>
              <a:ext uri="{FF2B5EF4-FFF2-40B4-BE49-F238E27FC236}">
                <a16:creationId xmlns:a16="http://schemas.microsoft.com/office/drawing/2014/main" id="{C97E5353-D256-8E52-4D9F-A375353CA6B7}"/>
              </a:ext>
            </a:extLst>
          </p:cNvPr>
          <p:cNvSpPr txBox="1"/>
          <p:nvPr/>
        </p:nvSpPr>
        <p:spPr>
          <a:xfrm>
            <a:off x="4532253" y="3802680"/>
            <a:ext cx="1609736" cy="276999"/>
          </a:xfrm>
          <a:prstGeom prst="rect">
            <a:avLst/>
          </a:prstGeom>
          <a:noFill/>
        </p:spPr>
        <p:txBody>
          <a:bodyPr wrap="none" rtlCol="0">
            <a:spAutoFit/>
          </a:bodyPr>
          <a:lstStyle/>
          <a:p>
            <a:r>
              <a:rPr lang="en-US" sz="1200" b="1" dirty="0"/>
              <a:t>Statewide races set</a:t>
            </a:r>
          </a:p>
        </p:txBody>
      </p:sp>
      <p:sp>
        <p:nvSpPr>
          <p:cNvPr id="26" name="Rectangle 25">
            <a:extLst>
              <a:ext uri="{FF2B5EF4-FFF2-40B4-BE49-F238E27FC236}">
                <a16:creationId xmlns:a16="http://schemas.microsoft.com/office/drawing/2014/main" id="{63E75529-0BFB-4E68-84A9-8DEE66951CC8}"/>
              </a:ext>
            </a:extLst>
          </p:cNvPr>
          <p:cNvSpPr/>
          <p:nvPr/>
        </p:nvSpPr>
        <p:spPr>
          <a:xfrm>
            <a:off x="4204143" y="4070341"/>
            <a:ext cx="3795979" cy="1631216"/>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cs typeface="Arial"/>
                <a:sym typeface="Arial"/>
              </a:rPr>
              <a:t>Incumbent Gov. Mark Gordon (R) defeated two GOP challengers in his reelection bid despite internal concerns that his relatively strict COVID-19 measures would hamstring his campaign</a:t>
            </a:r>
          </a:p>
          <a:p>
            <a:pPr marL="171450" lvl="0" indent="-171450">
              <a:buClr>
                <a:schemeClr val="dk1"/>
              </a:buClr>
              <a:buSzPts val="1100"/>
              <a:buFont typeface="Noto Sans Symbols"/>
              <a:buChar char="▪"/>
            </a:pPr>
            <a:r>
              <a:rPr lang="en-US" sz="1000" dirty="0">
                <a:solidFill>
                  <a:schemeClr val="dk1"/>
                </a:solidFill>
                <a:cs typeface="Arial"/>
                <a:sym typeface="Arial"/>
              </a:rPr>
              <a:t>Trump-backed state Rep. Chuck Gray (R) won the GOP primary to replace retiring Sec. of State Ed Buchanan (R)</a:t>
            </a:r>
          </a:p>
          <a:p>
            <a:pPr marL="171450" lvl="0" indent="-171450">
              <a:buClr>
                <a:schemeClr val="dk1"/>
              </a:buClr>
              <a:buSzPts val="1100"/>
              <a:buFont typeface="Noto Sans Symbols"/>
              <a:buChar char="▪"/>
            </a:pPr>
            <a:r>
              <a:rPr lang="en-US" sz="1000" dirty="0">
                <a:solidFill>
                  <a:schemeClr val="dk1"/>
                </a:solidFill>
                <a:cs typeface="Arial"/>
                <a:sym typeface="Arial"/>
              </a:rPr>
              <a:t>Gray’s campaign centered on election integrity and alleged 2020 election fraud—a position which his opponent Sen. Tara Nethercott (R) rejected, saying there is no evidence to support such claims of fraud</a:t>
            </a:r>
          </a:p>
        </p:txBody>
      </p:sp>
      <p:sp>
        <p:nvSpPr>
          <p:cNvPr id="32" name="TextBox 31">
            <a:extLst>
              <a:ext uri="{FF2B5EF4-FFF2-40B4-BE49-F238E27FC236}">
                <a16:creationId xmlns:a16="http://schemas.microsoft.com/office/drawing/2014/main" id="{8241EED9-F7B2-A6EB-9A8C-4639F3924BFA}"/>
              </a:ext>
            </a:extLst>
          </p:cNvPr>
          <p:cNvSpPr txBox="1"/>
          <p:nvPr/>
        </p:nvSpPr>
        <p:spPr>
          <a:xfrm>
            <a:off x="636990" y="6224623"/>
            <a:ext cx="590818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Washington Post, Politico, Wyoming Public Media, Associated Press, New York Times, The Cook Political Report with Amy Walter</a:t>
            </a:r>
          </a:p>
        </p:txBody>
      </p:sp>
      <p:sp>
        <p:nvSpPr>
          <p:cNvPr id="20" name="Google Shape;8235;p127">
            <a:extLst>
              <a:ext uri="{FF2B5EF4-FFF2-40B4-BE49-F238E27FC236}">
                <a16:creationId xmlns:a16="http://schemas.microsoft.com/office/drawing/2014/main" id="{255C29B1-8728-6625-352E-923A97D9DF53}"/>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
        <p:nvSpPr>
          <p:cNvPr id="33" name="Freeform 1123" title="WY">
            <a:extLst>
              <a:ext uri="{FF2B5EF4-FFF2-40B4-BE49-F238E27FC236}">
                <a16:creationId xmlns:a16="http://schemas.microsoft.com/office/drawing/2014/main" id="{4ABDF16F-DC89-F684-D4D1-0094B60F4D66}"/>
              </a:ext>
            </a:extLst>
          </p:cNvPr>
          <p:cNvSpPr>
            <a:spLocks/>
          </p:cNvSpPr>
          <p:nvPr/>
        </p:nvSpPr>
        <p:spPr bwMode="auto">
          <a:xfrm rot="21232690">
            <a:off x="1891917" y="4526015"/>
            <a:ext cx="1156948" cy="913013"/>
          </a:xfrm>
          <a:custGeom>
            <a:avLst/>
            <a:gdLst>
              <a:gd name="T0" fmla="*/ 0 w 770"/>
              <a:gd name="T1" fmla="*/ 530 h 619"/>
              <a:gd name="T2" fmla="*/ 92 w 770"/>
              <a:gd name="T3" fmla="*/ 0 h 619"/>
              <a:gd name="T4" fmla="*/ 396 w 770"/>
              <a:gd name="T5" fmla="*/ 45 h 619"/>
              <a:gd name="T6" fmla="*/ 770 w 770"/>
              <a:gd name="T7" fmla="*/ 83 h 619"/>
              <a:gd name="T8" fmla="*/ 744 w 770"/>
              <a:gd name="T9" fmla="*/ 351 h 619"/>
              <a:gd name="T10" fmla="*/ 719 w 770"/>
              <a:gd name="T11" fmla="*/ 619 h 619"/>
              <a:gd name="T12" fmla="*/ 208 w 770"/>
              <a:gd name="T13" fmla="*/ 562 h 619"/>
              <a:gd name="T14" fmla="*/ 0 w 770"/>
              <a:gd name="T15" fmla="*/ 530 h 619"/>
              <a:gd name="T16" fmla="*/ 0 w 770"/>
              <a:gd name="T17" fmla="*/ 5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solidFill>
            <a:srgbClr val="FE5637"/>
          </a:solidFill>
          <a:ln w="9525">
            <a:solidFill>
              <a:srgbClr val="FFFFFF"/>
            </a:solidFill>
            <a:round/>
            <a:headEnd/>
            <a:tailEnd/>
          </a:ln>
          <a:effectLst/>
        </p:spPr>
        <p:txBody>
          <a:bodyPr>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C56870"/>
              </a:solidFill>
              <a:effectLst/>
              <a:uLnTx/>
              <a:uFillTx/>
              <a:latin typeface="Verdana" panose="020B0604030504040204" pitchFamily="34" charset="0"/>
              <a:ea typeface="Verdan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1651513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Wyoming primary results </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8/17/22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8/17/22</a:t>
            </a:r>
          </a:p>
        </p:txBody>
      </p:sp>
      <p:sp>
        <p:nvSpPr>
          <p:cNvPr id="7" name="Text Placeholder 18">
            <a:extLst>
              <a:ext uri="{FF2B5EF4-FFF2-40B4-BE49-F238E27FC236}">
                <a16:creationId xmlns:a16="http://schemas.microsoft.com/office/drawing/2014/main" id="{35936C45-C6E9-BB9C-CCB8-BB50D5E5815E}"/>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8" name="Table 7">
            <a:extLst>
              <a:ext uri="{FF2B5EF4-FFF2-40B4-BE49-F238E27FC236}">
                <a16:creationId xmlns:a16="http://schemas.microsoft.com/office/drawing/2014/main" id="{03D11710-B382-5366-0FE4-039C7110DD96}"/>
              </a:ext>
            </a:extLst>
          </p:cNvPr>
          <p:cNvGraphicFramePr>
            <a:graphicFrameLocks noGrp="1"/>
          </p:cNvGraphicFramePr>
          <p:nvPr>
            <p:extLst>
              <p:ext uri="{D42A27DB-BD31-4B8C-83A1-F6EECF244321}">
                <p14:modId xmlns:p14="http://schemas.microsoft.com/office/powerpoint/2010/main" val="248075194"/>
              </p:ext>
            </p:extLst>
          </p:nvPr>
        </p:nvGraphicFramePr>
        <p:xfrm>
          <a:off x="1153740" y="1661519"/>
          <a:ext cx="7030800" cy="2415180"/>
        </p:xfrm>
        <a:graphic>
          <a:graphicData uri="http://schemas.openxmlformats.org/drawingml/2006/table">
            <a:tbl>
              <a:tblPr/>
              <a:tblGrid>
                <a:gridCol w="1097676">
                  <a:extLst>
                    <a:ext uri="{9D8B030D-6E8A-4147-A177-3AD203B41FA5}">
                      <a16:colId xmlns:a16="http://schemas.microsoft.com/office/drawing/2014/main" val="3639964127"/>
                    </a:ext>
                  </a:extLst>
                </a:gridCol>
                <a:gridCol w="2435072">
                  <a:extLst>
                    <a:ext uri="{9D8B030D-6E8A-4147-A177-3AD203B41FA5}">
                      <a16:colId xmlns:a16="http://schemas.microsoft.com/office/drawing/2014/main" val="1929179386"/>
                    </a:ext>
                  </a:extLst>
                </a:gridCol>
                <a:gridCol w="2371988">
                  <a:extLst>
                    <a:ext uri="{9D8B030D-6E8A-4147-A177-3AD203B41FA5}">
                      <a16:colId xmlns:a16="http://schemas.microsoft.com/office/drawing/2014/main" val="4175087683"/>
                    </a:ext>
                  </a:extLst>
                </a:gridCol>
                <a:gridCol w="1126064">
                  <a:extLst>
                    <a:ext uri="{9D8B030D-6E8A-4147-A177-3AD203B41FA5}">
                      <a16:colId xmlns:a16="http://schemas.microsoft.com/office/drawing/2014/main" val="3223003340"/>
                    </a:ext>
                  </a:extLst>
                </a:gridCol>
              </a:tblGrid>
              <a:tr h="780290">
                <a:tc>
                  <a:txBody>
                    <a:bodyPr/>
                    <a:lstStyle/>
                    <a:p>
                      <a:pPr algn="ctr" rtl="0" fontAlgn="ctr"/>
                      <a:r>
                        <a:rPr lang="en-US" sz="1050" b="1" i="0" u="none" strike="noStrike">
                          <a:solidFill>
                            <a:srgbClr val="000000"/>
                          </a:solidFill>
                          <a:effectLst/>
                          <a:latin typeface="+mn-lt"/>
                        </a:rPr>
                        <a:t>Seat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Democratic Primary Winner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Cook Rating</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9356927"/>
                  </a:ext>
                </a:extLst>
              </a:tr>
              <a:tr h="817445">
                <a:tc>
                  <a:txBody>
                    <a:bodyPr/>
                    <a:lstStyle/>
                    <a:p>
                      <a:pPr algn="ctr" rtl="0" fontAlgn="ctr"/>
                      <a:r>
                        <a:rPr lang="en-US" sz="900" b="1" i="0" u="none" strike="noStrike">
                          <a:solidFill>
                            <a:srgbClr val="000000"/>
                          </a:solidFill>
                          <a:effectLst/>
                          <a:latin typeface="+mn-lt"/>
                        </a:rPr>
                        <a:t>WY-Governor</a:t>
                      </a:r>
                    </a:p>
                  </a:txBody>
                  <a:tcPr marL="9525" marR="9525" marT="952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Mark Gordon* (61.7%)</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Theresa Livingston (71.2%)</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662282874"/>
                  </a:ext>
                </a:extLst>
              </a:tr>
              <a:tr h="817445">
                <a:tc>
                  <a:txBody>
                    <a:bodyPr/>
                    <a:lstStyle/>
                    <a:p>
                      <a:pPr algn="ctr" rtl="0" fontAlgn="ctr"/>
                      <a:r>
                        <a:rPr lang="en-US" sz="900" b="1" i="0" u="none" strike="noStrike">
                          <a:solidFill>
                            <a:srgbClr val="000000"/>
                          </a:solidFill>
                          <a:effectLst/>
                          <a:latin typeface="+mn-lt"/>
                        </a:rPr>
                        <a:t>WY-1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Harriet Hageman (66.3%)</a:t>
                      </a:r>
                    </a:p>
                  </a:txBody>
                  <a:tcPr marL="9525" marR="9525" marT="952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Lynnette GreyBull (62.3%)</a:t>
                      </a:r>
                    </a:p>
                  </a:txBody>
                  <a:tcPr marL="9525" marR="9525" marT="952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527606261"/>
                  </a:ext>
                </a:extLst>
              </a:tr>
            </a:tbl>
          </a:graphicData>
        </a:graphic>
      </p:graphicFrame>
    </p:spTree>
    <p:extLst>
      <p:ext uri="{BB962C8B-B14F-4D97-AF65-F5344CB8AC3E}">
        <p14:creationId xmlns:p14="http://schemas.microsoft.com/office/powerpoint/2010/main" val="25622407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20E20DE5-6B11-5E45-B730-74862AE5490B}"/>
              </a:ext>
            </a:extLst>
          </p:cNvPr>
          <p:cNvSpPr/>
          <p:nvPr/>
        </p:nvSpPr>
        <p:spPr>
          <a:xfrm>
            <a:off x="4688955" y="1502892"/>
            <a:ext cx="3310838" cy="4145970"/>
          </a:xfrm>
          <a:prstGeom prst="roundRect">
            <a:avLst>
              <a:gd name="adj" fmla="val 3206"/>
            </a:avLst>
          </a:prstGeom>
          <a:solidFill>
            <a:schemeClr val="bg1"/>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8438CF58-E76E-3C43-8728-2B423FEC87E3}"/>
              </a:ext>
            </a:extLst>
          </p:cNvPr>
          <p:cNvSpPr/>
          <p:nvPr/>
        </p:nvSpPr>
        <p:spPr>
          <a:xfrm>
            <a:off x="1069772" y="1502892"/>
            <a:ext cx="3310838" cy="4145970"/>
          </a:xfrm>
          <a:prstGeom prst="roundRect">
            <a:avLst>
              <a:gd name="adj" fmla="val 3206"/>
            </a:avLst>
          </a:prstGeom>
          <a:solidFill>
            <a:schemeClr val="bg1"/>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E07EAC20-8547-0B45-A6C6-E3139DFF9865}"/>
              </a:ext>
            </a:extLst>
          </p:cNvPr>
          <p:cNvSpPr/>
          <p:nvPr/>
        </p:nvSpPr>
        <p:spPr>
          <a:xfrm>
            <a:off x="1164261" y="1578973"/>
            <a:ext cx="3125225" cy="1049005"/>
          </a:xfrm>
          <a:prstGeom prst="rect">
            <a:avLst/>
          </a:prstGeom>
        </p:spPr>
        <p:txBody>
          <a:bodyPr wrap="square">
            <a:spAutoFit/>
          </a:bodyPr>
          <a:lstStyle/>
          <a:p>
            <a:pPr>
              <a:spcAft>
                <a:spcPts val="500"/>
              </a:spcAft>
            </a:pPr>
            <a:r>
              <a:rPr lang="en-US" sz="2000" b="1" dirty="0">
                <a:solidFill>
                  <a:schemeClr val="accent1">
                    <a:lumMod val="75000"/>
                  </a:schemeClr>
                </a:solidFill>
                <a:cs typeface="Arial" panose="020B0604020202020204" pitchFamily="34" charset="0"/>
              </a:rPr>
              <a:t>Looking to customize these slides yourself? </a:t>
            </a:r>
            <a:r>
              <a:rPr lang="en-US" dirty="0">
                <a:solidFill>
                  <a:schemeClr val="accent1">
                    <a:lumMod val="75000"/>
                  </a:schemeClr>
                </a:solidFill>
                <a:cs typeface="Arial" panose="020B0604020202020204" pitchFamily="34" charset="0"/>
              </a:rPr>
              <a:t> </a:t>
            </a:r>
          </a:p>
          <a:p>
            <a:pPr algn="ctr"/>
            <a:endParaRPr lang="en-US" dirty="0"/>
          </a:p>
        </p:txBody>
      </p:sp>
      <p:sp>
        <p:nvSpPr>
          <p:cNvPr id="2" name="Rectangle 1">
            <a:extLst>
              <a:ext uri="{FF2B5EF4-FFF2-40B4-BE49-F238E27FC236}">
                <a16:creationId xmlns:a16="http://schemas.microsoft.com/office/drawing/2014/main" id="{0EFE3AE5-833E-104E-8674-522BA4DAE204}"/>
              </a:ext>
            </a:extLst>
          </p:cNvPr>
          <p:cNvSpPr/>
          <p:nvPr/>
        </p:nvSpPr>
        <p:spPr>
          <a:xfrm>
            <a:off x="1069772" y="6100370"/>
            <a:ext cx="6930021" cy="338554"/>
          </a:xfrm>
          <a:prstGeom prst="rect">
            <a:avLst/>
          </a:prstGeom>
        </p:spPr>
        <p:txBody>
          <a:bodyPr wrap="square">
            <a:spAutoFit/>
          </a:bodyPr>
          <a:lstStyle/>
          <a:p>
            <a:pPr algn="ctr">
              <a:spcAft>
                <a:spcPts val="500"/>
              </a:spcAft>
            </a:pPr>
            <a:r>
              <a:rPr lang="en-US" altLang="en-US" sz="1600" b="1" dirty="0">
                <a:solidFill>
                  <a:schemeClr val="accent1">
                    <a:lumMod val="75000"/>
                  </a:schemeClr>
                </a:solidFill>
              </a:rPr>
              <a:t>Feel free to delete this slide before presenting.</a:t>
            </a:r>
          </a:p>
        </p:txBody>
      </p:sp>
      <p:sp>
        <p:nvSpPr>
          <p:cNvPr id="40" name="Rectangle 39">
            <a:extLst>
              <a:ext uri="{FF2B5EF4-FFF2-40B4-BE49-F238E27FC236}">
                <a16:creationId xmlns:a16="http://schemas.microsoft.com/office/drawing/2014/main" id="{86F3EF02-7F87-DF4C-A79C-FF35FC479A2E}"/>
              </a:ext>
            </a:extLst>
          </p:cNvPr>
          <p:cNvSpPr/>
          <p:nvPr/>
        </p:nvSpPr>
        <p:spPr>
          <a:xfrm>
            <a:off x="4807181" y="1578974"/>
            <a:ext cx="3121352" cy="2190343"/>
          </a:xfrm>
          <a:prstGeom prst="rect">
            <a:avLst/>
          </a:prstGeom>
        </p:spPr>
        <p:txBody>
          <a:bodyPr wrap="square">
            <a:spAutoFit/>
          </a:bodyPr>
          <a:lstStyle/>
          <a:p>
            <a:pPr>
              <a:spcAft>
                <a:spcPts val="500"/>
              </a:spcAft>
            </a:pPr>
            <a:r>
              <a:rPr lang="en-US" sz="2000" b="1" dirty="0">
                <a:solidFill>
                  <a:schemeClr val="accent1">
                    <a:lumMod val="75000"/>
                  </a:schemeClr>
                </a:solidFill>
                <a:cs typeface="Arial" panose="020B0604020202020204" pitchFamily="34" charset="0"/>
              </a:rPr>
              <a:t>Looking for assistance with customization?</a:t>
            </a:r>
          </a:p>
          <a:p>
            <a:pPr>
              <a:spcAft>
                <a:spcPts val="500"/>
              </a:spcAft>
            </a:pPr>
            <a:endParaRPr lang="en-US" sz="1600" b="1" dirty="0">
              <a:solidFill>
                <a:schemeClr val="accent1">
                  <a:lumMod val="75000"/>
                </a:schemeClr>
              </a:solidFill>
              <a:cs typeface="Arial" panose="020B0604020202020204" pitchFamily="34" charset="0"/>
            </a:endParaRPr>
          </a:p>
          <a:p>
            <a:pPr algn="ctr">
              <a:lnSpc>
                <a:spcPct val="150000"/>
              </a:lnSpc>
            </a:pPr>
            <a:br>
              <a:rPr lang="en-US" b="1" dirty="0"/>
            </a:br>
            <a:r>
              <a:rPr lang="en-US" dirty="0">
                <a:cs typeface="Arial" panose="020B0604020202020204" pitchFamily="34" charset="0"/>
              </a:rPr>
              <a:t> </a:t>
            </a:r>
          </a:p>
          <a:p>
            <a:pPr algn="ctr"/>
            <a:endParaRPr lang="en-US" dirty="0"/>
          </a:p>
        </p:txBody>
      </p:sp>
      <p:pic>
        <p:nvPicPr>
          <p:cNvPr id="3" name="Picture 2">
            <a:extLst>
              <a:ext uri="{FF2B5EF4-FFF2-40B4-BE49-F238E27FC236}">
                <a16:creationId xmlns:a16="http://schemas.microsoft.com/office/drawing/2014/main" id="{9FFE2039-967E-334A-919D-D4796EDCAB69}"/>
              </a:ext>
            </a:extLst>
          </p:cNvPr>
          <p:cNvPicPr>
            <a:picLocks noChangeAspect="1"/>
          </p:cNvPicPr>
          <p:nvPr/>
        </p:nvPicPr>
        <p:blipFill>
          <a:blip r:embed="rId2"/>
          <a:stretch>
            <a:fillRect/>
          </a:stretch>
        </p:blipFill>
        <p:spPr>
          <a:xfrm>
            <a:off x="5640293" y="2435745"/>
            <a:ext cx="1255916" cy="653076"/>
          </a:xfrm>
          <a:prstGeom prst="rect">
            <a:avLst/>
          </a:prstGeom>
        </p:spPr>
      </p:pic>
      <p:pic>
        <p:nvPicPr>
          <p:cNvPr id="4" name="Picture 3">
            <a:extLst>
              <a:ext uri="{FF2B5EF4-FFF2-40B4-BE49-F238E27FC236}">
                <a16:creationId xmlns:a16="http://schemas.microsoft.com/office/drawing/2014/main" id="{5144B5D3-CEE9-8A40-9731-D99E7B724783}"/>
              </a:ext>
            </a:extLst>
          </p:cNvPr>
          <p:cNvPicPr>
            <a:picLocks noChangeAspect="1"/>
          </p:cNvPicPr>
          <p:nvPr/>
        </p:nvPicPr>
        <p:blipFill>
          <a:blip r:embed="rId3"/>
          <a:stretch>
            <a:fillRect/>
          </a:stretch>
        </p:blipFill>
        <p:spPr>
          <a:xfrm>
            <a:off x="2247791" y="2412636"/>
            <a:ext cx="970516" cy="679361"/>
          </a:xfrm>
          <a:prstGeom prst="rect">
            <a:avLst/>
          </a:prstGeom>
        </p:spPr>
      </p:pic>
      <p:sp>
        <p:nvSpPr>
          <p:cNvPr id="5" name="Rectangle 4">
            <a:extLst>
              <a:ext uri="{FF2B5EF4-FFF2-40B4-BE49-F238E27FC236}">
                <a16:creationId xmlns:a16="http://schemas.microsoft.com/office/drawing/2014/main" id="{5B9E219D-050C-D942-A56A-034B9C81C51F}"/>
              </a:ext>
            </a:extLst>
          </p:cNvPr>
          <p:cNvSpPr/>
          <p:nvPr/>
        </p:nvSpPr>
        <p:spPr>
          <a:xfrm>
            <a:off x="1194201" y="3080415"/>
            <a:ext cx="3074019" cy="1846659"/>
          </a:xfrm>
          <a:prstGeom prst="rect">
            <a:avLst/>
          </a:prstGeom>
        </p:spPr>
        <p:txBody>
          <a:bodyPr wrap="square">
            <a:spAutoFit/>
          </a:bodyPr>
          <a:lstStyle/>
          <a:p>
            <a:pPr algn="ctr">
              <a:lnSpc>
                <a:spcPct val="150000"/>
              </a:lnSpc>
            </a:pPr>
            <a:r>
              <a:rPr lang="en-US" b="1" dirty="0"/>
              <a:t>No problem.</a:t>
            </a:r>
            <a:endParaRPr lang="en-US" dirty="0"/>
          </a:p>
          <a:p>
            <a:pPr algn="ctr"/>
            <a:endParaRPr lang="en-US" sz="1200" dirty="0"/>
          </a:p>
          <a:p>
            <a:pPr>
              <a:spcAft>
                <a:spcPts val="500"/>
              </a:spcAft>
            </a:pPr>
            <a:r>
              <a:rPr lang="en-US" sz="1200" dirty="0">
                <a:cs typeface="Arial" panose="020B0604020202020204" pitchFamily="34" charset="0"/>
              </a:rPr>
              <a:t>The slides in this deck can be edited to suit your needs. However, if you alter text, data or images on our slides, we ask that you </a:t>
            </a:r>
            <a:r>
              <a:rPr lang="en-US" sz="1200" b="1" dirty="0">
                <a:cs typeface="Arial" panose="020B0604020202020204" pitchFamily="34" charset="0"/>
              </a:rPr>
              <a:t>remove National Journal logos and branding </a:t>
            </a:r>
            <a:r>
              <a:rPr lang="en-US" sz="1200" dirty="0">
                <a:cs typeface="Arial" panose="020B0604020202020204" pitchFamily="34" charset="0"/>
              </a:rPr>
              <a:t>prior to distribution or public use. Look for:</a:t>
            </a:r>
          </a:p>
        </p:txBody>
      </p:sp>
      <p:sp>
        <p:nvSpPr>
          <p:cNvPr id="6" name="Rectangle 5">
            <a:extLst>
              <a:ext uri="{FF2B5EF4-FFF2-40B4-BE49-F238E27FC236}">
                <a16:creationId xmlns:a16="http://schemas.microsoft.com/office/drawing/2014/main" id="{BFA04144-1919-664A-A185-7029B3C0D83C}"/>
              </a:ext>
            </a:extLst>
          </p:cNvPr>
          <p:cNvSpPr/>
          <p:nvPr/>
        </p:nvSpPr>
        <p:spPr>
          <a:xfrm>
            <a:off x="4839080" y="3187043"/>
            <a:ext cx="3007750" cy="2372444"/>
          </a:xfrm>
          <a:prstGeom prst="rect">
            <a:avLst/>
          </a:prstGeom>
        </p:spPr>
        <p:txBody>
          <a:bodyPr wrap="square">
            <a:spAutoFit/>
          </a:bodyPr>
          <a:lstStyle/>
          <a:p>
            <a:pPr algn="ctr"/>
            <a:r>
              <a:rPr lang="en-US" b="1" dirty="0"/>
              <a:t>We’re here to help.</a:t>
            </a:r>
            <a:br>
              <a:rPr lang="en-US" b="1" dirty="0"/>
            </a:br>
            <a:endParaRPr lang="en-US" dirty="0"/>
          </a:p>
          <a:p>
            <a:pPr>
              <a:spcAft>
                <a:spcPts val="500"/>
              </a:spcAft>
            </a:pPr>
            <a:r>
              <a:rPr lang="en-US" sz="1200" dirty="0">
                <a:cs typeface="Arial" panose="020B0604020202020204" pitchFamily="34" charset="0"/>
              </a:rPr>
              <a:t>If you’d like our team of policy researchers and data visualization specialists to customize this deck with your vision in mind, </a:t>
            </a:r>
            <a:r>
              <a:rPr lang="en-US" sz="1200" b="1" dirty="0">
                <a:cs typeface="Arial" panose="020B0604020202020204" pitchFamily="34" charset="0"/>
              </a:rPr>
              <a:t>contact your Dedicated Advisor </a:t>
            </a:r>
            <a:r>
              <a:rPr lang="en-US" sz="1200" dirty="0">
                <a:cs typeface="Arial" panose="020B0604020202020204" pitchFamily="34" charset="0"/>
              </a:rPr>
              <a:t>or email </a:t>
            </a:r>
            <a:r>
              <a:rPr lang="en-US" sz="1200" dirty="0">
                <a:cs typeface="Arial" panose="020B0604020202020204" pitchFamily="34" charset="0"/>
                <a:hlinkClick r:id="rId4"/>
              </a:rPr>
              <a:t>service@nationaljournal.com</a:t>
            </a:r>
            <a:r>
              <a:rPr lang="en-US" sz="1200" dirty="0">
                <a:cs typeface="Arial" panose="020B0604020202020204" pitchFamily="34" charset="0"/>
              </a:rPr>
              <a:t>. </a:t>
            </a:r>
          </a:p>
          <a:p>
            <a:pPr>
              <a:spcAft>
                <a:spcPts val="500"/>
              </a:spcAft>
            </a:pPr>
            <a:br>
              <a:rPr lang="en-US" sz="1200" dirty="0">
                <a:cs typeface="Arial" panose="020B0604020202020204" pitchFamily="34" charset="0"/>
              </a:rPr>
            </a:br>
            <a:r>
              <a:rPr lang="en-US" sz="1200" dirty="0">
                <a:cs typeface="Arial" panose="020B0604020202020204" pitchFamily="34" charset="0"/>
              </a:rPr>
              <a:t>This service is included in most membership packages.</a:t>
            </a:r>
          </a:p>
        </p:txBody>
      </p:sp>
      <p:pic>
        <p:nvPicPr>
          <p:cNvPr id="7" name="Picture 6">
            <a:extLst>
              <a:ext uri="{FF2B5EF4-FFF2-40B4-BE49-F238E27FC236}">
                <a16:creationId xmlns:a16="http://schemas.microsoft.com/office/drawing/2014/main" id="{C07E8841-4490-254A-B79C-F5CFF007D3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81846" y="4900653"/>
            <a:ext cx="1288593" cy="342425"/>
          </a:xfrm>
          <a:prstGeom prst="rect">
            <a:avLst/>
          </a:prstGeom>
        </p:spPr>
      </p:pic>
      <p:pic>
        <p:nvPicPr>
          <p:cNvPr id="8" name="Picture 7">
            <a:extLst>
              <a:ext uri="{FF2B5EF4-FFF2-40B4-BE49-F238E27FC236}">
                <a16:creationId xmlns:a16="http://schemas.microsoft.com/office/drawing/2014/main" id="{3BA70CE5-5DEC-6344-A2A5-55B936F3C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81846" y="5287397"/>
            <a:ext cx="1942450" cy="290183"/>
          </a:xfrm>
          <a:prstGeom prst="rect">
            <a:avLst/>
          </a:prstGeom>
        </p:spPr>
      </p:pic>
      <p:sp>
        <p:nvSpPr>
          <p:cNvPr id="10" name="Title 9"/>
          <p:cNvSpPr>
            <a:spLocks noGrp="1"/>
          </p:cNvSpPr>
          <p:nvPr>
            <p:ph type="title"/>
          </p:nvPr>
        </p:nvSpPr>
        <p:spPr/>
        <p:txBody>
          <a:bodyPr/>
          <a:lstStyle/>
          <a:p>
            <a:r>
              <a:rPr lang="en-US" dirty="0"/>
              <a:t>Ways to edit these slides</a:t>
            </a:r>
          </a:p>
        </p:txBody>
      </p:sp>
    </p:spTree>
    <p:extLst>
      <p:ext uri="{BB962C8B-B14F-4D97-AF65-F5344CB8AC3E}">
        <p14:creationId xmlns:p14="http://schemas.microsoft.com/office/powerpoint/2010/main" val="124784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California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3972178" cy="307777"/>
          </a:xfrm>
          <a:prstGeom prst="rect">
            <a:avLst/>
          </a:prstGeom>
          <a:noFill/>
        </p:spPr>
        <p:txBody>
          <a:bodyPr wrap="none" rtlCol="0">
            <a:spAutoFit/>
          </a:bodyPr>
          <a:lstStyle/>
          <a:p>
            <a:r>
              <a:rPr lang="en-US" sz="1400" dirty="0">
                <a:solidFill>
                  <a:schemeClr val="bg1">
                    <a:lumMod val="50000"/>
                  </a:schemeClr>
                </a:solidFill>
                <a:latin typeface="+mj-lt"/>
              </a:rPr>
              <a:t>Primaries held June 7, runoffs June 21</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6/27/22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3758"/>
            <a:ext cx="1077539" cy="276999"/>
          </a:xfrm>
          <a:prstGeom prst="rect">
            <a:avLst/>
          </a:prstGeom>
          <a:noFill/>
        </p:spPr>
        <p:txBody>
          <a:bodyPr wrap="none" rtlCol="0">
            <a:spAutoFit/>
          </a:bodyPr>
          <a:lstStyle/>
          <a:p>
            <a:r>
              <a:rPr lang="en-US" sz="1200" b="1" dirty="0"/>
              <a:t>Low turnout</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4" y="2374261"/>
            <a:ext cx="3870348" cy="707886"/>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As of June 7, just 19% of the 22 million ballots sent to California voters were returned </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Low turnout could be a warning sign to Democrats that the party is losing engagement with its constituents </a:t>
            </a: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143213"/>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123813"/>
            <a:ext cx="1544012" cy="276999"/>
          </a:xfrm>
          <a:prstGeom prst="rect">
            <a:avLst/>
          </a:prstGeom>
          <a:noFill/>
        </p:spPr>
        <p:txBody>
          <a:bodyPr wrap="none" rtlCol="0">
            <a:spAutoFit/>
          </a:bodyPr>
          <a:lstStyle/>
          <a:p>
            <a:r>
              <a:rPr lang="en-US" sz="1200" b="1" dirty="0"/>
              <a:t>Move to the center</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3" y="3390595"/>
            <a:ext cx="3870347"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Voters in San Francisco recalled District Attorney </a:t>
            </a:r>
            <a:r>
              <a:rPr lang="en-GB" sz="1000" dirty="0" err="1">
                <a:solidFill>
                  <a:schemeClr val="dk1"/>
                </a:solidFill>
                <a:cs typeface="Arial"/>
                <a:sym typeface="Arial"/>
              </a:rPr>
              <a:t>Chesa</a:t>
            </a:r>
            <a:r>
              <a:rPr lang="en-GB" sz="1000" dirty="0">
                <a:solidFill>
                  <a:schemeClr val="dk1"/>
                </a:solidFill>
                <a:cs typeface="Arial"/>
                <a:sym typeface="Arial"/>
              </a:rPr>
              <a:t> Boudin for what they saw as progressive criminal justice policies that were ineffective at deterring crime</a:t>
            </a:r>
          </a:p>
          <a:p>
            <a:pPr marL="171450" lvl="0" indent="-171450">
              <a:buClr>
                <a:schemeClr val="dk1"/>
              </a:buClr>
              <a:buSzPts val="1100"/>
              <a:buFont typeface="Noto Sans Symbols"/>
              <a:buChar char="▪"/>
            </a:pPr>
            <a:r>
              <a:rPr lang="en-GB" sz="1000" dirty="0">
                <a:solidFill>
                  <a:schemeClr val="dk1"/>
                </a:solidFill>
                <a:cs typeface="Arial"/>
                <a:sym typeface="Arial"/>
              </a:rPr>
              <a:t>Meanwhile, voters in Los Angeles cast ballots for former Republican Rick Caruso in the mayor’s race, forcing a November runoff with Rep. Karen Bass (D-CA-37)</a:t>
            </a:r>
            <a:endParaRPr lang="en-GB" sz="1000" dirty="0"/>
          </a:p>
        </p:txBody>
      </p:sp>
      <p:sp>
        <p:nvSpPr>
          <p:cNvPr id="18" name="Google Shape;8247;p127">
            <a:extLst>
              <a:ext uri="{FF2B5EF4-FFF2-40B4-BE49-F238E27FC236}">
                <a16:creationId xmlns:a16="http://schemas.microsoft.com/office/drawing/2014/main" id="{5EAA7E71-244C-E003-8DE9-A36CE51BC1EB}"/>
              </a:ext>
            </a:extLst>
          </p:cNvPr>
          <p:cNvSpPr/>
          <p:nvPr/>
        </p:nvSpPr>
        <p:spPr>
          <a:xfrm>
            <a:off x="4285365" y="4475671"/>
            <a:ext cx="246888" cy="2468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3</a:t>
            </a:r>
            <a:endParaRPr dirty="0"/>
          </a:p>
        </p:txBody>
      </p:sp>
      <p:sp>
        <p:nvSpPr>
          <p:cNvPr id="19" name="TextBox 18">
            <a:extLst>
              <a:ext uri="{FF2B5EF4-FFF2-40B4-BE49-F238E27FC236}">
                <a16:creationId xmlns:a16="http://schemas.microsoft.com/office/drawing/2014/main" id="{E6FBF889-B971-5B74-9688-A096496EFB7D}"/>
              </a:ext>
            </a:extLst>
          </p:cNvPr>
          <p:cNvSpPr txBox="1"/>
          <p:nvPr/>
        </p:nvSpPr>
        <p:spPr>
          <a:xfrm>
            <a:off x="4530376" y="4458610"/>
            <a:ext cx="1853392" cy="276999"/>
          </a:xfrm>
          <a:prstGeom prst="rect">
            <a:avLst/>
          </a:prstGeom>
          <a:noFill/>
        </p:spPr>
        <p:txBody>
          <a:bodyPr wrap="none" rtlCol="0">
            <a:spAutoFit/>
          </a:bodyPr>
          <a:lstStyle/>
          <a:p>
            <a:r>
              <a:rPr lang="en-US" sz="1200" b="1" dirty="0"/>
              <a:t>Republican challenges</a:t>
            </a:r>
          </a:p>
        </p:txBody>
      </p:sp>
      <p:sp>
        <p:nvSpPr>
          <p:cNvPr id="20" name="Rectangle 19">
            <a:extLst>
              <a:ext uri="{FF2B5EF4-FFF2-40B4-BE49-F238E27FC236}">
                <a16:creationId xmlns:a16="http://schemas.microsoft.com/office/drawing/2014/main" id="{E01C095B-06DB-530A-031F-92D8CA45FC43}"/>
              </a:ext>
            </a:extLst>
          </p:cNvPr>
          <p:cNvSpPr/>
          <p:nvPr/>
        </p:nvSpPr>
        <p:spPr>
          <a:xfrm>
            <a:off x="4204144" y="4721999"/>
            <a:ext cx="3773717"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California is one of the few states where multiple incumbent Republicans are vulnerable after redistricting </a:t>
            </a:r>
          </a:p>
          <a:p>
            <a:pPr marL="171450" lvl="0" indent="-171450">
              <a:buClr>
                <a:schemeClr val="dk1"/>
              </a:buClr>
              <a:buSzPts val="1100"/>
              <a:buFont typeface="Noto Sans Symbols"/>
              <a:buChar char="▪"/>
            </a:pPr>
            <a:r>
              <a:rPr lang="en-GB" sz="1000" dirty="0">
                <a:solidFill>
                  <a:schemeClr val="dk1"/>
                </a:solidFill>
                <a:cs typeface="Arial"/>
                <a:sym typeface="Arial"/>
              </a:rPr>
              <a:t>Reps. Young Kim (R-CA-39) and David Valadao (R-CA-21)  ultimately defeated primary challenges from more Trumpian candidates that could have given Democrats an edge, but both candidates came in second in their district races</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3217531618"/>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52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42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11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890635"/>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41" name="TextBox 40">
            <a:extLst>
              <a:ext uri="{FF2B5EF4-FFF2-40B4-BE49-F238E27FC236}">
                <a16:creationId xmlns:a16="http://schemas.microsoft.com/office/drawing/2014/main" id="{5A8D79D6-BD3B-82EC-40AB-A9214E60EDD8}"/>
              </a:ext>
            </a:extLst>
          </p:cNvPr>
          <p:cNvSpPr txBox="1"/>
          <p:nvPr/>
        </p:nvSpPr>
        <p:spPr>
          <a:xfrm>
            <a:off x="636990" y="6224623"/>
            <a:ext cx="5184693"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6/8/22, Ballotpedia, LA Times, CNN, NY Times, The Cook Political Report with Amy Walter</a:t>
            </a:r>
          </a:p>
        </p:txBody>
      </p:sp>
      <p:sp>
        <p:nvSpPr>
          <p:cNvPr id="23" name="Google Shape;8235;p127">
            <a:extLst>
              <a:ext uri="{FF2B5EF4-FFF2-40B4-BE49-F238E27FC236}">
                <a16:creationId xmlns:a16="http://schemas.microsoft.com/office/drawing/2014/main" id="{9DA99DC4-BA3C-A307-5148-49274ADB7F69}"/>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6" name="Picture 5" descr="Map&#10;&#10;Description automatically generated">
            <a:extLst>
              <a:ext uri="{FF2B5EF4-FFF2-40B4-BE49-F238E27FC236}">
                <a16:creationId xmlns:a16="http://schemas.microsoft.com/office/drawing/2014/main" id="{E1199899-B450-8D12-5825-2BEFC430F5B4}"/>
              </a:ext>
            </a:extLst>
          </p:cNvPr>
          <p:cNvPicPr>
            <a:picLocks noChangeAspect="1"/>
          </p:cNvPicPr>
          <p:nvPr/>
        </p:nvPicPr>
        <p:blipFill>
          <a:blip r:embed="rId3"/>
          <a:stretch>
            <a:fillRect/>
          </a:stretch>
        </p:blipFill>
        <p:spPr>
          <a:xfrm>
            <a:off x="1994624" y="4406258"/>
            <a:ext cx="1093201" cy="1231353"/>
          </a:xfrm>
          <a:prstGeom prst="rect">
            <a:avLst/>
          </a:prstGeom>
        </p:spPr>
      </p:pic>
    </p:spTree>
    <p:extLst>
      <p:ext uri="{BB962C8B-B14F-4D97-AF65-F5344CB8AC3E}">
        <p14:creationId xmlns:p14="http://schemas.microsoft.com/office/powerpoint/2010/main" val="224538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California primary results (1/3)</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6/21/22</a:t>
            </a:r>
          </a:p>
        </p:txBody>
      </p:sp>
      <p:graphicFrame>
        <p:nvGraphicFramePr>
          <p:cNvPr id="8" name="Table 7">
            <a:extLst>
              <a:ext uri="{FF2B5EF4-FFF2-40B4-BE49-F238E27FC236}">
                <a16:creationId xmlns:a16="http://schemas.microsoft.com/office/drawing/2014/main" id="{77EE2562-59E3-35CC-B5DF-33849229376B}"/>
              </a:ext>
            </a:extLst>
          </p:cNvPr>
          <p:cNvGraphicFramePr>
            <a:graphicFrameLocks noGrp="1"/>
          </p:cNvGraphicFramePr>
          <p:nvPr>
            <p:extLst>
              <p:ext uri="{D42A27DB-BD31-4B8C-83A1-F6EECF244321}">
                <p14:modId xmlns:p14="http://schemas.microsoft.com/office/powerpoint/2010/main" val="2408095475"/>
              </p:ext>
            </p:extLst>
          </p:nvPr>
        </p:nvGraphicFramePr>
        <p:xfrm>
          <a:off x="1153739" y="1666088"/>
          <a:ext cx="7030801" cy="4301999"/>
        </p:xfrm>
        <a:graphic>
          <a:graphicData uri="http://schemas.openxmlformats.org/drawingml/2006/table">
            <a:tbl>
              <a:tblPr/>
              <a:tblGrid>
                <a:gridCol w="1095552">
                  <a:extLst>
                    <a:ext uri="{9D8B030D-6E8A-4147-A177-3AD203B41FA5}">
                      <a16:colId xmlns:a16="http://schemas.microsoft.com/office/drawing/2014/main" val="1893256449"/>
                    </a:ext>
                  </a:extLst>
                </a:gridCol>
                <a:gridCol w="2431887">
                  <a:extLst>
                    <a:ext uri="{9D8B030D-6E8A-4147-A177-3AD203B41FA5}">
                      <a16:colId xmlns:a16="http://schemas.microsoft.com/office/drawing/2014/main" val="593289314"/>
                    </a:ext>
                  </a:extLst>
                </a:gridCol>
                <a:gridCol w="2371691">
                  <a:extLst>
                    <a:ext uri="{9D8B030D-6E8A-4147-A177-3AD203B41FA5}">
                      <a16:colId xmlns:a16="http://schemas.microsoft.com/office/drawing/2014/main" val="333413089"/>
                    </a:ext>
                  </a:extLst>
                </a:gridCol>
                <a:gridCol w="1131671">
                  <a:extLst>
                    <a:ext uri="{9D8B030D-6E8A-4147-A177-3AD203B41FA5}">
                      <a16:colId xmlns:a16="http://schemas.microsoft.com/office/drawing/2014/main" val="2781963451"/>
                    </a:ext>
                  </a:extLst>
                </a:gridCol>
              </a:tblGrid>
              <a:tr h="232955">
                <a:tc>
                  <a:txBody>
                    <a:bodyPr/>
                    <a:lstStyle/>
                    <a:p>
                      <a:pPr algn="ctr" rtl="0" fontAlgn="ctr"/>
                      <a:r>
                        <a:rPr lang="en-GB" sz="1050" b="1" i="0" u="none" strike="noStrike" dirty="0">
                          <a:solidFill>
                            <a:srgbClr val="000000"/>
                          </a:solidFill>
                          <a:effectLst/>
                          <a:latin typeface="+mn-lt"/>
                        </a:rPr>
                        <a:t>Seat</a:t>
                      </a:r>
                    </a:p>
                  </a:txBody>
                  <a:tcPr marL="4714" marR="4714" marT="47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50" b="1" i="0" u="none" strike="noStrike" dirty="0">
                          <a:solidFill>
                            <a:srgbClr val="000000"/>
                          </a:solidFill>
                          <a:effectLst/>
                          <a:latin typeface="+mn-lt"/>
                        </a:rPr>
                        <a:t>Top-Vote-Getter #1</a:t>
                      </a:r>
                    </a:p>
                  </a:txBody>
                  <a:tcPr marL="4714" marR="4714" marT="47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50" b="1" i="0" u="none" strike="noStrike" dirty="0">
                          <a:solidFill>
                            <a:srgbClr val="000000"/>
                          </a:solidFill>
                          <a:effectLst/>
                          <a:latin typeface="+mn-lt"/>
                        </a:rPr>
                        <a:t>Top-Vote-Getter #2</a:t>
                      </a:r>
                    </a:p>
                  </a:txBody>
                  <a:tcPr marL="4714" marR="4714" marT="47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50" b="1" i="0" u="none" strike="noStrike" dirty="0">
                          <a:solidFill>
                            <a:srgbClr val="000000"/>
                          </a:solidFill>
                          <a:effectLst/>
                          <a:latin typeface="+mn-lt"/>
                        </a:rPr>
                        <a:t>Cook Rating</a:t>
                      </a:r>
                    </a:p>
                  </a:txBody>
                  <a:tcPr marL="4714" marR="4714" marT="47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690651"/>
                  </a:ext>
                </a:extLst>
              </a:tr>
              <a:tr h="226058">
                <a:tc>
                  <a:txBody>
                    <a:bodyPr/>
                    <a:lstStyle/>
                    <a:p>
                      <a:pPr algn="ctr" rtl="0" fontAlgn="ctr"/>
                      <a:r>
                        <a:rPr lang="en-GB" sz="900" b="1" i="0" u="none" strike="noStrike" dirty="0">
                          <a:solidFill>
                            <a:srgbClr val="000000"/>
                          </a:solidFill>
                          <a:effectLst/>
                          <a:latin typeface="+mn-lt"/>
                        </a:rPr>
                        <a:t>CA-Senate</a:t>
                      </a:r>
                    </a:p>
                  </a:txBody>
                  <a:tcPr marL="4714" marR="4714" marT="4714"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Alex Padilla* (54.5%)</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Mark Meuser (14.7%)</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219879519"/>
                  </a:ext>
                </a:extLst>
              </a:tr>
              <a:tr h="226058">
                <a:tc>
                  <a:txBody>
                    <a:bodyPr/>
                    <a:lstStyle/>
                    <a:p>
                      <a:pPr algn="ctr" rtl="0" fontAlgn="ctr"/>
                      <a:r>
                        <a:rPr lang="en-GB" sz="900" b="1" i="0" u="none" strike="noStrike" dirty="0">
                          <a:solidFill>
                            <a:srgbClr val="000000"/>
                          </a:solidFill>
                          <a:effectLst/>
                          <a:latin typeface="+mn-lt"/>
                        </a:rPr>
                        <a:t>CA-Governor</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n-lt"/>
                          <a:ea typeface="+mn-ea"/>
                          <a:cs typeface="+mn-cs"/>
                        </a:rPr>
                        <a:t>Gavin Newsom* (56.3%)</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Brian </a:t>
                      </a:r>
                      <a:r>
                        <a:rPr lang="en-GB" sz="900" b="1" i="0" u="none" strike="noStrike" dirty="0" err="1">
                          <a:solidFill>
                            <a:srgbClr val="000000"/>
                          </a:solidFill>
                          <a:effectLst/>
                          <a:latin typeface="+mn-lt"/>
                        </a:rPr>
                        <a:t>Dahle</a:t>
                      </a:r>
                      <a:r>
                        <a:rPr lang="en-GB" sz="900" b="1" i="0" u="none" strike="noStrike" dirty="0">
                          <a:solidFill>
                            <a:srgbClr val="000000"/>
                          </a:solidFill>
                          <a:effectLst/>
                          <a:latin typeface="+mn-lt"/>
                        </a:rPr>
                        <a:t> (17.4%)</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579886200"/>
                  </a:ext>
                </a:extLst>
              </a:tr>
              <a:tr h="226058">
                <a:tc>
                  <a:txBody>
                    <a:bodyPr/>
                    <a:lstStyle/>
                    <a:p>
                      <a:pPr algn="ctr" rtl="0" fontAlgn="ctr"/>
                      <a:r>
                        <a:rPr lang="en-GB" sz="900" b="1" i="0" u="none" strike="noStrike">
                          <a:solidFill>
                            <a:srgbClr val="000000"/>
                          </a:solidFill>
                          <a:effectLst/>
                          <a:latin typeface="+mn-lt"/>
                        </a:rPr>
                        <a:t>CA-1</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mn-lt"/>
                        </a:rPr>
                        <a:t>Doug LaMalfa* (57.%)</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Max Steiner (33.%)</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846526579"/>
                  </a:ext>
                </a:extLst>
              </a:tr>
              <a:tr h="226058">
                <a:tc>
                  <a:txBody>
                    <a:bodyPr/>
                    <a:lstStyle/>
                    <a:p>
                      <a:pPr algn="ctr" rtl="0" fontAlgn="ctr"/>
                      <a:r>
                        <a:rPr lang="en-GB" sz="900" b="1" i="0" u="none" strike="noStrike" dirty="0">
                          <a:solidFill>
                            <a:srgbClr val="000000"/>
                          </a:solidFill>
                          <a:effectLst/>
                          <a:latin typeface="+mn-lt"/>
                        </a:rPr>
                        <a:t>CA-2</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Jared Huffman* (69.5%)</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No candidate</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GB" sz="900" b="1" i="0" u="none" strike="noStrike">
                          <a:solidFill>
                            <a:srgbClr val="000000"/>
                          </a:solidFill>
                          <a:effectLst/>
                          <a:latin typeface="+mn-lt"/>
                        </a:rPr>
                        <a:t>Solid D</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50386266"/>
                  </a:ext>
                </a:extLst>
              </a:tr>
              <a:tr h="226058">
                <a:tc>
                  <a:txBody>
                    <a:bodyPr/>
                    <a:lstStyle/>
                    <a:p>
                      <a:pPr algn="ctr" rtl="0" fontAlgn="ctr"/>
                      <a:r>
                        <a:rPr lang="en-GB" sz="900" b="1" i="0" u="none" strike="noStrike">
                          <a:solidFill>
                            <a:srgbClr val="000000"/>
                          </a:solidFill>
                          <a:effectLst/>
                          <a:latin typeface="+mn-lt"/>
                        </a:rPr>
                        <a:t>CA-3</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Kermit Jones (40.3%)</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Kevin Kiley (37.3%)</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Likely R</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186201640"/>
                  </a:ext>
                </a:extLst>
              </a:tr>
              <a:tr h="226058">
                <a:tc>
                  <a:txBody>
                    <a:bodyPr/>
                    <a:lstStyle/>
                    <a:p>
                      <a:pPr algn="ctr" rtl="0" fontAlgn="ctr"/>
                      <a:r>
                        <a:rPr lang="en-GB" sz="900" b="1" i="0" u="none" strike="noStrike">
                          <a:solidFill>
                            <a:srgbClr val="000000"/>
                          </a:solidFill>
                          <a:effectLst/>
                          <a:latin typeface="+mn-lt"/>
                        </a:rPr>
                        <a:t>CA-4</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Mike Thompson* (66.9%)</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Matt Brock (16.3%)</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791315650"/>
                  </a:ext>
                </a:extLst>
              </a:tr>
              <a:tr h="226058">
                <a:tc>
                  <a:txBody>
                    <a:bodyPr/>
                    <a:lstStyle/>
                    <a:p>
                      <a:pPr algn="ctr" rtl="0" fontAlgn="ctr"/>
                      <a:r>
                        <a:rPr lang="en-GB" sz="900" b="1" i="0" u="none" strike="noStrike">
                          <a:solidFill>
                            <a:srgbClr val="000000"/>
                          </a:solidFill>
                          <a:effectLst/>
                          <a:latin typeface="+mn-lt"/>
                        </a:rPr>
                        <a:t>CA-5</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Tom McClintock* (45.5%)</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Michael Barkley (33.6%)</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737109294"/>
                  </a:ext>
                </a:extLst>
              </a:tr>
              <a:tr h="226058">
                <a:tc>
                  <a:txBody>
                    <a:bodyPr/>
                    <a:lstStyle/>
                    <a:p>
                      <a:pPr algn="ctr" rtl="0" fontAlgn="ctr"/>
                      <a:r>
                        <a:rPr lang="en-GB" sz="900" b="1" i="0" u="none" strike="noStrike">
                          <a:solidFill>
                            <a:srgbClr val="000000"/>
                          </a:solidFill>
                          <a:effectLst/>
                          <a:latin typeface="+mn-lt"/>
                        </a:rPr>
                        <a:t>CA-6</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Ami </a:t>
                      </a:r>
                      <a:r>
                        <a:rPr lang="en-GB" sz="900" b="1" i="0" u="none" strike="noStrike" dirty="0" err="1">
                          <a:solidFill>
                            <a:srgbClr val="000000"/>
                          </a:solidFill>
                          <a:effectLst/>
                          <a:latin typeface="+mn-lt"/>
                        </a:rPr>
                        <a:t>Bera</a:t>
                      </a:r>
                      <a:r>
                        <a:rPr lang="en-GB" sz="900" b="1" i="0" u="none" strike="noStrike" dirty="0">
                          <a:solidFill>
                            <a:srgbClr val="000000"/>
                          </a:solidFill>
                          <a:effectLst/>
                          <a:latin typeface="+mn-lt"/>
                        </a:rPr>
                        <a:t>* (54.1%)</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Tamika Hamilton (17.7%)</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4205064915"/>
                  </a:ext>
                </a:extLst>
              </a:tr>
              <a:tr h="226058">
                <a:tc>
                  <a:txBody>
                    <a:bodyPr/>
                    <a:lstStyle/>
                    <a:p>
                      <a:pPr algn="ctr" rtl="0" fontAlgn="ctr"/>
                      <a:r>
                        <a:rPr lang="en-GB" sz="900" b="1" i="0" u="none" strike="noStrike">
                          <a:solidFill>
                            <a:srgbClr val="000000"/>
                          </a:solidFill>
                          <a:effectLst/>
                          <a:latin typeface="+mn-lt"/>
                        </a:rPr>
                        <a:t>CA-7</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Doris Matsui* (64.%)</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Max Semenenko (28.1%)</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754953418"/>
                  </a:ext>
                </a:extLst>
              </a:tr>
              <a:tr h="226058">
                <a:tc>
                  <a:txBody>
                    <a:bodyPr/>
                    <a:lstStyle/>
                    <a:p>
                      <a:pPr algn="ctr" rtl="0" fontAlgn="ctr"/>
                      <a:r>
                        <a:rPr lang="en-GB" sz="900" b="1" i="0" u="none" strike="noStrike">
                          <a:solidFill>
                            <a:srgbClr val="000000"/>
                          </a:solidFill>
                          <a:effectLst/>
                          <a:latin typeface="+mn-lt"/>
                        </a:rPr>
                        <a:t>CA-8</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John Garamendi* (63.3%)</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Rudy </a:t>
                      </a:r>
                      <a:r>
                        <a:rPr lang="en-GB" sz="900" b="1" i="0" u="none" strike="noStrike" dirty="0" err="1">
                          <a:solidFill>
                            <a:srgbClr val="000000"/>
                          </a:solidFill>
                          <a:effectLst/>
                          <a:latin typeface="+mn-lt"/>
                        </a:rPr>
                        <a:t>Recile</a:t>
                      </a:r>
                      <a:r>
                        <a:rPr lang="en-GB" sz="900" b="1" i="0" u="none" strike="noStrike" dirty="0">
                          <a:solidFill>
                            <a:srgbClr val="000000"/>
                          </a:solidFill>
                          <a:effectLst/>
                          <a:latin typeface="+mn-lt"/>
                        </a:rPr>
                        <a:t> (20.6%)</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615736487"/>
                  </a:ext>
                </a:extLst>
              </a:tr>
              <a:tr h="226058">
                <a:tc>
                  <a:txBody>
                    <a:bodyPr/>
                    <a:lstStyle/>
                    <a:p>
                      <a:pPr algn="ctr" rtl="0" fontAlgn="ctr"/>
                      <a:r>
                        <a:rPr lang="en-GB" sz="900" b="1" i="0" u="none" strike="noStrike">
                          <a:solidFill>
                            <a:srgbClr val="000000"/>
                          </a:solidFill>
                          <a:effectLst/>
                          <a:latin typeface="+mn-lt"/>
                        </a:rPr>
                        <a:t>CA-9</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Josh Harder* (38.9%)</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Tom Patti (28.2%)</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L</a:t>
                      </a:r>
                      <a:r>
                        <a:rPr lang="en-GB" sz="900" b="1" i="0" u="none" strike="noStrike" dirty="0" err="1">
                          <a:solidFill>
                            <a:srgbClr val="000000"/>
                          </a:solidFill>
                          <a:effectLst/>
                          <a:latin typeface="+mn-lt"/>
                        </a:rPr>
                        <a:t>ean</a:t>
                      </a:r>
                      <a:r>
                        <a:rPr lang="en-GB" sz="900" b="1" i="0" u="none" strike="noStrike" dirty="0">
                          <a:solidFill>
                            <a:srgbClr val="000000"/>
                          </a:solidFill>
                          <a:effectLst/>
                          <a:latin typeface="+mn-lt"/>
                        </a:rPr>
                        <a:t> D</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2103490334"/>
                  </a:ext>
                </a:extLst>
              </a:tr>
              <a:tr h="226058">
                <a:tc>
                  <a:txBody>
                    <a:bodyPr/>
                    <a:lstStyle/>
                    <a:p>
                      <a:pPr algn="ctr" rtl="0" fontAlgn="ctr"/>
                      <a:r>
                        <a:rPr lang="en-GB" sz="900" b="1" i="0" u="none" strike="noStrike">
                          <a:solidFill>
                            <a:srgbClr val="000000"/>
                          </a:solidFill>
                          <a:effectLst/>
                          <a:latin typeface="+mn-lt"/>
                        </a:rPr>
                        <a:t>CA-10</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Mark DeSaulnier* (Uncontested)</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Michael Kerr (Uncontested)</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D</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453810206"/>
                  </a:ext>
                </a:extLst>
              </a:tr>
              <a:tr h="226058">
                <a:tc>
                  <a:txBody>
                    <a:bodyPr/>
                    <a:lstStyle/>
                    <a:p>
                      <a:pPr algn="ctr" rtl="0" fontAlgn="ctr"/>
                      <a:r>
                        <a:rPr lang="en-GB" sz="900" b="1" i="0" u="none" strike="noStrike">
                          <a:solidFill>
                            <a:srgbClr val="000000"/>
                          </a:solidFill>
                          <a:effectLst/>
                          <a:latin typeface="+mn-lt"/>
                        </a:rPr>
                        <a:t>CA-11</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Nancy Pelosi* (71.7%)</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John Dennis (10.7%)</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706161369"/>
                  </a:ext>
                </a:extLst>
              </a:tr>
              <a:tr h="226058">
                <a:tc>
                  <a:txBody>
                    <a:bodyPr/>
                    <a:lstStyle/>
                    <a:p>
                      <a:pPr algn="ctr" rtl="0" fontAlgn="ctr"/>
                      <a:r>
                        <a:rPr lang="en-GB" sz="900" b="1" i="0" u="none" strike="noStrike">
                          <a:solidFill>
                            <a:srgbClr val="000000"/>
                          </a:solidFill>
                          <a:effectLst/>
                          <a:latin typeface="+mn-lt"/>
                        </a:rPr>
                        <a:t>CA-12</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Barbara Lee* (87.7%)</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Stephen Slauson (5.3%)</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356816036"/>
                  </a:ext>
                </a:extLst>
              </a:tr>
              <a:tr h="226058">
                <a:tc>
                  <a:txBody>
                    <a:bodyPr/>
                    <a:lstStyle/>
                    <a:p>
                      <a:pPr algn="ctr" rtl="0" fontAlgn="ctr"/>
                      <a:r>
                        <a:rPr lang="en-GB" sz="900" b="1" i="0" u="none" strike="noStrike">
                          <a:solidFill>
                            <a:srgbClr val="000000"/>
                          </a:solidFill>
                          <a:effectLst/>
                          <a:latin typeface="+mn-lt"/>
                        </a:rPr>
                        <a:t>CA-13</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mn-lt"/>
                        </a:rPr>
                        <a:t>John Duarte (34.3%)</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Adam Gray (30.9%)</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Toss Up</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753968686"/>
                  </a:ext>
                </a:extLst>
              </a:tr>
              <a:tr h="226058">
                <a:tc>
                  <a:txBody>
                    <a:bodyPr/>
                    <a:lstStyle/>
                    <a:p>
                      <a:pPr algn="ctr" rtl="0" fontAlgn="ctr"/>
                      <a:r>
                        <a:rPr lang="en-GB" sz="900" b="1" i="0" u="none" strike="noStrike">
                          <a:solidFill>
                            <a:srgbClr val="000000"/>
                          </a:solidFill>
                          <a:effectLst/>
                          <a:latin typeface="+mn-lt"/>
                        </a:rPr>
                        <a:t>CA-14</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Eric Swalwell* (63.6%)</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dirty="0">
                          <a:solidFill>
                            <a:srgbClr val="000000"/>
                          </a:solidFill>
                          <a:effectLst/>
                          <a:latin typeface="+mn-lt"/>
                        </a:rPr>
                        <a:t>Alison Hayden (10.3%)</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221631458"/>
                  </a:ext>
                </a:extLst>
              </a:tr>
              <a:tr h="226058">
                <a:tc>
                  <a:txBody>
                    <a:bodyPr/>
                    <a:lstStyle/>
                    <a:p>
                      <a:pPr algn="ctr" rtl="0" fontAlgn="ctr"/>
                      <a:r>
                        <a:rPr lang="en-GB" sz="900" b="1" i="0" u="none" strike="noStrike">
                          <a:solidFill>
                            <a:srgbClr val="000000"/>
                          </a:solidFill>
                          <a:effectLst/>
                          <a:latin typeface="+mn-lt"/>
                        </a:rPr>
                        <a:t>CA-15</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Kevin Mullin (41.7%)</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David </a:t>
                      </a:r>
                      <a:r>
                        <a:rPr lang="en-GB" sz="900" b="1" i="0" u="none" strike="noStrike" dirty="0" err="1">
                          <a:solidFill>
                            <a:srgbClr val="000000"/>
                          </a:solidFill>
                          <a:effectLst/>
                          <a:latin typeface="+mn-lt"/>
                        </a:rPr>
                        <a:t>Canepa</a:t>
                      </a:r>
                      <a:r>
                        <a:rPr lang="en-GB" sz="900" b="1" i="0" u="none" strike="noStrike" dirty="0">
                          <a:solidFill>
                            <a:srgbClr val="000000"/>
                          </a:solidFill>
                          <a:effectLst/>
                          <a:latin typeface="+mn-lt"/>
                        </a:rPr>
                        <a:t> (23.9%)</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Solid D</a:t>
                      </a:r>
                    </a:p>
                  </a:txBody>
                  <a:tcPr marL="4714" marR="4714" marT="471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206920066"/>
                  </a:ext>
                </a:extLst>
              </a:tr>
              <a:tr h="226058">
                <a:tc>
                  <a:txBody>
                    <a:bodyPr/>
                    <a:lstStyle/>
                    <a:p>
                      <a:pPr algn="ctr" rtl="0" fontAlgn="ctr"/>
                      <a:r>
                        <a:rPr lang="en-GB" sz="900" b="1" i="0" u="none" strike="noStrike">
                          <a:solidFill>
                            <a:srgbClr val="000000"/>
                          </a:solidFill>
                          <a:effectLst/>
                          <a:latin typeface="+mn-lt"/>
                        </a:rPr>
                        <a:t>CA-16</a:t>
                      </a:r>
                    </a:p>
                  </a:txBody>
                  <a:tcPr marL="4714" marR="4714" marT="471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Anna Eshoo* (47.8%)</a:t>
                      </a:r>
                    </a:p>
                  </a:txBody>
                  <a:tcPr marL="4714" marR="4714" marT="4714"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Rishi Kumar (15.6%)</a:t>
                      </a:r>
                    </a:p>
                  </a:txBody>
                  <a:tcPr marL="4714" marR="4714" marT="4714"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Solid D</a:t>
                      </a:r>
                    </a:p>
                  </a:txBody>
                  <a:tcPr marL="4714" marR="4714" marT="4714"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4065342"/>
                  </a:ext>
                </a:extLst>
              </a:tr>
            </a:tbl>
          </a:graphicData>
        </a:graphic>
      </p:graphicFrame>
      <p:sp>
        <p:nvSpPr>
          <p:cNvPr id="7" name="Text Placeholder 18">
            <a:extLst>
              <a:ext uri="{FF2B5EF4-FFF2-40B4-BE49-F238E27FC236}">
                <a16:creationId xmlns:a16="http://schemas.microsoft.com/office/drawing/2014/main" id="{F9685DA7-6D3B-65D0-D943-1E490F2465C8}"/>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 percentages may appear skewed due to the format of California’s top-two primary</a:t>
            </a:r>
          </a:p>
          <a:p>
            <a:pPr marL="0" indent="0">
              <a:lnSpc>
                <a:spcPct val="100000"/>
              </a:lnSpc>
              <a:spcBef>
                <a:spcPts val="0"/>
              </a:spcBef>
              <a:buNone/>
              <a:defRPr/>
            </a:pPr>
            <a:endParaRPr lang="en-US" sz="700" i="1" dirty="0">
              <a:solidFill>
                <a:schemeClr val="tx1">
                  <a:lumMod val="65000"/>
                  <a:lumOff val="35000"/>
                </a:schemeClr>
              </a:solidFill>
              <a:latin typeface="+mn-lt"/>
            </a:endParaRPr>
          </a:p>
        </p:txBody>
      </p:sp>
    </p:spTree>
    <p:extLst>
      <p:ext uri="{BB962C8B-B14F-4D97-AF65-F5344CB8AC3E}">
        <p14:creationId xmlns:p14="http://schemas.microsoft.com/office/powerpoint/2010/main" val="203264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California primary results (2/3)</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6/21/22</a:t>
            </a:r>
          </a:p>
        </p:txBody>
      </p:sp>
      <p:graphicFrame>
        <p:nvGraphicFramePr>
          <p:cNvPr id="7" name="Table 6">
            <a:extLst>
              <a:ext uri="{FF2B5EF4-FFF2-40B4-BE49-F238E27FC236}">
                <a16:creationId xmlns:a16="http://schemas.microsoft.com/office/drawing/2014/main" id="{A226DBD4-5D37-A24E-D887-BFD72A56A273}"/>
              </a:ext>
            </a:extLst>
          </p:cNvPr>
          <p:cNvGraphicFramePr>
            <a:graphicFrameLocks noGrp="1"/>
          </p:cNvGraphicFramePr>
          <p:nvPr>
            <p:extLst>
              <p:ext uri="{D42A27DB-BD31-4B8C-83A1-F6EECF244321}">
                <p14:modId xmlns:p14="http://schemas.microsoft.com/office/powerpoint/2010/main" val="685836972"/>
              </p:ext>
            </p:extLst>
          </p:nvPr>
        </p:nvGraphicFramePr>
        <p:xfrm>
          <a:off x="1153740" y="1608767"/>
          <a:ext cx="7030800" cy="4301997"/>
        </p:xfrm>
        <a:graphic>
          <a:graphicData uri="http://schemas.openxmlformats.org/drawingml/2006/table">
            <a:tbl>
              <a:tblPr/>
              <a:tblGrid>
                <a:gridCol w="1095552">
                  <a:extLst>
                    <a:ext uri="{9D8B030D-6E8A-4147-A177-3AD203B41FA5}">
                      <a16:colId xmlns:a16="http://schemas.microsoft.com/office/drawing/2014/main" val="1893256449"/>
                    </a:ext>
                  </a:extLst>
                </a:gridCol>
                <a:gridCol w="2431887">
                  <a:extLst>
                    <a:ext uri="{9D8B030D-6E8A-4147-A177-3AD203B41FA5}">
                      <a16:colId xmlns:a16="http://schemas.microsoft.com/office/drawing/2014/main" val="593289314"/>
                    </a:ext>
                  </a:extLst>
                </a:gridCol>
                <a:gridCol w="2371691">
                  <a:extLst>
                    <a:ext uri="{9D8B030D-6E8A-4147-A177-3AD203B41FA5}">
                      <a16:colId xmlns:a16="http://schemas.microsoft.com/office/drawing/2014/main" val="333413089"/>
                    </a:ext>
                  </a:extLst>
                </a:gridCol>
                <a:gridCol w="1131670">
                  <a:extLst>
                    <a:ext uri="{9D8B030D-6E8A-4147-A177-3AD203B41FA5}">
                      <a16:colId xmlns:a16="http://schemas.microsoft.com/office/drawing/2014/main" val="2781963451"/>
                    </a:ext>
                  </a:extLst>
                </a:gridCol>
              </a:tblGrid>
              <a:tr h="219489">
                <a:tc>
                  <a:txBody>
                    <a:bodyPr/>
                    <a:lstStyle/>
                    <a:p>
                      <a:pPr algn="ctr" rtl="0" fontAlgn="ctr"/>
                      <a:r>
                        <a:rPr lang="en-GB" sz="1050" b="1" i="0" u="none" strike="noStrike" dirty="0">
                          <a:solidFill>
                            <a:srgbClr val="000000"/>
                          </a:solidFill>
                          <a:effectLst/>
                          <a:latin typeface="+mn-lt"/>
                        </a:rPr>
                        <a:t>Seat</a:t>
                      </a:r>
                    </a:p>
                  </a:txBody>
                  <a:tcPr marL="4714" marR="4714" marT="47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50" b="1" i="0" u="none" strike="noStrike" dirty="0">
                          <a:solidFill>
                            <a:srgbClr val="000000"/>
                          </a:solidFill>
                          <a:effectLst/>
                          <a:latin typeface="+mn-lt"/>
                        </a:rPr>
                        <a:t>Top-Vote-Getter #1</a:t>
                      </a:r>
                    </a:p>
                  </a:txBody>
                  <a:tcPr marL="4714" marR="4714" marT="47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50" b="1" i="0" u="none" strike="noStrike" dirty="0">
                          <a:solidFill>
                            <a:srgbClr val="000000"/>
                          </a:solidFill>
                          <a:effectLst/>
                          <a:latin typeface="+mn-lt"/>
                        </a:rPr>
                        <a:t>Top-Vote-Getter #2</a:t>
                      </a:r>
                    </a:p>
                  </a:txBody>
                  <a:tcPr marL="4714" marR="4714" marT="47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50" b="1" i="0" u="none" strike="noStrike" dirty="0">
                          <a:solidFill>
                            <a:srgbClr val="000000"/>
                          </a:solidFill>
                          <a:effectLst/>
                          <a:latin typeface="+mn-lt"/>
                        </a:rPr>
                        <a:t>Cook Rating</a:t>
                      </a:r>
                    </a:p>
                  </a:txBody>
                  <a:tcPr marL="4714" marR="4714" marT="47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690651"/>
                  </a:ext>
                </a:extLst>
              </a:tr>
              <a:tr h="226806">
                <a:tc>
                  <a:txBody>
                    <a:bodyPr/>
                    <a:lstStyle/>
                    <a:p>
                      <a:pPr algn="ctr" rtl="0" fontAlgn="ctr"/>
                      <a:r>
                        <a:rPr lang="en-GB" sz="900" b="1" i="0" u="none" strike="noStrike" dirty="0">
                          <a:solidFill>
                            <a:srgbClr val="000000"/>
                          </a:solidFill>
                          <a:effectLst/>
                          <a:latin typeface="+mn-lt"/>
                        </a:rPr>
                        <a:t>CA-17</a:t>
                      </a:r>
                    </a:p>
                  </a:txBody>
                  <a:tcPr marL="4763" marR="4763" marT="4763"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Ro Khanna* (66.%)</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err="1">
                          <a:solidFill>
                            <a:srgbClr val="000000"/>
                          </a:solidFill>
                          <a:effectLst/>
                          <a:latin typeface="+mn-lt"/>
                        </a:rPr>
                        <a:t>Ritesh</a:t>
                      </a:r>
                      <a:r>
                        <a:rPr lang="en-GB" sz="900" b="1" i="0" u="none" strike="noStrike" dirty="0">
                          <a:solidFill>
                            <a:srgbClr val="000000"/>
                          </a:solidFill>
                          <a:effectLst/>
                          <a:latin typeface="+mn-lt"/>
                        </a:rPr>
                        <a:t> Tandon (25.3%)</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219879519"/>
                  </a:ext>
                </a:extLst>
              </a:tr>
              <a:tr h="226806">
                <a:tc>
                  <a:txBody>
                    <a:bodyPr/>
                    <a:lstStyle/>
                    <a:p>
                      <a:pPr algn="ctr" rtl="0" fontAlgn="ctr"/>
                      <a:r>
                        <a:rPr lang="en-GB" sz="900" b="1" i="0" u="none" strike="noStrike">
                          <a:solidFill>
                            <a:srgbClr val="000000"/>
                          </a:solidFill>
                          <a:effectLst/>
                          <a:latin typeface="+mn-lt"/>
                        </a:rPr>
                        <a:t>CA-18</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Zoe Lofgren* (56.1%)</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Peter Hernandez (31.4%)</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579886200"/>
                  </a:ext>
                </a:extLst>
              </a:tr>
              <a:tr h="226806">
                <a:tc>
                  <a:txBody>
                    <a:bodyPr/>
                    <a:lstStyle/>
                    <a:p>
                      <a:pPr algn="ctr" rtl="0" fontAlgn="ctr"/>
                      <a:r>
                        <a:rPr lang="en-GB" sz="900" b="1" i="0" u="none" strike="noStrike">
                          <a:solidFill>
                            <a:srgbClr val="000000"/>
                          </a:solidFill>
                          <a:effectLst/>
                          <a:latin typeface="+mn-lt"/>
                        </a:rPr>
                        <a:t>CA-19</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Jimmy Panetta* (68.%)</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Jeff Gorman (22.7%)</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846526579"/>
                  </a:ext>
                </a:extLst>
              </a:tr>
              <a:tr h="226806">
                <a:tc>
                  <a:txBody>
                    <a:bodyPr/>
                    <a:lstStyle/>
                    <a:p>
                      <a:pPr algn="ctr" rtl="0" fontAlgn="ctr"/>
                      <a:r>
                        <a:rPr lang="en-GB" sz="900" b="1" i="0" u="none" strike="noStrike">
                          <a:solidFill>
                            <a:srgbClr val="000000"/>
                          </a:solidFill>
                          <a:effectLst/>
                          <a:latin typeface="+mn-lt"/>
                        </a:rPr>
                        <a:t>CA-20</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Kevin McCarthy* (59.4%)</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Marisa Wood (25.%)</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Solid R</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50386266"/>
                  </a:ext>
                </a:extLst>
              </a:tr>
              <a:tr h="226806">
                <a:tc>
                  <a:txBody>
                    <a:bodyPr/>
                    <a:lstStyle/>
                    <a:p>
                      <a:pPr algn="ctr" rtl="0" fontAlgn="ctr"/>
                      <a:r>
                        <a:rPr lang="en-GB" sz="900" b="1" i="0" u="none" strike="noStrike">
                          <a:solidFill>
                            <a:srgbClr val="000000"/>
                          </a:solidFill>
                          <a:effectLst/>
                          <a:latin typeface="+mn-lt"/>
                        </a:rPr>
                        <a:t>CA-21</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Jim Costa* (46.9%)</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Michael Maher (26.5%)</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86201640"/>
                  </a:ext>
                </a:extLst>
              </a:tr>
              <a:tr h="226806">
                <a:tc>
                  <a:txBody>
                    <a:bodyPr/>
                    <a:lstStyle/>
                    <a:p>
                      <a:pPr algn="ctr" rtl="0" fontAlgn="ctr"/>
                      <a:r>
                        <a:rPr lang="en-GB" sz="900" b="1" i="0" u="none" strike="noStrike">
                          <a:solidFill>
                            <a:srgbClr val="000000"/>
                          </a:solidFill>
                          <a:effectLst/>
                          <a:latin typeface="+mn-lt"/>
                        </a:rPr>
                        <a:t>CA-22</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Rudy Salas (45.4%)</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David Valadao* (25.6%)</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Toss Up</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2791315650"/>
                  </a:ext>
                </a:extLst>
              </a:tr>
              <a:tr h="226806">
                <a:tc>
                  <a:txBody>
                    <a:bodyPr/>
                    <a:lstStyle/>
                    <a:p>
                      <a:pPr algn="ctr" rtl="0" fontAlgn="ctr"/>
                      <a:r>
                        <a:rPr lang="en-GB" sz="900" b="1" i="0" u="none" strike="noStrike">
                          <a:solidFill>
                            <a:srgbClr val="000000"/>
                          </a:solidFill>
                          <a:effectLst/>
                          <a:latin typeface="+mn-lt"/>
                        </a:rPr>
                        <a:t>CA-23</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mn-lt"/>
                        </a:rPr>
                        <a:t>Jay Obernolte* (60.9%)</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Derek Marshall (21.8%)</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737109294"/>
                  </a:ext>
                </a:extLst>
              </a:tr>
              <a:tr h="226806">
                <a:tc>
                  <a:txBody>
                    <a:bodyPr/>
                    <a:lstStyle/>
                    <a:p>
                      <a:pPr algn="ctr" rtl="0" fontAlgn="ctr"/>
                      <a:r>
                        <a:rPr lang="en-GB" sz="900" b="1" i="0" u="none" strike="noStrike">
                          <a:solidFill>
                            <a:srgbClr val="000000"/>
                          </a:solidFill>
                          <a:effectLst/>
                          <a:latin typeface="+mn-lt"/>
                        </a:rPr>
                        <a:t>CA-24</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err="1">
                          <a:solidFill>
                            <a:srgbClr val="000000"/>
                          </a:solidFill>
                          <a:effectLst/>
                          <a:latin typeface="+mn-lt"/>
                        </a:rPr>
                        <a:t>Salud</a:t>
                      </a:r>
                      <a:r>
                        <a:rPr lang="en-GB" sz="900" b="1" i="0" u="none" strike="noStrike" dirty="0">
                          <a:solidFill>
                            <a:srgbClr val="000000"/>
                          </a:solidFill>
                          <a:effectLst/>
                          <a:latin typeface="+mn-lt"/>
                        </a:rPr>
                        <a:t> Carbajal* (60.8%)</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Brad Allen (30.3%)</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4205064915"/>
                  </a:ext>
                </a:extLst>
              </a:tr>
              <a:tr h="226806">
                <a:tc>
                  <a:txBody>
                    <a:bodyPr/>
                    <a:lstStyle/>
                    <a:p>
                      <a:pPr algn="ctr" rtl="0" fontAlgn="ctr"/>
                      <a:r>
                        <a:rPr lang="en-GB" sz="900" b="1" i="0" u="none" strike="noStrike">
                          <a:solidFill>
                            <a:srgbClr val="000000"/>
                          </a:solidFill>
                          <a:effectLst/>
                          <a:latin typeface="+mn-lt"/>
                        </a:rPr>
                        <a:t>CA-25</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Raul Ruiz* (56.5%)</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Brian Hawkins (16.5%)</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754953418"/>
                  </a:ext>
                </a:extLst>
              </a:tr>
              <a:tr h="226806">
                <a:tc>
                  <a:txBody>
                    <a:bodyPr/>
                    <a:lstStyle/>
                    <a:p>
                      <a:pPr algn="ctr" rtl="0" fontAlgn="ctr"/>
                      <a:r>
                        <a:rPr lang="en-GB" sz="900" b="1" i="0" u="none" strike="noStrike">
                          <a:solidFill>
                            <a:srgbClr val="000000"/>
                          </a:solidFill>
                          <a:effectLst/>
                          <a:latin typeface="+mn-lt"/>
                        </a:rPr>
                        <a:t>CA-26</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Julia Brownley* (54.3%)</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Matt Jacobs (38.4%)</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615736487"/>
                  </a:ext>
                </a:extLst>
              </a:tr>
              <a:tr h="226806">
                <a:tc>
                  <a:txBody>
                    <a:bodyPr/>
                    <a:lstStyle/>
                    <a:p>
                      <a:pPr algn="ctr" rtl="0" fontAlgn="ctr"/>
                      <a:r>
                        <a:rPr lang="en-GB" sz="900" b="1" i="0" u="none" strike="noStrike">
                          <a:solidFill>
                            <a:srgbClr val="000000"/>
                          </a:solidFill>
                          <a:effectLst/>
                          <a:latin typeface="+mn-lt"/>
                        </a:rPr>
                        <a:t>CA-27</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Mike Garcia* (47.2%)</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Christy Smith (37.3%)</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Toss Up</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2103490334"/>
                  </a:ext>
                </a:extLst>
              </a:tr>
              <a:tr h="226806">
                <a:tc>
                  <a:txBody>
                    <a:bodyPr/>
                    <a:lstStyle/>
                    <a:p>
                      <a:pPr algn="ctr" rtl="0" fontAlgn="ctr"/>
                      <a:r>
                        <a:rPr lang="en-GB" sz="900" b="1" i="0" u="none" strike="noStrike">
                          <a:solidFill>
                            <a:srgbClr val="000000"/>
                          </a:solidFill>
                          <a:effectLst/>
                          <a:latin typeface="+mn-lt"/>
                        </a:rPr>
                        <a:t>CA-28</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Judy Chu* (63.%)</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Wes Hallman (29.4%)</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453810206"/>
                  </a:ext>
                </a:extLst>
              </a:tr>
              <a:tr h="226806">
                <a:tc>
                  <a:txBody>
                    <a:bodyPr/>
                    <a:lstStyle/>
                    <a:p>
                      <a:pPr algn="ctr" rtl="0" fontAlgn="ctr"/>
                      <a:r>
                        <a:rPr lang="en-GB" sz="900" b="1" i="0" u="none" strike="noStrike">
                          <a:solidFill>
                            <a:srgbClr val="000000"/>
                          </a:solidFill>
                          <a:effectLst/>
                          <a:latin typeface="+mn-lt"/>
                        </a:rPr>
                        <a:t>CA-29</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Tony Cardenas (56.9%)</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Angelica Duenas (22.5%)</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706161369"/>
                  </a:ext>
                </a:extLst>
              </a:tr>
              <a:tr h="226806">
                <a:tc>
                  <a:txBody>
                    <a:bodyPr/>
                    <a:lstStyle/>
                    <a:p>
                      <a:pPr algn="ctr" rtl="0" fontAlgn="ctr"/>
                      <a:r>
                        <a:rPr lang="en-GB" sz="900" b="1" i="0" u="none" strike="noStrike">
                          <a:solidFill>
                            <a:srgbClr val="000000"/>
                          </a:solidFill>
                          <a:effectLst/>
                          <a:latin typeface="+mn-lt"/>
                        </a:rPr>
                        <a:t>CA-30</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Adam Schiff* (62.4%)</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G. </a:t>
                      </a:r>
                      <a:r>
                        <a:rPr lang="en-GB" sz="900" b="1" i="0" u="none" strike="noStrike" dirty="0" err="1">
                          <a:solidFill>
                            <a:srgbClr val="000000"/>
                          </a:solidFill>
                          <a:effectLst/>
                          <a:latin typeface="+mn-lt"/>
                        </a:rPr>
                        <a:t>Pudlo</a:t>
                      </a:r>
                      <a:r>
                        <a:rPr lang="en-GB" sz="900" b="1" i="0" u="none" strike="noStrike" dirty="0">
                          <a:solidFill>
                            <a:srgbClr val="000000"/>
                          </a:solidFill>
                          <a:effectLst/>
                          <a:latin typeface="+mn-lt"/>
                        </a:rPr>
                        <a:t> (12.6%)</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356816036"/>
                  </a:ext>
                </a:extLst>
              </a:tr>
              <a:tr h="226806">
                <a:tc>
                  <a:txBody>
                    <a:bodyPr/>
                    <a:lstStyle/>
                    <a:p>
                      <a:pPr algn="ctr" rtl="0" fontAlgn="ctr"/>
                      <a:r>
                        <a:rPr lang="en-GB" sz="900" b="1" i="0" u="none" strike="noStrike">
                          <a:solidFill>
                            <a:srgbClr val="000000"/>
                          </a:solidFill>
                          <a:effectLst/>
                          <a:latin typeface="+mn-lt"/>
                        </a:rPr>
                        <a:t>CA-31</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Grace Napolitano* (55.4%)</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Daniel Martinez (36.8%)</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753968686"/>
                  </a:ext>
                </a:extLst>
              </a:tr>
              <a:tr h="226806">
                <a:tc>
                  <a:txBody>
                    <a:bodyPr/>
                    <a:lstStyle/>
                    <a:p>
                      <a:pPr algn="ctr" rtl="0" fontAlgn="ctr"/>
                      <a:r>
                        <a:rPr lang="en-GB" sz="900" b="1" i="0" u="none" strike="noStrike">
                          <a:solidFill>
                            <a:srgbClr val="000000"/>
                          </a:solidFill>
                          <a:effectLst/>
                          <a:latin typeface="+mn-lt"/>
                        </a:rPr>
                        <a:t>CA-32</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Brad Sherman* (53.7%)</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Lucie </a:t>
                      </a:r>
                      <a:r>
                        <a:rPr lang="en-GB" sz="900" b="1" i="0" u="none" strike="noStrike" dirty="0" err="1">
                          <a:solidFill>
                            <a:srgbClr val="000000"/>
                          </a:solidFill>
                          <a:effectLst/>
                          <a:latin typeface="+mn-lt"/>
                        </a:rPr>
                        <a:t>Volotzky</a:t>
                      </a:r>
                      <a:r>
                        <a:rPr lang="en-GB" sz="900" b="1" i="0" u="none" strike="noStrike" dirty="0">
                          <a:solidFill>
                            <a:srgbClr val="000000"/>
                          </a:solidFill>
                          <a:effectLst/>
                          <a:latin typeface="+mn-lt"/>
                        </a:rPr>
                        <a:t> (19.9%)</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221631458"/>
                  </a:ext>
                </a:extLst>
              </a:tr>
              <a:tr h="226806">
                <a:tc>
                  <a:txBody>
                    <a:bodyPr/>
                    <a:lstStyle/>
                    <a:p>
                      <a:pPr algn="ctr" rtl="0" fontAlgn="ctr"/>
                      <a:r>
                        <a:rPr lang="en-GB" sz="900" b="1" i="0" u="none" strike="noStrike">
                          <a:solidFill>
                            <a:srgbClr val="000000"/>
                          </a:solidFill>
                          <a:effectLst/>
                          <a:latin typeface="+mn-lt"/>
                        </a:rPr>
                        <a:t>CA-33</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Pete Aguilar* (59.9%)</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John Porter (17.6%)</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206920066"/>
                  </a:ext>
                </a:extLst>
              </a:tr>
              <a:tr h="226806">
                <a:tc>
                  <a:txBody>
                    <a:bodyPr/>
                    <a:lstStyle/>
                    <a:p>
                      <a:pPr algn="ctr" rtl="0" fontAlgn="ctr"/>
                      <a:r>
                        <a:rPr lang="en-GB" sz="900" b="1" i="0" u="none" strike="noStrike">
                          <a:solidFill>
                            <a:srgbClr val="000000"/>
                          </a:solidFill>
                          <a:effectLst/>
                          <a:latin typeface="+mn-lt"/>
                        </a:rPr>
                        <a:t>CA-34</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Jimmy Gomez* (50.9%)</a:t>
                      </a:r>
                    </a:p>
                  </a:txBody>
                  <a:tcPr marL="4763" marR="4763" marT="4763"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David Kim (38.7%)</a:t>
                      </a:r>
                    </a:p>
                  </a:txBody>
                  <a:tcPr marL="4763" marR="4763" marT="4763"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4065342"/>
                  </a:ext>
                </a:extLst>
              </a:tr>
            </a:tbl>
          </a:graphicData>
        </a:graphic>
      </p:graphicFrame>
      <p:sp>
        <p:nvSpPr>
          <p:cNvPr id="8" name="Text Placeholder 18">
            <a:extLst>
              <a:ext uri="{FF2B5EF4-FFF2-40B4-BE49-F238E27FC236}">
                <a16:creationId xmlns:a16="http://schemas.microsoft.com/office/drawing/2014/main" id="{6100DEA7-AB81-3B15-0BDE-3F28B27F334B}"/>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 percentages may appear skewed due to the format of California’s top-two primary</a:t>
            </a:r>
          </a:p>
          <a:p>
            <a:pPr marL="0" indent="0">
              <a:lnSpc>
                <a:spcPct val="100000"/>
              </a:lnSpc>
              <a:spcBef>
                <a:spcPts val="0"/>
              </a:spcBef>
              <a:buNone/>
              <a:defRPr/>
            </a:pPr>
            <a:endParaRPr lang="en-US" sz="700" i="1" dirty="0">
              <a:solidFill>
                <a:schemeClr val="tx1">
                  <a:lumMod val="65000"/>
                  <a:lumOff val="35000"/>
                </a:schemeClr>
              </a:solidFill>
              <a:latin typeface="+mn-lt"/>
            </a:endParaRPr>
          </a:p>
        </p:txBody>
      </p:sp>
    </p:spTree>
    <p:extLst>
      <p:ext uri="{BB962C8B-B14F-4D97-AF65-F5344CB8AC3E}">
        <p14:creationId xmlns:p14="http://schemas.microsoft.com/office/powerpoint/2010/main" val="2198500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California primary results (3/3)</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6/21/22</a:t>
            </a:r>
          </a:p>
        </p:txBody>
      </p:sp>
      <p:graphicFrame>
        <p:nvGraphicFramePr>
          <p:cNvPr id="8" name="Table 7">
            <a:extLst>
              <a:ext uri="{FF2B5EF4-FFF2-40B4-BE49-F238E27FC236}">
                <a16:creationId xmlns:a16="http://schemas.microsoft.com/office/drawing/2014/main" id="{809F5B73-2612-C091-8C3E-EB059AD300EF}"/>
              </a:ext>
            </a:extLst>
          </p:cNvPr>
          <p:cNvGraphicFramePr>
            <a:graphicFrameLocks noGrp="1"/>
          </p:cNvGraphicFramePr>
          <p:nvPr>
            <p:extLst>
              <p:ext uri="{D42A27DB-BD31-4B8C-83A1-F6EECF244321}">
                <p14:modId xmlns:p14="http://schemas.microsoft.com/office/powerpoint/2010/main" val="2077407169"/>
              </p:ext>
            </p:extLst>
          </p:nvPr>
        </p:nvGraphicFramePr>
        <p:xfrm>
          <a:off x="1153740" y="1608764"/>
          <a:ext cx="7030800" cy="4302004"/>
        </p:xfrm>
        <a:graphic>
          <a:graphicData uri="http://schemas.openxmlformats.org/drawingml/2006/table">
            <a:tbl>
              <a:tblPr/>
              <a:tblGrid>
                <a:gridCol w="1095552">
                  <a:extLst>
                    <a:ext uri="{9D8B030D-6E8A-4147-A177-3AD203B41FA5}">
                      <a16:colId xmlns:a16="http://schemas.microsoft.com/office/drawing/2014/main" val="1893256449"/>
                    </a:ext>
                  </a:extLst>
                </a:gridCol>
                <a:gridCol w="2431887">
                  <a:extLst>
                    <a:ext uri="{9D8B030D-6E8A-4147-A177-3AD203B41FA5}">
                      <a16:colId xmlns:a16="http://schemas.microsoft.com/office/drawing/2014/main" val="593289314"/>
                    </a:ext>
                  </a:extLst>
                </a:gridCol>
                <a:gridCol w="2371691">
                  <a:extLst>
                    <a:ext uri="{9D8B030D-6E8A-4147-A177-3AD203B41FA5}">
                      <a16:colId xmlns:a16="http://schemas.microsoft.com/office/drawing/2014/main" val="333413089"/>
                    </a:ext>
                  </a:extLst>
                </a:gridCol>
                <a:gridCol w="1131670">
                  <a:extLst>
                    <a:ext uri="{9D8B030D-6E8A-4147-A177-3AD203B41FA5}">
                      <a16:colId xmlns:a16="http://schemas.microsoft.com/office/drawing/2014/main" val="2781963451"/>
                    </a:ext>
                  </a:extLst>
                </a:gridCol>
              </a:tblGrid>
              <a:tr h="260608">
                <a:tc>
                  <a:txBody>
                    <a:bodyPr/>
                    <a:lstStyle/>
                    <a:p>
                      <a:pPr algn="ctr" rtl="0" fontAlgn="ctr"/>
                      <a:r>
                        <a:rPr lang="en-GB" sz="1050" b="1" i="0" u="none" strike="noStrike" dirty="0">
                          <a:solidFill>
                            <a:srgbClr val="000000"/>
                          </a:solidFill>
                          <a:effectLst/>
                          <a:latin typeface="+mn-lt"/>
                        </a:rPr>
                        <a:t>Seat</a:t>
                      </a:r>
                    </a:p>
                  </a:txBody>
                  <a:tcPr marL="4714" marR="4714" marT="47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50" b="1" i="0" u="none" strike="noStrike" dirty="0">
                          <a:solidFill>
                            <a:srgbClr val="000000"/>
                          </a:solidFill>
                          <a:effectLst/>
                          <a:latin typeface="+mn-lt"/>
                        </a:rPr>
                        <a:t>Top-Vote-Getter #1</a:t>
                      </a:r>
                    </a:p>
                  </a:txBody>
                  <a:tcPr marL="4714" marR="4714" marT="47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50" b="1" i="0" u="none" strike="noStrike" dirty="0">
                          <a:solidFill>
                            <a:srgbClr val="000000"/>
                          </a:solidFill>
                          <a:effectLst/>
                          <a:latin typeface="+mn-lt"/>
                        </a:rPr>
                        <a:t>Top-Vote-Getter #2</a:t>
                      </a:r>
                    </a:p>
                  </a:txBody>
                  <a:tcPr marL="4714" marR="4714" marT="47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50" b="1" i="0" u="none" strike="noStrike" dirty="0">
                          <a:solidFill>
                            <a:srgbClr val="000000"/>
                          </a:solidFill>
                          <a:effectLst/>
                          <a:latin typeface="+mn-lt"/>
                        </a:rPr>
                        <a:t>Cook Rating</a:t>
                      </a:r>
                    </a:p>
                  </a:txBody>
                  <a:tcPr marL="4714" marR="4714" marT="471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2690651"/>
                  </a:ext>
                </a:extLst>
              </a:tr>
              <a:tr h="224522">
                <a:tc>
                  <a:txBody>
                    <a:bodyPr/>
                    <a:lstStyle/>
                    <a:p>
                      <a:pPr algn="ctr" rtl="0" fontAlgn="ctr"/>
                      <a:r>
                        <a:rPr lang="en-GB" sz="900" b="1" i="0" u="none" strike="noStrike" dirty="0">
                          <a:solidFill>
                            <a:srgbClr val="000000"/>
                          </a:solidFill>
                          <a:effectLst/>
                          <a:latin typeface="+mn-lt"/>
                        </a:rPr>
                        <a:t>CA-35</a:t>
                      </a:r>
                    </a:p>
                  </a:txBody>
                  <a:tcPr marL="4763" marR="4763" marT="4763"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Norma Torres* (54.3%)</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Mike Cargile (25.2%)</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219879519"/>
                  </a:ext>
                </a:extLst>
              </a:tr>
              <a:tr h="224522">
                <a:tc>
                  <a:txBody>
                    <a:bodyPr/>
                    <a:lstStyle/>
                    <a:p>
                      <a:pPr algn="ctr" rtl="0" fontAlgn="ctr"/>
                      <a:r>
                        <a:rPr lang="en-GB" sz="900" b="1" i="0" u="none" strike="noStrike">
                          <a:solidFill>
                            <a:srgbClr val="000000"/>
                          </a:solidFill>
                          <a:effectLst/>
                          <a:latin typeface="+mn-lt"/>
                        </a:rPr>
                        <a:t>CA-36</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Ted Lieu* (67.%)</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Joe Collins (13.5%)</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579886200"/>
                  </a:ext>
                </a:extLst>
              </a:tr>
              <a:tr h="224522">
                <a:tc>
                  <a:txBody>
                    <a:bodyPr/>
                    <a:lstStyle/>
                    <a:p>
                      <a:pPr algn="ctr" rtl="0" fontAlgn="ctr"/>
                      <a:r>
                        <a:rPr lang="en-GB" sz="900" b="1" i="0" u="none" strike="noStrike">
                          <a:solidFill>
                            <a:srgbClr val="000000"/>
                          </a:solidFill>
                          <a:effectLst/>
                          <a:latin typeface="+mn-lt"/>
                        </a:rPr>
                        <a:t>CA-37</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Sydney </a:t>
                      </a:r>
                      <a:r>
                        <a:rPr lang="en-GB" sz="900" b="1" i="0" u="none" strike="noStrike" dirty="0" err="1">
                          <a:solidFill>
                            <a:srgbClr val="000000"/>
                          </a:solidFill>
                          <a:effectLst/>
                          <a:latin typeface="+mn-lt"/>
                        </a:rPr>
                        <a:t>Kamlager</a:t>
                      </a:r>
                      <a:r>
                        <a:rPr lang="en-GB" sz="900" b="1" i="0" u="none" strike="noStrike" dirty="0">
                          <a:solidFill>
                            <a:srgbClr val="000000"/>
                          </a:solidFill>
                          <a:effectLst/>
                          <a:latin typeface="+mn-lt"/>
                        </a:rPr>
                        <a:t> (43.7%)</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Jan Perry (18.4%)</a:t>
                      </a:r>
                      <a:endParaRPr lang="en-GB" sz="900" b="1" i="0" u="none" strike="noStrike" dirty="0">
                        <a:solidFill>
                          <a:srgbClr val="000000"/>
                        </a:solidFill>
                        <a:effectLst/>
                        <a:latin typeface="+mn-lt"/>
                      </a:endParaRP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846526579"/>
                  </a:ext>
                </a:extLst>
              </a:tr>
              <a:tr h="224522">
                <a:tc>
                  <a:txBody>
                    <a:bodyPr/>
                    <a:lstStyle/>
                    <a:p>
                      <a:pPr algn="ctr" rtl="0" fontAlgn="ctr"/>
                      <a:r>
                        <a:rPr lang="en-GB" sz="900" b="1" i="0" u="none" strike="noStrike">
                          <a:solidFill>
                            <a:srgbClr val="000000"/>
                          </a:solidFill>
                          <a:effectLst/>
                          <a:latin typeface="+mn-lt"/>
                        </a:rPr>
                        <a:t>CA-38</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Linda Sanchez (58.5%)</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Eric Ching (30.7%)</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50386266"/>
                  </a:ext>
                </a:extLst>
              </a:tr>
              <a:tr h="224522">
                <a:tc>
                  <a:txBody>
                    <a:bodyPr/>
                    <a:lstStyle/>
                    <a:p>
                      <a:pPr algn="ctr" rtl="0" fontAlgn="ctr"/>
                      <a:r>
                        <a:rPr lang="en-GB" sz="900" b="1" i="0" u="none" strike="noStrike">
                          <a:solidFill>
                            <a:srgbClr val="000000"/>
                          </a:solidFill>
                          <a:effectLst/>
                          <a:latin typeface="+mn-lt"/>
                        </a:rPr>
                        <a:t>CA-39</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Mark Takano* (57.2%)</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Aja Smith (12.6%)</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86201640"/>
                  </a:ext>
                </a:extLst>
              </a:tr>
              <a:tr h="224522">
                <a:tc>
                  <a:txBody>
                    <a:bodyPr/>
                    <a:lstStyle/>
                    <a:p>
                      <a:pPr algn="ctr" rtl="0" fontAlgn="ctr"/>
                      <a:r>
                        <a:rPr lang="en-GB" sz="900" b="1" i="0" u="none" strike="noStrike">
                          <a:solidFill>
                            <a:srgbClr val="000000"/>
                          </a:solidFill>
                          <a:effectLst/>
                          <a:latin typeface="+mn-lt"/>
                        </a:rPr>
                        <a:t>CA-40</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Asif Mahmood (40.9%)</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Young Kim* (34.7%)</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Likely R</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2791315650"/>
                  </a:ext>
                </a:extLst>
              </a:tr>
              <a:tr h="224522">
                <a:tc>
                  <a:txBody>
                    <a:bodyPr/>
                    <a:lstStyle/>
                    <a:p>
                      <a:pPr algn="ctr" rtl="0" fontAlgn="ctr"/>
                      <a:r>
                        <a:rPr lang="en-GB" sz="900" b="1" i="0" u="none" strike="noStrike">
                          <a:solidFill>
                            <a:srgbClr val="000000"/>
                          </a:solidFill>
                          <a:effectLst/>
                          <a:latin typeface="+mn-lt"/>
                        </a:rPr>
                        <a:t>CA-41</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mn-lt"/>
                        </a:rPr>
                        <a:t>Ken Calvert* (48.2%)</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Will Rollins (30.5%)</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Lean R</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A"/>
                    </a:solidFill>
                  </a:tcPr>
                </a:tc>
                <a:extLst>
                  <a:ext uri="{0D108BD9-81ED-4DB2-BD59-A6C34878D82A}">
                    <a16:rowId xmlns:a16="http://schemas.microsoft.com/office/drawing/2014/main" val="1737109294"/>
                  </a:ext>
                </a:extLst>
              </a:tr>
              <a:tr h="224522">
                <a:tc>
                  <a:txBody>
                    <a:bodyPr/>
                    <a:lstStyle/>
                    <a:p>
                      <a:pPr algn="ctr" rtl="0" fontAlgn="ctr"/>
                      <a:r>
                        <a:rPr lang="en-GB" sz="900" b="1" i="0" u="none" strike="noStrike" dirty="0">
                          <a:solidFill>
                            <a:srgbClr val="000000"/>
                          </a:solidFill>
                          <a:effectLst/>
                          <a:latin typeface="+mn-lt"/>
                        </a:rPr>
                        <a:t>CA-42</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Robert Garcia (46.6%)</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John Briscoe (26.4%)</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4205064915"/>
                  </a:ext>
                </a:extLst>
              </a:tr>
              <a:tr h="224522">
                <a:tc>
                  <a:txBody>
                    <a:bodyPr/>
                    <a:lstStyle/>
                    <a:p>
                      <a:pPr algn="ctr" rtl="0" fontAlgn="ctr"/>
                      <a:r>
                        <a:rPr lang="en-GB" sz="900" b="1" i="0" u="none" strike="noStrike">
                          <a:solidFill>
                            <a:srgbClr val="000000"/>
                          </a:solidFill>
                          <a:effectLst/>
                          <a:latin typeface="+mn-lt"/>
                        </a:rPr>
                        <a:t>CA-43</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Maxine Waters* (74.1%)</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Omar Navarro (11.9%)</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754953418"/>
                  </a:ext>
                </a:extLst>
              </a:tr>
              <a:tr h="224522">
                <a:tc>
                  <a:txBody>
                    <a:bodyPr/>
                    <a:lstStyle/>
                    <a:p>
                      <a:pPr algn="ctr" rtl="0" fontAlgn="ctr"/>
                      <a:r>
                        <a:rPr lang="en-GB" sz="900" b="1" i="0" u="none" strike="noStrike">
                          <a:solidFill>
                            <a:srgbClr val="000000"/>
                          </a:solidFill>
                          <a:effectLst/>
                          <a:latin typeface="+mn-lt"/>
                        </a:rPr>
                        <a:t>CA-44</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Nanette Barragan (68.5%)</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Paul Jones (24.3%)</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615736487"/>
                  </a:ext>
                </a:extLst>
              </a:tr>
              <a:tr h="224522">
                <a:tc>
                  <a:txBody>
                    <a:bodyPr/>
                    <a:lstStyle/>
                    <a:p>
                      <a:pPr algn="ctr" rtl="0" fontAlgn="ctr"/>
                      <a:r>
                        <a:rPr lang="en-GB" sz="900" b="1" i="0" u="none" strike="noStrike">
                          <a:solidFill>
                            <a:srgbClr val="000000"/>
                          </a:solidFill>
                          <a:effectLst/>
                          <a:latin typeface="+mn-lt"/>
                        </a:rPr>
                        <a:t>CA-45</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mn-lt"/>
                        </a:rPr>
                        <a:t>Michelle Steel* (48.3%)</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Jay Chen (43.1%)</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Lean R</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A"/>
                    </a:solidFill>
                  </a:tcPr>
                </a:tc>
                <a:extLst>
                  <a:ext uri="{0D108BD9-81ED-4DB2-BD59-A6C34878D82A}">
                    <a16:rowId xmlns:a16="http://schemas.microsoft.com/office/drawing/2014/main" val="2103490334"/>
                  </a:ext>
                </a:extLst>
              </a:tr>
              <a:tr h="224522">
                <a:tc>
                  <a:txBody>
                    <a:bodyPr/>
                    <a:lstStyle/>
                    <a:p>
                      <a:pPr algn="ctr" rtl="0" fontAlgn="ctr"/>
                      <a:r>
                        <a:rPr lang="en-GB" sz="900" b="1" i="0" u="none" strike="noStrike">
                          <a:solidFill>
                            <a:srgbClr val="000000"/>
                          </a:solidFill>
                          <a:effectLst/>
                          <a:latin typeface="+mn-lt"/>
                        </a:rPr>
                        <a:t>CA-46</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Lou Correa* (49.1%)</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Christopher Gonzales (15.6%)</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453810206"/>
                  </a:ext>
                </a:extLst>
              </a:tr>
              <a:tr h="224522">
                <a:tc>
                  <a:txBody>
                    <a:bodyPr/>
                    <a:lstStyle/>
                    <a:p>
                      <a:pPr algn="ctr" rtl="0" fontAlgn="ctr"/>
                      <a:r>
                        <a:rPr lang="en-GB" sz="900" b="1" i="0" u="none" strike="noStrike">
                          <a:solidFill>
                            <a:srgbClr val="000000"/>
                          </a:solidFill>
                          <a:effectLst/>
                          <a:latin typeface="+mn-lt"/>
                        </a:rPr>
                        <a:t>CA-47</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Katie Porter* (51.7%)</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Scott Baugh (30.9%)</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Lean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1706161369"/>
                  </a:ext>
                </a:extLst>
              </a:tr>
              <a:tr h="224522">
                <a:tc>
                  <a:txBody>
                    <a:bodyPr/>
                    <a:lstStyle/>
                    <a:p>
                      <a:pPr algn="ctr" rtl="0" fontAlgn="ctr"/>
                      <a:r>
                        <a:rPr lang="en-GB" sz="900" b="1" i="0" u="none" strike="noStrike">
                          <a:solidFill>
                            <a:srgbClr val="000000"/>
                          </a:solidFill>
                          <a:effectLst/>
                          <a:latin typeface="+mn-lt"/>
                        </a:rPr>
                        <a:t>CA-48</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mn-lt"/>
                        </a:rPr>
                        <a:t>Darrell Issa* (61.5%)</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Stephen Houlahan (27.8%)</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Solid R</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9"/>
                    </a:solidFill>
                  </a:tcPr>
                </a:tc>
                <a:extLst>
                  <a:ext uri="{0D108BD9-81ED-4DB2-BD59-A6C34878D82A}">
                    <a16:rowId xmlns:a16="http://schemas.microsoft.com/office/drawing/2014/main" val="1356816036"/>
                  </a:ext>
                </a:extLst>
              </a:tr>
              <a:tr h="224522">
                <a:tc>
                  <a:txBody>
                    <a:bodyPr/>
                    <a:lstStyle/>
                    <a:p>
                      <a:pPr algn="ctr" rtl="0" fontAlgn="ctr"/>
                      <a:r>
                        <a:rPr lang="en-GB" sz="900" b="1" i="0" u="none" strike="noStrike">
                          <a:solidFill>
                            <a:srgbClr val="000000"/>
                          </a:solidFill>
                          <a:effectLst/>
                          <a:latin typeface="+mn-lt"/>
                        </a:rPr>
                        <a:t>CA-49</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Mike Levin* (48.9%)</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Brian </a:t>
                      </a:r>
                      <a:r>
                        <a:rPr lang="en-GB" sz="900" b="1" i="0" u="none" strike="noStrike" dirty="0" err="1">
                          <a:solidFill>
                            <a:srgbClr val="000000"/>
                          </a:solidFill>
                          <a:effectLst/>
                          <a:latin typeface="+mn-lt"/>
                        </a:rPr>
                        <a:t>Maryott</a:t>
                      </a:r>
                      <a:r>
                        <a:rPr lang="en-GB" sz="900" b="1" i="0" u="none" strike="noStrike" dirty="0">
                          <a:solidFill>
                            <a:srgbClr val="000000"/>
                          </a:solidFill>
                          <a:effectLst/>
                          <a:latin typeface="+mn-lt"/>
                        </a:rPr>
                        <a:t> (19.%)</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Lean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753968686"/>
                  </a:ext>
                </a:extLst>
              </a:tr>
              <a:tr h="224522">
                <a:tc>
                  <a:txBody>
                    <a:bodyPr/>
                    <a:lstStyle/>
                    <a:p>
                      <a:pPr algn="ctr" rtl="0" fontAlgn="ctr"/>
                      <a:r>
                        <a:rPr lang="en-GB" sz="900" b="1" i="0" u="none" strike="noStrike">
                          <a:solidFill>
                            <a:srgbClr val="000000"/>
                          </a:solidFill>
                          <a:effectLst/>
                          <a:latin typeface="+mn-lt"/>
                        </a:rPr>
                        <a:t>CA-50</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Scott Peters* (52.4%)</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Corey Gustafson (29.9%)</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221631458"/>
                  </a:ext>
                </a:extLst>
              </a:tr>
              <a:tr h="224522">
                <a:tc>
                  <a:txBody>
                    <a:bodyPr/>
                    <a:lstStyle/>
                    <a:p>
                      <a:pPr algn="ctr" rtl="0" fontAlgn="ctr"/>
                      <a:r>
                        <a:rPr lang="en-GB" sz="900" b="1" i="0" u="none" strike="noStrike">
                          <a:solidFill>
                            <a:srgbClr val="000000"/>
                          </a:solidFill>
                          <a:effectLst/>
                          <a:latin typeface="+mn-lt"/>
                        </a:rPr>
                        <a:t>CA-51</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Sara Jacobs* (60.6%)</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Stan Caplan (37.2%)</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206920066"/>
                  </a:ext>
                </a:extLst>
              </a:tr>
              <a:tr h="224522">
                <a:tc>
                  <a:txBody>
                    <a:bodyPr/>
                    <a:lstStyle/>
                    <a:p>
                      <a:pPr algn="ctr" rtl="0" fontAlgn="ctr"/>
                      <a:r>
                        <a:rPr lang="en-GB" sz="900" b="1" i="0" u="none" strike="noStrike">
                          <a:solidFill>
                            <a:srgbClr val="000000"/>
                          </a:solidFill>
                          <a:effectLst/>
                          <a:latin typeface="+mn-lt"/>
                        </a:rPr>
                        <a:t>CA-52</a:t>
                      </a:r>
                    </a:p>
                  </a:txBody>
                  <a:tcPr marL="4763" marR="4763" marT="476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Juan Vargas* (59.1%)</a:t>
                      </a:r>
                    </a:p>
                  </a:txBody>
                  <a:tcPr marL="4763" marR="4763" marT="4763"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Tyler </a:t>
                      </a:r>
                      <a:r>
                        <a:rPr lang="en-GB" sz="900" b="1" i="0" u="none" strike="noStrike" dirty="0" err="1">
                          <a:solidFill>
                            <a:srgbClr val="000000"/>
                          </a:solidFill>
                          <a:effectLst/>
                          <a:latin typeface="+mn-lt"/>
                        </a:rPr>
                        <a:t>Geffeney</a:t>
                      </a:r>
                      <a:r>
                        <a:rPr lang="en-GB" sz="900" b="1" i="0" u="none" strike="noStrike" dirty="0">
                          <a:solidFill>
                            <a:srgbClr val="000000"/>
                          </a:solidFill>
                          <a:effectLst/>
                          <a:latin typeface="+mn-lt"/>
                        </a:rPr>
                        <a:t> (30.5%)</a:t>
                      </a:r>
                    </a:p>
                  </a:txBody>
                  <a:tcPr marL="4763" marR="4763" marT="4763"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Solid D</a:t>
                      </a:r>
                    </a:p>
                  </a:txBody>
                  <a:tcPr marL="4763" marR="4763" marT="4763"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4065342"/>
                  </a:ext>
                </a:extLst>
              </a:tr>
            </a:tbl>
          </a:graphicData>
        </a:graphic>
      </p:graphicFrame>
      <p:sp>
        <p:nvSpPr>
          <p:cNvPr id="7" name="Text Placeholder 18">
            <a:extLst>
              <a:ext uri="{FF2B5EF4-FFF2-40B4-BE49-F238E27FC236}">
                <a16:creationId xmlns:a16="http://schemas.microsoft.com/office/drawing/2014/main" id="{555C6779-2C1E-B2FE-861D-0C3F34F7621E}"/>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 percentages may appear skewed due to the format of California’s top-two primary</a:t>
            </a:r>
          </a:p>
          <a:p>
            <a:pPr marL="0" indent="0">
              <a:lnSpc>
                <a:spcPct val="100000"/>
              </a:lnSpc>
              <a:spcBef>
                <a:spcPts val="0"/>
              </a:spcBef>
              <a:buNone/>
              <a:defRPr/>
            </a:pPr>
            <a:endParaRPr lang="en-US" sz="700" i="1" dirty="0">
              <a:solidFill>
                <a:schemeClr val="tx1">
                  <a:lumMod val="65000"/>
                  <a:lumOff val="35000"/>
                </a:schemeClr>
              </a:solidFill>
              <a:latin typeface="+mn-lt"/>
            </a:endParaRPr>
          </a:p>
        </p:txBody>
      </p:sp>
    </p:spTree>
    <p:extLst>
      <p:ext uri="{BB962C8B-B14F-4D97-AF65-F5344CB8AC3E}">
        <p14:creationId xmlns:p14="http://schemas.microsoft.com/office/powerpoint/2010/main" val="4139256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Colorado primary results</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437077" cy="307777"/>
          </a:xfrm>
          <a:prstGeom prst="rect">
            <a:avLst/>
          </a:prstGeom>
          <a:noFill/>
        </p:spPr>
        <p:txBody>
          <a:bodyPr wrap="none" rtlCol="0">
            <a:spAutoFit/>
          </a:bodyPr>
          <a:lstStyle/>
          <a:p>
            <a:r>
              <a:rPr lang="en-US" sz="1400" dirty="0">
                <a:solidFill>
                  <a:schemeClr val="bg1">
                    <a:lumMod val="50000"/>
                  </a:schemeClr>
                </a:solidFill>
                <a:latin typeface="+mj-lt"/>
              </a:rPr>
              <a:t>Primaries held June 28</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6/29/22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2001317" cy="276999"/>
          </a:xfrm>
          <a:prstGeom prst="rect">
            <a:avLst/>
          </a:prstGeom>
          <a:noFill/>
        </p:spPr>
        <p:txBody>
          <a:bodyPr wrap="none" rtlCol="0">
            <a:spAutoFit/>
          </a:bodyPr>
          <a:lstStyle/>
          <a:p>
            <a:r>
              <a:rPr lang="en-US" sz="1200" b="1" dirty="0"/>
              <a:t>GOP moderates advance</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773718" cy="1015663"/>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ea typeface="Arial"/>
                <a:cs typeface="Arial"/>
                <a:sym typeface="Arial"/>
              </a:rPr>
              <a:t>GOP Gov. candidate Heidi </a:t>
            </a:r>
            <a:r>
              <a:rPr lang="en-US" sz="1000" dirty="0" err="1">
                <a:solidFill>
                  <a:schemeClr val="dk1"/>
                </a:solidFill>
                <a:latin typeface="Arial"/>
                <a:ea typeface="Arial"/>
                <a:cs typeface="Arial"/>
                <a:sym typeface="Arial"/>
              </a:rPr>
              <a:t>Ganahl</a:t>
            </a:r>
            <a:r>
              <a:rPr lang="en-US" sz="1000" dirty="0">
                <a:solidFill>
                  <a:schemeClr val="dk1"/>
                </a:solidFill>
                <a:latin typeface="Arial"/>
                <a:ea typeface="Arial"/>
                <a:cs typeface="Arial"/>
                <a:sym typeface="Arial"/>
              </a:rPr>
              <a:t> refuses to voice an opinion on 2020 election integrity, but she bested an opponent who was vocal in perpetuating false election claims</a:t>
            </a:r>
          </a:p>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ea typeface="Arial"/>
                <a:cs typeface="Arial"/>
                <a:sym typeface="Arial"/>
              </a:rPr>
              <a:t>Republican Senate primary winner Joe O’Dea supports early-term abortion rights, beating Ron Hanks, who marched on the Capitol on January 6 and is staunchly pro-life</a:t>
            </a:r>
            <a:endParaRPr lang="en-US" sz="1000" dirty="0"/>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375623"/>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364543"/>
            <a:ext cx="3004349" cy="276999"/>
          </a:xfrm>
          <a:prstGeom prst="rect">
            <a:avLst/>
          </a:prstGeom>
          <a:noFill/>
        </p:spPr>
        <p:txBody>
          <a:bodyPr wrap="none" rtlCol="0">
            <a:spAutoFit/>
          </a:bodyPr>
          <a:lstStyle/>
          <a:p>
            <a:r>
              <a:rPr lang="en-US" sz="1200" b="1" dirty="0"/>
              <a:t>Democratic dark money fails to deliver</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3" y="3623005"/>
            <a:ext cx="3822257" cy="1169551"/>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ea typeface="Arial"/>
                <a:cs typeface="Arial"/>
                <a:sym typeface="Arial"/>
              </a:rPr>
              <a:t>Democrat-aligned campaign groups gave millions to extreme Republican candidates, but </a:t>
            </a:r>
            <a:r>
              <a:rPr lang="en-US" sz="1000" dirty="0">
                <a:solidFill>
                  <a:schemeClr val="dk1"/>
                </a:solidFill>
                <a:ea typeface="Arial"/>
                <a:cs typeface="Arial"/>
                <a:sym typeface="Arial"/>
              </a:rPr>
              <a:t>more moderate and electable candidates won GOP governor and Senate primaries</a:t>
            </a:r>
          </a:p>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ea typeface="Arial"/>
                <a:cs typeface="Arial"/>
                <a:sym typeface="Arial"/>
              </a:rPr>
              <a:t>Colorado’s primary system allows unaffiliated voters to choose either party primary, and these ads may have influenced the record 30% of primary voters who voted for GOP candidates but were not registered Republicans </a:t>
            </a:r>
          </a:p>
        </p:txBody>
      </p:sp>
      <p:sp>
        <p:nvSpPr>
          <p:cNvPr id="18" name="Google Shape;8247;p127">
            <a:extLst>
              <a:ext uri="{FF2B5EF4-FFF2-40B4-BE49-F238E27FC236}">
                <a16:creationId xmlns:a16="http://schemas.microsoft.com/office/drawing/2014/main" id="{5EAA7E71-244C-E003-8DE9-A36CE51BC1EB}"/>
              </a:ext>
            </a:extLst>
          </p:cNvPr>
          <p:cNvSpPr/>
          <p:nvPr/>
        </p:nvSpPr>
        <p:spPr>
          <a:xfrm>
            <a:off x="4285365" y="4775391"/>
            <a:ext cx="246888" cy="2468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3</a:t>
            </a:r>
            <a:endParaRPr dirty="0"/>
          </a:p>
        </p:txBody>
      </p:sp>
      <p:sp>
        <p:nvSpPr>
          <p:cNvPr id="19" name="TextBox 18">
            <a:extLst>
              <a:ext uri="{FF2B5EF4-FFF2-40B4-BE49-F238E27FC236}">
                <a16:creationId xmlns:a16="http://schemas.microsoft.com/office/drawing/2014/main" id="{E6FBF889-B971-5B74-9688-A096496EFB7D}"/>
              </a:ext>
            </a:extLst>
          </p:cNvPr>
          <p:cNvSpPr txBox="1"/>
          <p:nvPr/>
        </p:nvSpPr>
        <p:spPr>
          <a:xfrm>
            <a:off x="4532253" y="4762585"/>
            <a:ext cx="1766830" cy="276999"/>
          </a:xfrm>
          <a:prstGeom prst="rect">
            <a:avLst/>
          </a:prstGeom>
          <a:noFill/>
        </p:spPr>
        <p:txBody>
          <a:bodyPr wrap="none" rtlCol="0">
            <a:spAutoFit/>
          </a:bodyPr>
          <a:lstStyle/>
          <a:p>
            <a:r>
              <a:rPr lang="en-US" sz="1200" b="1" dirty="0"/>
              <a:t>Incumbent advantage</a:t>
            </a:r>
          </a:p>
        </p:txBody>
      </p:sp>
      <p:sp>
        <p:nvSpPr>
          <p:cNvPr id="20" name="Rectangle 19">
            <a:extLst>
              <a:ext uri="{FF2B5EF4-FFF2-40B4-BE49-F238E27FC236}">
                <a16:creationId xmlns:a16="http://schemas.microsoft.com/office/drawing/2014/main" id="{E01C095B-06DB-530A-031F-92D8CA45FC43}"/>
              </a:ext>
            </a:extLst>
          </p:cNvPr>
          <p:cNvSpPr/>
          <p:nvPr/>
        </p:nvSpPr>
        <p:spPr>
          <a:xfrm>
            <a:off x="4204144" y="5016999"/>
            <a:ext cx="3870347" cy="707886"/>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Incumbent </a:t>
            </a:r>
            <a:r>
              <a:rPr lang="en-GB" sz="1000" dirty="0">
                <a:solidFill>
                  <a:schemeClr val="dk1"/>
                </a:solidFill>
                <a:latin typeface="Arial"/>
                <a:ea typeface="Arial"/>
                <a:cs typeface="Arial"/>
                <a:sym typeface="Arial"/>
              </a:rPr>
              <a:t>Gov. Jared Polis (D) and long-time Sen. Michael Bennet (D) remain popular in a state trending blue</a:t>
            </a:r>
          </a:p>
          <a:p>
            <a:pPr marL="171450" lvl="0" indent="-171450">
              <a:buClr>
                <a:schemeClr val="dk1"/>
              </a:buClr>
              <a:buSzPts val="1100"/>
              <a:buFont typeface="Noto Sans Symbols"/>
              <a:buChar char="▪"/>
            </a:pPr>
            <a:r>
              <a:rPr lang="en-GB" sz="1000" dirty="0">
                <a:solidFill>
                  <a:schemeClr val="dk1"/>
                </a:solidFill>
                <a:latin typeface="Arial"/>
                <a:ea typeface="Arial"/>
                <a:cs typeface="Arial"/>
                <a:sym typeface="Arial"/>
              </a:rPr>
              <a:t>Rep. Lauren </a:t>
            </a:r>
            <a:r>
              <a:rPr lang="en-GB" sz="1000" dirty="0" err="1">
                <a:solidFill>
                  <a:schemeClr val="dk1"/>
                </a:solidFill>
                <a:latin typeface="Arial"/>
                <a:ea typeface="Arial"/>
                <a:cs typeface="Arial"/>
                <a:sym typeface="Arial"/>
              </a:rPr>
              <a:t>Boebert</a:t>
            </a:r>
            <a:r>
              <a:rPr lang="en-GB" sz="1000" dirty="0">
                <a:solidFill>
                  <a:schemeClr val="dk1"/>
                </a:solidFill>
                <a:latin typeface="Arial"/>
                <a:ea typeface="Arial"/>
                <a:cs typeface="Arial"/>
                <a:sym typeface="Arial"/>
              </a:rPr>
              <a:t> (R-CO-3), easily survived a moderate challenger</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1159859353"/>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8</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4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3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890635"/>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41" name="TextBox 40">
            <a:extLst>
              <a:ext uri="{FF2B5EF4-FFF2-40B4-BE49-F238E27FC236}">
                <a16:creationId xmlns:a16="http://schemas.microsoft.com/office/drawing/2014/main" id="{5A8D79D6-BD3B-82EC-40AB-A9214E60EDD8}"/>
              </a:ext>
            </a:extLst>
          </p:cNvPr>
          <p:cNvSpPr txBox="1"/>
          <p:nvPr/>
        </p:nvSpPr>
        <p:spPr>
          <a:xfrm>
            <a:off x="636990" y="6224623"/>
            <a:ext cx="7389410"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6/29/22, Ballotpedia, The Cook Political Report with Amy Walter, Colorado Public Radio, CNN, The Guardian, The Hill, US News</a:t>
            </a:r>
          </a:p>
        </p:txBody>
      </p:sp>
      <p:sp>
        <p:nvSpPr>
          <p:cNvPr id="23" name="Google Shape;8235;p127">
            <a:extLst>
              <a:ext uri="{FF2B5EF4-FFF2-40B4-BE49-F238E27FC236}">
                <a16:creationId xmlns:a16="http://schemas.microsoft.com/office/drawing/2014/main" id="{9DA99DC4-BA3C-A307-5148-49274ADB7F69}"/>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24" name="Picture 23">
            <a:extLst>
              <a:ext uri="{FF2B5EF4-FFF2-40B4-BE49-F238E27FC236}">
                <a16:creationId xmlns:a16="http://schemas.microsoft.com/office/drawing/2014/main" id="{3C5F371D-9B09-4579-A25A-37F59EEA25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15077" y="4404111"/>
            <a:ext cx="2110625" cy="1257728"/>
          </a:xfrm>
          <a:prstGeom prst="rect">
            <a:avLst/>
          </a:prstGeom>
        </p:spPr>
      </p:pic>
    </p:spTree>
    <p:extLst>
      <p:ext uri="{BB962C8B-B14F-4D97-AF65-F5344CB8AC3E}">
        <p14:creationId xmlns:p14="http://schemas.microsoft.com/office/powerpoint/2010/main" val="10663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Colorado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6/29/22</a:t>
            </a:r>
          </a:p>
        </p:txBody>
      </p:sp>
      <p:graphicFrame>
        <p:nvGraphicFramePr>
          <p:cNvPr id="7" name="Table 6">
            <a:extLst>
              <a:ext uri="{FF2B5EF4-FFF2-40B4-BE49-F238E27FC236}">
                <a16:creationId xmlns:a16="http://schemas.microsoft.com/office/drawing/2014/main" id="{5EC49F67-F0A0-9398-76F3-2C6D9786D7AA}"/>
              </a:ext>
            </a:extLst>
          </p:cNvPr>
          <p:cNvGraphicFramePr>
            <a:graphicFrameLocks noGrp="1"/>
          </p:cNvGraphicFramePr>
          <p:nvPr>
            <p:extLst>
              <p:ext uri="{D42A27DB-BD31-4B8C-83A1-F6EECF244321}">
                <p14:modId xmlns:p14="http://schemas.microsoft.com/office/powerpoint/2010/main" val="1171651224"/>
              </p:ext>
            </p:extLst>
          </p:nvPr>
        </p:nvGraphicFramePr>
        <p:xfrm>
          <a:off x="1153740" y="1617676"/>
          <a:ext cx="7030799" cy="4301997"/>
        </p:xfrm>
        <a:graphic>
          <a:graphicData uri="http://schemas.openxmlformats.org/drawingml/2006/table">
            <a:tbl>
              <a:tblPr/>
              <a:tblGrid>
                <a:gridCol w="1093953">
                  <a:extLst>
                    <a:ext uri="{9D8B030D-6E8A-4147-A177-3AD203B41FA5}">
                      <a16:colId xmlns:a16="http://schemas.microsoft.com/office/drawing/2014/main" val="804805771"/>
                    </a:ext>
                  </a:extLst>
                </a:gridCol>
                <a:gridCol w="2433738">
                  <a:extLst>
                    <a:ext uri="{9D8B030D-6E8A-4147-A177-3AD203B41FA5}">
                      <a16:colId xmlns:a16="http://schemas.microsoft.com/office/drawing/2014/main" val="534925812"/>
                    </a:ext>
                  </a:extLst>
                </a:gridCol>
                <a:gridCol w="2372280">
                  <a:extLst>
                    <a:ext uri="{9D8B030D-6E8A-4147-A177-3AD203B41FA5}">
                      <a16:colId xmlns:a16="http://schemas.microsoft.com/office/drawing/2014/main" val="2970767469"/>
                    </a:ext>
                  </a:extLst>
                </a:gridCol>
                <a:gridCol w="1130828">
                  <a:extLst>
                    <a:ext uri="{9D8B030D-6E8A-4147-A177-3AD203B41FA5}">
                      <a16:colId xmlns:a16="http://schemas.microsoft.com/office/drawing/2014/main" val="1334568301"/>
                    </a:ext>
                  </a:extLst>
                </a:gridCol>
              </a:tblGrid>
              <a:tr h="377367">
                <a:tc>
                  <a:txBody>
                    <a:bodyPr/>
                    <a:lstStyle/>
                    <a:p>
                      <a:pPr algn="ctr" rtl="0" fontAlgn="ctr"/>
                      <a:r>
                        <a:rPr lang="en-US" sz="1050" b="1" i="0" u="none" strike="noStrike" dirty="0">
                          <a:solidFill>
                            <a:srgbClr val="000000"/>
                          </a:solidFill>
                          <a:effectLst/>
                          <a:latin typeface="+mn-lt"/>
                        </a:rPr>
                        <a:t>Seat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715217"/>
                  </a:ext>
                </a:extLst>
              </a:tr>
              <a:tr h="392463">
                <a:tc>
                  <a:txBody>
                    <a:bodyPr/>
                    <a:lstStyle/>
                    <a:p>
                      <a:pPr algn="ctr" rtl="0" fontAlgn="ctr"/>
                      <a:r>
                        <a:rPr lang="en-US" sz="900" b="1" i="0" u="none" strike="noStrike" dirty="0">
                          <a:solidFill>
                            <a:srgbClr val="000000"/>
                          </a:solidFill>
                          <a:effectLst/>
                          <a:latin typeface="+mn-lt"/>
                        </a:rPr>
                        <a:t>CO-Senate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Joe O'Dea (54.5%)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Michael Bennet*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2095334682"/>
                  </a:ext>
                </a:extLst>
              </a:tr>
              <a:tr h="392463">
                <a:tc>
                  <a:txBody>
                    <a:bodyPr/>
                    <a:lstStyle/>
                    <a:p>
                      <a:pPr algn="ctr" rtl="0" fontAlgn="ctr"/>
                      <a:r>
                        <a:rPr lang="en-US" sz="900" b="1" i="0" u="none" strike="noStrike" dirty="0">
                          <a:solidFill>
                            <a:srgbClr val="000000"/>
                          </a:solidFill>
                          <a:effectLst/>
                          <a:latin typeface="+mn-lt"/>
                        </a:rPr>
                        <a:t>CO-Governor</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Heidi Ganahl (53.9%)</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Jared Polis*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284798290"/>
                  </a:ext>
                </a:extLst>
              </a:tr>
              <a:tr h="392463">
                <a:tc>
                  <a:txBody>
                    <a:bodyPr/>
                    <a:lstStyle/>
                    <a:p>
                      <a:pPr algn="ctr" rtl="0" fontAlgn="ctr"/>
                      <a:r>
                        <a:rPr lang="en-US" sz="900" b="1" i="0" u="none" strike="noStrike">
                          <a:solidFill>
                            <a:srgbClr val="000000"/>
                          </a:solidFill>
                          <a:effectLst/>
                          <a:latin typeface="+mn-lt"/>
                        </a:rPr>
                        <a:t>CO-1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Jennifer Qualteri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Diana DeGette* (81.2%)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266870709"/>
                  </a:ext>
                </a:extLst>
              </a:tr>
              <a:tr h="392463">
                <a:tc>
                  <a:txBody>
                    <a:bodyPr/>
                    <a:lstStyle/>
                    <a:p>
                      <a:pPr algn="ctr" rtl="0" fontAlgn="ctr"/>
                      <a:r>
                        <a:rPr lang="en-US" sz="900" b="1" i="0" u="none" strike="noStrike">
                          <a:solidFill>
                            <a:srgbClr val="000000"/>
                          </a:solidFill>
                          <a:effectLst/>
                          <a:latin typeface="+mn-lt"/>
                        </a:rPr>
                        <a:t>CO-2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Marshall Dawson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Joe Neguse*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042854206"/>
                  </a:ext>
                </a:extLst>
              </a:tr>
              <a:tr h="392463">
                <a:tc>
                  <a:txBody>
                    <a:bodyPr/>
                    <a:lstStyle/>
                    <a:p>
                      <a:pPr algn="ctr" rtl="0" fontAlgn="ctr"/>
                      <a:r>
                        <a:rPr lang="en-US" sz="900" b="1" i="0" u="none" strike="noStrike" dirty="0">
                          <a:solidFill>
                            <a:srgbClr val="000000"/>
                          </a:solidFill>
                          <a:effectLst/>
                          <a:latin typeface="+mn-lt"/>
                        </a:rPr>
                        <a:t>CO-3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Lauren Boebert* (65.8%)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Adam Frisch (42.6%)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31021926"/>
                  </a:ext>
                </a:extLst>
              </a:tr>
              <a:tr h="392463">
                <a:tc>
                  <a:txBody>
                    <a:bodyPr/>
                    <a:lstStyle/>
                    <a:p>
                      <a:pPr algn="ctr" rtl="0" fontAlgn="ctr"/>
                      <a:r>
                        <a:rPr lang="en-US" sz="900" b="1" i="0" u="none" strike="noStrike">
                          <a:solidFill>
                            <a:srgbClr val="000000"/>
                          </a:solidFill>
                          <a:effectLst/>
                          <a:latin typeface="+mn-lt"/>
                        </a:rPr>
                        <a:t>CO-4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Ken Buck* (74.1%)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Ike McCorkle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911488479"/>
                  </a:ext>
                </a:extLst>
              </a:tr>
              <a:tr h="392463">
                <a:tc>
                  <a:txBody>
                    <a:bodyPr/>
                    <a:lstStyle/>
                    <a:p>
                      <a:pPr algn="ctr" rtl="0" fontAlgn="ctr"/>
                      <a:r>
                        <a:rPr lang="en-US" sz="900" b="1" i="0" u="none" strike="noStrike">
                          <a:solidFill>
                            <a:srgbClr val="000000"/>
                          </a:solidFill>
                          <a:effectLst/>
                          <a:latin typeface="+mn-lt"/>
                        </a:rPr>
                        <a:t>CO-5</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Doug Lamborn* (47.3%)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David Torres (54.6%)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54382062"/>
                  </a:ext>
                </a:extLst>
              </a:tr>
              <a:tr h="392463">
                <a:tc>
                  <a:txBody>
                    <a:bodyPr/>
                    <a:lstStyle/>
                    <a:p>
                      <a:pPr algn="ctr" rtl="0" fontAlgn="ctr"/>
                      <a:r>
                        <a:rPr lang="en-US" sz="900" b="1" i="0" u="none" strike="noStrike" dirty="0">
                          <a:solidFill>
                            <a:srgbClr val="000000"/>
                          </a:solidFill>
                          <a:effectLst/>
                          <a:latin typeface="+mn-lt"/>
                        </a:rPr>
                        <a:t>CO-6</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Steven Monahan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Jason Crow*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4190184102"/>
                  </a:ext>
                </a:extLst>
              </a:tr>
              <a:tr h="392463">
                <a:tc>
                  <a:txBody>
                    <a:bodyPr/>
                    <a:lstStyle/>
                    <a:p>
                      <a:pPr algn="ctr" rtl="0" fontAlgn="ctr"/>
                      <a:r>
                        <a:rPr lang="en-US" sz="900" b="1" i="0" u="none" strike="noStrike" dirty="0">
                          <a:solidFill>
                            <a:srgbClr val="000000"/>
                          </a:solidFill>
                          <a:effectLst/>
                          <a:latin typeface="+mn-lt"/>
                        </a:rPr>
                        <a:t>CO-7</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Erik Aadland (47.9%)</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Brittany Pettersen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Likely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BBAEF"/>
                    </a:solidFill>
                  </a:tcPr>
                </a:tc>
                <a:extLst>
                  <a:ext uri="{0D108BD9-81ED-4DB2-BD59-A6C34878D82A}">
                    <a16:rowId xmlns:a16="http://schemas.microsoft.com/office/drawing/2014/main" val="2065686303"/>
                  </a:ext>
                </a:extLst>
              </a:tr>
              <a:tr h="392463">
                <a:tc>
                  <a:txBody>
                    <a:bodyPr/>
                    <a:lstStyle/>
                    <a:p>
                      <a:pPr algn="ctr" rtl="0" fontAlgn="ctr"/>
                      <a:r>
                        <a:rPr lang="en-US" sz="900" b="1" i="0" u="none" strike="noStrike">
                          <a:solidFill>
                            <a:srgbClr val="000000"/>
                          </a:solidFill>
                          <a:effectLst/>
                          <a:latin typeface="+mn-lt"/>
                        </a:rPr>
                        <a:t>CO-8</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Barbara Kirkmeyer (39.%)</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Yadira </a:t>
                      </a:r>
                      <a:r>
                        <a:rPr lang="en-US" sz="900" b="1" i="0" u="none" strike="noStrike" dirty="0" err="1">
                          <a:solidFill>
                            <a:srgbClr val="000000"/>
                          </a:solidFill>
                          <a:effectLst/>
                          <a:latin typeface="+mn-lt"/>
                        </a:rPr>
                        <a:t>Caraveo</a:t>
                      </a:r>
                      <a:r>
                        <a:rPr lang="en-US" sz="900" b="1" i="0" u="none" strike="noStrike" dirty="0">
                          <a:solidFill>
                            <a:srgbClr val="000000"/>
                          </a:solidFill>
                          <a:effectLst/>
                          <a:latin typeface="+mn-lt"/>
                        </a:rPr>
                        <a:t>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4079164404"/>
                  </a:ext>
                </a:extLst>
              </a:tr>
            </a:tbl>
          </a:graphicData>
        </a:graphic>
      </p:graphicFrame>
      <p:sp>
        <p:nvSpPr>
          <p:cNvPr id="8" name="Text Placeholder 18">
            <a:extLst>
              <a:ext uri="{FF2B5EF4-FFF2-40B4-BE49-F238E27FC236}">
                <a16:creationId xmlns:a16="http://schemas.microsoft.com/office/drawing/2014/main" id="{0B48FEE9-1AD1-D970-39BC-2FD14DAC1A7A}"/>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4188448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Connecticut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528128" cy="307777"/>
          </a:xfrm>
          <a:prstGeom prst="rect">
            <a:avLst/>
          </a:prstGeom>
          <a:noFill/>
        </p:spPr>
        <p:txBody>
          <a:bodyPr wrap="none" rtlCol="0">
            <a:spAutoFit/>
          </a:bodyPr>
          <a:lstStyle/>
          <a:p>
            <a:r>
              <a:rPr lang="en-US" sz="1400" dirty="0">
                <a:solidFill>
                  <a:schemeClr val="bg1">
                    <a:lumMod val="50000"/>
                  </a:schemeClr>
                </a:solidFill>
                <a:latin typeface="+mj-lt"/>
              </a:rPr>
              <a:t>Primaries held August 9</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8/10/22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098763"/>
            <a:ext cx="1497782" cy="276999"/>
          </a:xfrm>
          <a:prstGeom prst="rect">
            <a:avLst/>
          </a:prstGeom>
          <a:noFill/>
        </p:spPr>
        <p:txBody>
          <a:bodyPr wrap="none" rtlCol="0">
            <a:spAutoFit/>
          </a:bodyPr>
          <a:lstStyle/>
          <a:p>
            <a:r>
              <a:rPr lang="en-US" sz="1200" b="1" dirty="0"/>
              <a:t>Trump’s influence</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58028"/>
            <a:ext cx="3773718" cy="2092881"/>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ea typeface="Arial"/>
                <a:cs typeface="Arial"/>
                <a:sym typeface="Arial"/>
              </a:rPr>
              <a:t>GOP national committee member Leora Levy (R), a strong opponent of gun restrictions and a pro-life advocate, won the Republican Senate primary after receiving a last-minute endorsement from former President Trump</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Levy beat moderate Themis Klarides, with Democrats seeing this as an opportunity to pull votes from moderate Republicans and Republican-leaning independents who do not agree with more extreme GOP positions </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Levy is set to face incumbent Sen. Richard Blumenthal (D-CT); Blumenthal is favored to win as the state has not elected a Republican Senator in nearly 30 years</a:t>
            </a:r>
          </a:p>
          <a:p>
            <a:pPr marL="171450" lvl="0" indent="-171450">
              <a:buClr>
                <a:schemeClr val="dk1"/>
              </a:buClr>
              <a:buSzPts val="1100"/>
              <a:buFont typeface="Noto Sans Symbols"/>
              <a:buChar char="▪"/>
            </a:pPr>
            <a:endParaRPr lang="en-US" sz="1000" dirty="0">
              <a:solidFill>
                <a:schemeClr val="dk1"/>
              </a:solidFill>
              <a:ea typeface="Arial"/>
              <a:cs typeface="Arial"/>
              <a:sym typeface="Arial"/>
            </a:endParaRPr>
          </a:p>
          <a:p>
            <a:pPr marL="171450" lvl="0" indent="-171450">
              <a:buClr>
                <a:schemeClr val="dk1"/>
              </a:buClr>
              <a:buSzPts val="1100"/>
              <a:buFont typeface="Noto Sans Symbols"/>
              <a:buChar char="▪"/>
            </a:pPr>
            <a:endParaRPr lang="en-US" sz="1000" dirty="0">
              <a:solidFill>
                <a:schemeClr val="dk1"/>
              </a:solidFil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4141501"/>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4118048"/>
            <a:ext cx="3381503" cy="276999"/>
          </a:xfrm>
          <a:prstGeom prst="rect">
            <a:avLst/>
          </a:prstGeom>
          <a:noFill/>
        </p:spPr>
        <p:txBody>
          <a:bodyPr wrap="none" rtlCol="0">
            <a:spAutoFit/>
          </a:bodyPr>
          <a:lstStyle/>
          <a:p>
            <a:r>
              <a:rPr lang="en-US" sz="1200" b="1" dirty="0"/>
              <a:t>GOP vs. Dem priorities in the governor race</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4382670"/>
            <a:ext cx="3773718" cy="1169551"/>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cs typeface="Arial"/>
                <a:sym typeface="Arial"/>
              </a:rPr>
              <a:t>Incumbent Gov. Ned Lamont (D) and GOP candidate Bob </a:t>
            </a:r>
            <a:r>
              <a:rPr lang="en-US" sz="1000" dirty="0" err="1">
                <a:solidFill>
                  <a:schemeClr val="dk1"/>
                </a:solidFill>
                <a:cs typeface="Arial"/>
                <a:sym typeface="Arial"/>
              </a:rPr>
              <a:t>Stefanowski</a:t>
            </a:r>
            <a:r>
              <a:rPr lang="en-US" sz="1000" dirty="0">
                <a:solidFill>
                  <a:schemeClr val="dk1"/>
                </a:solidFill>
                <a:cs typeface="Arial"/>
                <a:sym typeface="Arial"/>
              </a:rPr>
              <a:t> both ran uncontested in their primaries</a:t>
            </a:r>
          </a:p>
          <a:p>
            <a:pPr marL="171450" lvl="0" indent="-171450">
              <a:buClr>
                <a:schemeClr val="dk1"/>
              </a:buClr>
              <a:buSzPts val="1100"/>
              <a:buFont typeface="Noto Sans Symbols"/>
              <a:buChar char="▪"/>
            </a:pPr>
            <a:r>
              <a:rPr lang="en-US" sz="1000" dirty="0">
                <a:solidFill>
                  <a:schemeClr val="dk1"/>
                </a:solidFill>
                <a:cs typeface="Arial"/>
                <a:sym typeface="Arial"/>
              </a:rPr>
              <a:t>Lamont has made his stance clear on gun control and abortion rights, while </a:t>
            </a:r>
            <a:r>
              <a:rPr lang="en-US" sz="1000" dirty="0" err="1">
                <a:solidFill>
                  <a:schemeClr val="dk1"/>
                </a:solidFill>
                <a:cs typeface="Arial"/>
                <a:sym typeface="Arial"/>
              </a:rPr>
              <a:t>Stefanowski</a:t>
            </a:r>
            <a:r>
              <a:rPr lang="en-US" sz="1000" dirty="0">
                <a:solidFill>
                  <a:schemeClr val="dk1"/>
                </a:solidFill>
                <a:cs typeface="Arial"/>
                <a:sym typeface="Arial"/>
              </a:rPr>
              <a:t> has indicated a focus towards tax policy, spending, and inflation</a:t>
            </a:r>
          </a:p>
          <a:p>
            <a:pPr marL="171450" lvl="0" indent="-171450">
              <a:buClr>
                <a:schemeClr val="dk1"/>
              </a:buClr>
              <a:buSzPts val="1100"/>
              <a:buFont typeface="Noto Sans Symbols"/>
              <a:buChar char="▪"/>
            </a:pPr>
            <a:endParaRPr lang="en-US" sz="1000" dirty="0">
              <a:solidFill>
                <a:schemeClr val="dk1"/>
              </a:solidFill>
              <a:cs typeface="Arial"/>
              <a:sym typeface="Arial"/>
            </a:endParaRPr>
          </a:p>
          <a:p>
            <a:pPr marL="171450" lvl="0" indent="-171450">
              <a:buClr>
                <a:schemeClr val="dk1"/>
              </a:buClr>
              <a:buSzPts val="1100"/>
              <a:buFont typeface="Noto Sans Symbols"/>
              <a:buChar char="▪"/>
            </a:pPr>
            <a:endParaRPr lang="en-US" sz="1000" dirty="0">
              <a:solidFill>
                <a:schemeClr val="dk1"/>
              </a:solidFill>
              <a:cs typeface="Arial"/>
              <a:sym typeface="Arial"/>
            </a:endParaRP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760593156"/>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5</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5 D</a:t>
                      </a:r>
                      <a:endParaRPr lang="en-GB" sz="1100" b="0" i="0" u="none" strike="noStrike" dirty="0">
                        <a:solidFill>
                          <a:srgbClr val="FF5739"/>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2" name="TextBox 21">
            <a:extLst>
              <a:ext uri="{FF2B5EF4-FFF2-40B4-BE49-F238E27FC236}">
                <a16:creationId xmlns:a16="http://schemas.microsoft.com/office/drawing/2014/main" id="{26B07E81-F67D-0E40-25B4-CC25444852A7}"/>
              </a:ext>
            </a:extLst>
          </p:cNvPr>
          <p:cNvSpPr txBox="1"/>
          <p:nvPr/>
        </p:nvSpPr>
        <p:spPr>
          <a:xfrm>
            <a:off x="636990" y="6224626"/>
            <a:ext cx="6398810"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Ballotpedia, The Cook Political Report with Amy Walter, Connecticut Public Radio, Connecticut Insider, Stamford Advocate</a:t>
            </a:r>
          </a:p>
        </p:txBody>
      </p:sp>
      <p:sp>
        <p:nvSpPr>
          <p:cNvPr id="20" name="Google Shape;8235;p127">
            <a:extLst>
              <a:ext uri="{FF2B5EF4-FFF2-40B4-BE49-F238E27FC236}">
                <a16:creationId xmlns:a16="http://schemas.microsoft.com/office/drawing/2014/main" id="{F98DFF0B-1D5F-ECDA-0520-DEEDC9F71F28}"/>
              </a:ext>
            </a:extLst>
          </p:cNvPr>
          <p:cNvSpPr/>
          <p:nvPr/>
        </p:nvSpPr>
        <p:spPr>
          <a:xfrm>
            <a:off x="4285365" y="2116497"/>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6" name="Picture 5" descr="Icon&#10;&#10;Description automatically generated">
            <a:extLst>
              <a:ext uri="{FF2B5EF4-FFF2-40B4-BE49-F238E27FC236}">
                <a16:creationId xmlns:a16="http://schemas.microsoft.com/office/drawing/2014/main" id="{25AA7DCC-E5F8-55BC-3F38-8E4BAB628C7C}"/>
              </a:ext>
            </a:extLst>
          </p:cNvPr>
          <p:cNvPicPr>
            <a:picLocks noChangeAspect="1"/>
          </p:cNvPicPr>
          <p:nvPr/>
        </p:nvPicPr>
        <p:blipFill>
          <a:blip r:embed="rId3"/>
          <a:stretch>
            <a:fillRect/>
          </a:stretch>
        </p:blipFill>
        <p:spPr>
          <a:xfrm>
            <a:off x="1647945" y="4379122"/>
            <a:ext cx="1674374" cy="1252740"/>
          </a:xfrm>
          <a:prstGeom prst="rect">
            <a:avLst/>
          </a:prstGeom>
        </p:spPr>
      </p:pic>
    </p:spTree>
    <p:extLst>
      <p:ext uri="{BB962C8B-B14F-4D97-AF65-F5344CB8AC3E}">
        <p14:creationId xmlns:p14="http://schemas.microsoft.com/office/powerpoint/2010/main" val="2803141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Connecticut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8/10/22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8/10/22</a:t>
            </a:r>
          </a:p>
        </p:txBody>
      </p:sp>
      <p:sp>
        <p:nvSpPr>
          <p:cNvPr id="8" name="Text Placeholder 18">
            <a:extLst>
              <a:ext uri="{FF2B5EF4-FFF2-40B4-BE49-F238E27FC236}">
                <a16:creationId xmlns:a16="http://schemas.microsoft.com/office/drawing/2014/main" id="{0B48FEE9-1AD1-D970-39BC-2FD14DAC1A7A}"/>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9" name="Table 8">
            <a:extLst>
              <a:ext uri="{FF2B5EF4-FFF2-40B4-BE49-F238E27FC236}">
                <a16:creationId xmlns:a16="http://schemas.microsoft.com/office/drawing/2014/main" id="{0DCA59D9-C381-5979-4BD7-62713312D9A2}"/>
              </a:ext>
            </a:extLst>
          </p:cNvPr>
          <p:cNvGraphicFramePr>
            <a:graphicFrameLocks noGrp="1"/>
          </p:cNvGraphicFramePr>
          <p:nvPr>
            <p:extLst>
              <p:ext uri="{D42A27DB-BD31-4B8C-83A1-F6EECF244321}">
                <p14:modId xmlns:p14="http://schemas.microsoft.com/office/powerpoint/2010/main" val="1696803110"/>
              </p:ext>
            </p:extLst>
          </p:nvPr>
        </p:nvGraphicFramePr>
        <p:xfrm>
          <a:off x="1153740" y="1574310"/>
          <a:ext cx="7030800" cy="4301998"/>
        </p:xfrm>
        <a:graphic>
          <a:graphicData uri="http://schemas.openxmlformats.org/drawingml/2006/table">
            <a:tbl>
              <a:tblPr/>
              <a:tblGrid>
                <a:gridCol w="1097432">
                  <a:extLst>
                    <a:ext uri="{9D8B030D-6E8A-4147-A177-3AD203B41FA5}">
                      <a16:colId xmlns:a16="http://schemas.microsoft.com/office/drawing/2014/main" val="2037345788"/>
                    </a:ext>
                  </a:extLst>
                </a:gridCol>
                <a:gridCol w="2436057">
                  <a:extLst>
                    <a:ext uri="{9D8B030D-6E8A-4147-A177-3AD203B41FA5}">
                      <a16:colId xmlns:a16="http://schemas.microsoft.com/office/drawing/2014/main" val="4084862771"/>
                    </a:ext>
                  </a:extLst>
                </a:gridCol>
                <a:gridCol w="2363700">
                  <a:extLst>
                    <a:ext uri="{9D8B030D-6E8A-4147-A177-3AD203B41FA5}">
                      <a16:colId xmlns:a16="http://schemas.microsoft.com/office/drawing/2014/main" val="434000741"/>
                    </a:ext>
                  </a:extLst>
                </a:gridCol>
                <a:gridCol w="1133611">
                  <a:extLst>
                    <a:ext uri="{9D8B030D-6E8A-4147-A177-3AD203B41FA5}">
                      <a16:colId xmlns:a16="http://schemas.microsoft.com/office/drawing/2014/main" val="712710379"/>
                    </a:ext>
                  </a:extLst>
                </a:gridCol>
              </a:tblGrid>
              <a:tr h="522509">
                <a:tc>
                  <a:txBody>
                    <a:bodyPr/>
                    <a:lstStyle/>
                    <a:p>
                      <a:pPr algn="ctr" rtl="0" fontAlgn="ctr"/>
                      <a:r>
                        <a:rPr lang="en-US" sz="1000" b="1" i="0" u="none" strike="noStrike">
                          <a:solidFill>
                            <a:srgbClr val="000000"/>
                          </a:solidFill>
                          <a:effectLst/>
                          <a:latin typeface="+mn-lt"/>
                        </a:rPr>
                        <a:t>Seat</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mn-lt"/>
                        </a:rPr>
                        <a:t>Republican Primary Winner </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mn-lt"/>
                        </a:rPr>
                        <a:t>Democratic Primary Winner </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mn-lt"/>
                        </a:rPr>
                        <a:t>Cook Rating</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3053580"/>
                  </a:ext>
                </a:extLst>
              </a:tr>
              <a:tr h="539927">
                <a:tc>
                  <a:txBody>
                    <a:bodyPr/>
                    <a:lstStyle/>
                    <a:p>
                      <a:pPr algn="ctr" rtl="0" fontAlgn="ctr"/>
                      <a:r>
                        <a:rPr lang="en-US" sz="900" b="1" i="0" u="none" strike="noStrike">
                          <a:solidFill>
                            <a:srgbClr val="000000"/>
                          </a:solidFill>
                          <a:effectLst/>
                          <a:latin typeface="+mn-lt"/>
                        </a:rPr>
                        <a:t>CT-Senate</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Leora Levy (50.5%)</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Richard Blumenthal*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33599420"/>
                  </a:ext>
                </a:extLst>
              </a:tr>
              <a:tr h="539927">
                <a:tc>
                  <a:txBody>
                    <a:bodyPr/>
                    <a:lstStyle/>
                    <a:p>
                      <a:pPr algn="ctr" rtl="0" fontAlgn="ctr"/>
                      <a:r>
                        <a:rPr lang="en-US" sz="900" b="1" i="0" u="none" strike="noStrike">
                          <a:solidFill>
                            <a:srgbClr val="000000"/>
                          </a:solidFill>
                          <a:effectLst/>
                          <a:latin typeface="+mn-lt"/>
                        </a:rPr>
                        <a:t>CT-Governor</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Bob Stefanowski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Ned Lamont*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Likely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BBAEF"/>
                    </a:solidFill>
                  </a:tcPr>
                </a:tc>
                <a:extLst>
                  <a:ext uri="{0D108BD9-81ED-4DB2-BD59-A6C34878D82A}">
                    <a16:rowId xmlns:a16="http://schemas.microsoft.com/office/drawing/2014/main" val="2011741973"/>
                  </a:ext>
                </a:extLst>
              </a:tr>
              <a:tr h="539927">
                <a:tc>
                  <a:txBody>
                    <a:bodyPr/>
                    <a:lstStyle/>
                    <a:p>
                      <a:pPr algn="ctr" rtl="0" fontAlgn="ctr"/>
                      <a:r>
                        <a:rPr lang="en-US" sz="900" b="1" i="0" u="none" strike="noStrike">
                          <a:solidFill>
                            <a:srgbClr val="000000"/>
                          </a:solidFill>
                          <a:effectLst/>
                          <a:latin typeface="+mn-lt"/>
                        </a:rPr>
                        <a:t>CT-1</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Larry Lazor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John Larson*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847691038"/>
                  </a:ext>
                </a:extLst>
              </a:tr>
              <a:tr h="539927">
                <a:tc>
                  <a:txBody>
                    <a:bodyPr/>
                    <a:lstStyle/>
                    <a:p>
                      <a:pPr algn="ctr" rtl="0" fontAlgn="ctr"/>
                      <a:r>
                        <a:rPr lang="en-US" sz="900" b="1" i="0" u="none" strike="noStrike">
                          <a:solidFill>
                            <a:srgbClr val="000000"/>
                          </a:solidFill>
                          <a:effectLst/>
                          <a:latin typeface="+mn-lt"/>
                        </a:rPr>
                        <a:t>CT-2</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Mike France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Joe Courtney*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Likely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BBAEF"/>
                    </a:solidFill>
                  </a:tcPr>
                </a:tc>
                <a:extLst>
                  <a:ext uri="{0D108BD9-81ED-4DB2-BD59-A6C34878D82A}">
                    <a16:rowId xmlns:a16="http://schemas.microsoft.com/office/drawing/2014/main" val="1545922815"/>
                  </a:ext>
                </a:extLst>
              </a:tr>
              <a:tr h="539927">
                <a:tc>
                  <a:txBody>
                    <a:bodyPr/>
                    <a:lstStyle/>
                    <a:p>
                      <a:pPr algn="ctr" rtl="0" fontAlgn="ctr"/>
                      <a:r>
                        <a:rPr lang="en-US" sz="900" b="1" i="0" u="none" strike="noStrike">
                          <a:solidFill>
                            <a:srgbClr val="000000"/>
                          </a:solidFill>
                          <a:effectLst/>
                          <a:latin typeface="+mn-lt"/>
                        </a:rPr>
                        <a:t>CT-3</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Lesley DeNardis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Rosa DeLauro*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223486291"/>
                  </a:ext>
                </a:extLst>
              </a:tr>
              <a:tr h="539927">
                <a:tc>
                  <a:txBody>
                    <a:bodyPr/>
                    <a:lstStyle/>
                    <a:p>
                      <a:pPr algn="ctr" rtl="0" fontAlgn="ctr"/>
                      <a:r>
                        <a:rPr lang="en-US" sz="900" b="1" i="0" u="none" strike="noStrike">
                          <a:solidFill>
                            <a:srgbClr val="000000"/>
                          </a:solidFill>
                          <a:effectLst/>
                          <a:latin typeface="+mn-lt"/>
                        </a:rPr>
                        <a:t>CT-4</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Jayme Stevenson (60.3%)</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Jim Himes*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594773434"/>
                  </a:ext>
                </a:extLst>
              </a:tr>
              <a:tr h="539927">
                <a:tc>
                  <a:txBody>
                    <a:bodyPr/>
                    <a:lstStyle/>
                    <a:p>
                      <a:pPr algn="ctr" rtl="0" fontAlgn="ctr"/>
                      <a:r>
                        <a:rPr lang="en-US" sz="900" b="1" i="0" u="none" strike="noStrike">
                          <a:solidFill>
                            <a:srgbClr val="000000"/>
                          </a:solidFill>
                          <a:effectLst/>
                          <a:latin typeface="+mn-lt"/>
                        </a:rPr>
                        <a:t>CT-5</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George Logan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Jahana Hayes*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D</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144590997"/>
                  </a:ext>
                </a:extLst>
              </a:tr>
            </a:tbl>
          </a:graphicData>
        </a:graphic>
      </p:graphicFrame>
    </p:spTree>
    <p:extLst>
      <p:ext uri="{BB962C8B-B14F-4D97-AF65-F5344CB8AC3E}">
        <p14:creationId xmlns:p14="http://schemas.microsoft.com/office/powerpoint/2010/main" val="2825760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Florida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648354" cy="307777"/>
          </a:xfrm>
          <a:prstGeom prst="rect">
            <a:avLst/>
          </a:prstGeom>
          <a:noFill/>
        </p:spPr>
        <p:txBody>
          <a:bodyPr wrap="none" rtlCol="0">
            <a:spAutoFit/>
          </a:bodyPr>
          <a:lstStyle/>
          <a:p>
            <a:r>
              <a:rPr lang="en-US" sz="1400" dirty="0">
                <a:solidFill>
                  <a:schemeClr val="bg1">
                    <a:lumMod val="50000"/>
                  </a:schemeClr>
                </a:solidFill>
                <a:latin typeface="+mj-lt"/>
              </a:rPr>
              <a:t>Primaries held August 23</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8/24/22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097033"/>
            <a:ext cx="1981633" cy="276999"/>
          </a:xfrm>
          <a:prstGeom prst="rect">
            <a:avLst/>
          </a:prstGeom>
          <a:noFill/>
        </p:spPr>
        <p:txBody>
          <a:bodyPr wrap="none" rtlCol="0">
            <a:spAutoFit/>
          </a:bodyPr>
          <a:lstStyle/>
          <a:p>
            <a:r>
              <a:rPr lang="en-US" sz="1200" b="1" dirty="0"/>
              <a:t>Demings takes on Rubio</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51678"/>
            <a:ext cx="3773718" cy="1169551"/>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ea typeface="Arial"/>
                <a:cs typeface="Arial"/>
                <a:sym typeface="Arial"/>
              </a:rPr>
              <a:t>Rep. Val Demings (D-FL-10) will face incumbent Sen. Marco Rubio (R-FL) in a “Lean R” race, though some recent polls indicate Demings may have a slight edge</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Demings has outraised Rubio thus far, a rare feat for a challenger taking on an incumbent senator and a reflection of analysts’ predictions that the race is one of Democrats’ best chances to pick up ground in the Senate</a:t>
            </a: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454431"/>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435467"/>
            <a:ext cx="1499128" cy="276999"/>
          </a:xfrm>
          <a:prstGeom prst="rect">
            <a:avLst/>
          </a:prstGeom>
          <a:noFill/>
        </p:spPr>
        <p:txBody>
          <a:bodyPr wrap="none" rtlCol="0">
            <a:spAutoFit/>
          </a:bodyPr>
          <a:lstStyle/>
          <a:p>
            <a:r>
              <a:rPr lang="en-US" sz="1200" b="1" dirty="0"/>
              <a:t>Governor race set</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2" y="3695429"/>
            <a:ext cx="3773718" cy="1331134"/>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
                <a:srgbClr val="000000"/>
              </a:buClr>
              <a:buSzPts val="1100"/>
              <a:buFont typeface="Noto Sans Symbols"/>
              <a:buChar char="▪"/>
              <a:tabLst/>
              <a:defRPr/>
            </a:pPr>
            <a:r>
              <a:rPr lang="en-GB" sz="1000" kern="1200" dirty="0"/>
              <a:t>Democrats chose Rep. Charlie </a:t>
            </a:r>
            <a:r>
              <a:rPr lang="en-GB" sz="1000" kern="1200" dirty="0" err="1"/>
              <a:t>Crist</a:t>
            </a:r>
            <a:r>
              <a:rPr lang="en-GB" sz="1000" kern="1200" dirty="0"/>
              <a:t> (D-FL-13), Florida’s former Republican governor, to take on incumbent Gov. Ron DeSantis (R); </a:t>
            </a:r>
            <a:r>
              <a:rPr lang="en-US" sz="1000" kern="1200" dirty="0">
                <a:solidFill>
                  <a:schemeClr val="dk1"/>
                </a:solidFill>
              </a:rPr>
              <a:t>Crist’s brand of politics reflects a Biden-</a:t>
            </a:r>
            <a:r>
              <a:rPr lang="en-US" sz="1000" kern="1200" dirty="0" err="1">
                <a:solidFill>
                  <a:schemeClr val="dk1"/>
                </a:solidFill>
              </a:rPr>
              <a:t>esque</a:t>
            </a:r>
            <a:r>
              <a:rPr lang="en-US" sz="1000" kern="1200" dirty="0">
                <a:solidFill>
                  <a:schemeClr val="dk1"/>
                </a:solidFill>
              </a:rPr>
              <a:t> moderation that Democrats hope will appeal to Independents over DeSantis’ firebrand image </a:t>
            </a:r>
          </a:p>
          <a:p>
            <a:pPr marL="171450" marR="0" lvl="0" indent="-171450" algn="l" defTabSz="457200" rtl="0" eaLnBrk="1" fontAlgn="auto" latinLnBrk="0" hangingPunct="1">
              <a:lnSpc>
                <a:spcPct val="100000"/>
              </a:lnSpc>
              <a:spcBef>
                <a:spcPts val="0"/>
              </a:spcBef>
              <a:spcAft>
                <a:spcPts val="0"/>
              </a:spcAft>
              <a:buClr>
                <a:srgbClr val="000000"/>
              </a:buClr>
              <a:buSzPts val="1100"/>
              <a:buFont typeface="Noto Sans Symbols"/>
              <a:buChar char="▪"/>
              <a:tabLst/>
              <a:defRPr/>
            </a:pPr>
            <a:r>
              <a:rPr lang="en-US" sz="1000" kern="1200" dirty="0">
                <a:solidFill>
                  <a:schemeClr val="dk1"/>
                </a:solidFill>
              </a:rPr>
              <a:t>DeSantis has raised more than any other non-self funded gubernatorial candidate in history</a:t>
            </a:r>
          </a:p>
          <a:p>
            <a:endParaRPr lang="en-US" sz="1050" dirty="0"/>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706515518"/>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2</a:t>
                      </a:r>
                      <a:r>
                        <a:rPr lang="en-GB" sz="1100" b="0" i="0" u="none" strike="noStrike" dirty="0">
                          <a:solidFill>
                            <a:srgbClr val="000000"/>
                          </a:solidFill>
                          <a:effectLst/>
                          <a:latin typeface="+mn-lt"/>
                        </a:rPr>
                        <a:t>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11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16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2" name="TextBox 21">
            <a:extLst>
              <a:ext uri="{FF2B5EF4-FFF2-40B4-BE49-F238E27FC236}">
                <a16:creationId xmlns:a16="http://schemas.microsoft.com/office/drawing/2014/main" id="{26B07E81-F67D-0E40-25B4-CC25444852A7}"/>
              </a:ext>
            </a:extLst>
          </p:cNvPr>
          <p:cNvSpPr txBox="1"/>
          <p:nvPr/>
        </p:nvSpPr>
        <p:spPr>
          <a:xfrm>
            <a:off x="636989" y="6224625"/>
            <a:ext cx="6687835"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b="0" i="0" u="none" strike="noStrike" cap="none" dirty="0">
                <a:solidFill>
                  <a:srgbClr val="AEABAB"/>
                </a:solidFill>
                <a:latin typeface="Arial"/>
                <a:ea typeface="Arial"/>
                <a:cs typeface="Arial"/>
                <a:sym typeface="Arial"/>
              </a:rPr>
              <a:t>The Cook Political Report with Amy Walter, ABC News, New York Times, CNN, BBC, NPR, Ballotpedia, Washington Post, Newsweek </a:t>
            </a:r>
            <a:endParaRPr lang="en-US" sz="700" dirty="0">
              <a:solidFill>
                <a:schemeClr val="bg2">
                  <a:lumMod val="75000"/>
                </a:schemeClr>
              </a:solidFill>
            </a:endParaRPr>
          </a:p>
        </p:txBody>
      </p:sp>
      <p:sp>
        <p:nvSpPr>
          <p:cNvPr id="20" name="Google Shape;8235;p127">
            <a:extLst>
              <a:ext uri="{FF2B5EF4-FFF2-40B4-BE49-F238E27FC236}">
                <a16:creationId xmlns:a16="http://schemas.microsoft.com/office/drawing/2014/main" id="{F98DFF0B-1D5F-ECDA-0520-DEEDC9F71F28}"/>
              </a:ext>
            </a:extLst>
          </p:cNvPr>
          <p:cNvSpPr/>
          <p:nvPr/>
        </p:nvSpPr>
        <p:spPr>
          <a:xfrm>
            <a:off x="4285365" y="2110147"/>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
        <p:nvSpPr>
          <p:cNvPr id="23" name="Google Shape;8242;p127">
            <a:extLst>
              <a:ext uri="{FF2B5EF4-FFF2-40B4-BE49-F238E27FC236}">
                <a16:creationId xmlns:a16="http://schemas.microsoft.com/office/drawing/2014/main" id="{32CB5278-F7EC-202D-9D35-076F12D360A1}"/>
              </a:ext>
            </a:extLst>
          </p:cNvPr>
          <p:cNvSpPr/>
          <p:nvPr/>
        </p:nvSpPr>
        <p:spPr>
          <a:xfrm>
            <a:off x="4285365" y="4792059"/>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cs typeface="Arial Black"/>
                <a:sym typeface="Arial Black"/>
              </a:rPr>
              <a:t>3</a:t>
            </a:r>
            <a:endParaRPr dirty="0"/>
          </a:p>
        </p:txBody>
      </p:sp>
      <p:sp>
        <p:nvSpPr>
          <p:cNvPr id="24" name="TextBox 23">
            <a:extLst>
              <a:ext uri="{FF2B5EF4-FFF2-40B4-BE49-F238E27FC236}">
                <a16:creationId xmlns:a16="http://schemas.microsoft.com/office/drawing/2014/main" id="{8C88E7D6-6971-C7AE-B768-174768B66BCE}"/>
              </a:ext>
            </a:extLst>
          </p:cNvPr>
          <p:cNvSpPr txBox="1"/>
          <p:nvPr/>
        </p:nvSpPr>
        <p:spPr>
          <a:xfrm>
            <a:off x="4532253" y="4767997"/>
            <a:ext cx="1423788" cy="276999"/>
          </a:xfrm>
          <a:prstGeom prst="rect">
            <a:avLst/>
          </a:prstGeom>
          <a:noFill/>
        </p:spPr>
        <p:txBody>
          <a:bodyPr wrap="none" rtlCol="0">
            <a:spAutoFit/>
          </a:bodyPr>
          <a:lstStyle/>
          <a:p>
            <a:r>
              <a:rPr lang="en-US" sz="1200" b="1" dirty="0"/>
              <a:t>House leans Red</a:t>
            </a:r>
          </a:p>
        </p:txBody>
      </p:sp>
      <p:sp>
        <p:nvSpPr>
          <p:cNvPr id="25" name="Rectangle 24">
            <a:extLst>
              <a:ext uri="{FF2B5EF4-FFF2-40B4-BE49-F238E27FC236}">
                <a16:creationId xmlns:a16="http://schemas.microsoft.com/office/drawing/2014/main" id="{016B1CCB-2938-2676-5B22-1090A6B76CCC}"/>
              </a:ext>
            </a:extLst>
          </p:cNvPr>
          <p:cNvSpPr/>
          <p:nvPr/>
        </p:nvSpPr>
        <p:spPr>
          <a:xfrm>
            <a:off x="4204143" y="5032913"/>
            <a:ext cx="3773718" cy="707886"/>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
                <a:srgbClr val="000000"/>
              </a:buClr>
              <a:buSzPts val="1100"/>
              <a:buFont typeface="Noto Sans Symbols"/>
              <a:buChar char="▪"/>
              <a:tabLst/>
              <a:defRPr/>
            </a:pPr>
            <a:r>
              <a:rPr lang="en-GB" sz="1000" kern="1200" dirty="0"/>
              <a:t>Florida’s new congressional map faced several legal challenges over partisan and minority vote dilution</a:t>
            </a:r>
          </a:p>
          <a:p>
            <a:pPr marL="171450" marR="0" lvl="0" indent="-171450" algn="l" defTabSz="457200" rtl="0" eaLnBrk="1" fontAlgn="auto" latinLnBrk="0" hangingPunct="1">
              <a:lnSpc>
                <a:spcPct val="100000"/>
              </a:lnSpc>
              <a:spcBef>
                <a:spcPts val="0"/>
              </a:spcBef>
              <a:spcAft>
                <a:spcPts val="0"/>
              </a:spcAft>
              <a:buClr>
                <a:srgbClr val="000000"/>
              </a:buClr>
              <a:buSzPts val="1100"/>
              <a:buFont typeface="Noto Sans Symbols"/>
              <a:buChar char="▪"/>
              <a:tabLst/>
              <a:defRPr/>
            </a:pPr>
            <a:r>
              <a:rPr lang="en-GB" sz="1000" kern="1200" dirty="0"/>
              <a:t>Only four districts out of 28 are rated even mildly competitive in the general election, with all four rated “Likely R” </a:t>
            </a:r>
          </a:p>
        </p:txBody>
      </p:sp>
      <p:pic>
        <p:nvPicPr>
          <p:cNvPr id="26" name="Picture 25" descr="Map&#10;&#10;Description automatically generated">
            <a:extLst>
              <a:ext uri="{FF2B5EF4-FFF2-40B4-BE49-F238E27FC236}">
                <a16:creationId xmlns:a16="http://schemas.microsoft.com/office/drawing/2014/main" id="{CE0DFF2C-5BA9-4E82-D413-C02433898B6D}"/>
              </a:ext>
            </a:extLst>
          </p:cNvPr>
          <p:cNvPicPr>
            <a:picLocks noChangeAspect="1"/>
          </p:cNvPicPr>
          <p:nvPr/>
        </p:nvPicPr>
        <p:blipFill>
          <a:blip r:embed="rId3"/>
          <a:stretch>
            <a:fillRect/>
          </a:stretch>
        </p:blipFill>
        <p:spPr>
          <a:xfrm>
            <a:off x="1816532" y="4480147"/>
            <a:ext cx="1241096" cy="1151135"/>
          </a:xfrm>
          <a:prstGeom prst="rect">
            <a:avLst/>
          </a:prstGeom>
        </p:spPr>
      </p:pic>
    </p:spTree>
    <p:extLst>
      <p:ext uri="{BB962C8B-B14F-4D97-AF65-F5344CB8AC3E}">
        <p14:creationId xmlns:p14="http://schemas.microsoft.com/office/powerpoint/2010/main" val="179439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265BF9-11EA-CF4F-BAC2-8BC8AE6A797B}"/>
              </a:ext>
            </a:extLst>
          </p:cNvPr>
          <p:cNvSpPr>
            <a:spLocks noGrp="1"/>
          </p:cNvSpPr>
          <p:nvPr>
            <p:ph type="title"/>
          </p:nvPr>
        </p:nvSpPr>
        <p:spPr/>
        <p:txBody>
          <a:bodyPr>
            <a:normAutofit/>
          </a:bodyPr>
          <a:lstStyle/>
          <a:p>
            <a:r>
              <a:rPr lang="en-US" altLang="en-US" sz="2400" dirty="0"/>
              <a:t>2022 congressional primary dates</a:t>
            </a:r>
          </a:p>
        </p:txBody>
      </p:sp>
      <p:sp>
        <p:nvSpPr>
          <p:cNvPr id="23" name="TextBox 13">
            <a:extLst>
              <a:ext uri="{FF2B5EF4-FFF2-40B4-BE49-F238E27FC236}">
                <a16:creationId xmlns:a16="http://schemas.microsoft.com/office/drawing/2014/main" id="{D54EDA05-782D-524D-BD2A-ECA196C983F7}"/>
              </a:ext>
            </a:extLst>
          </p:cNvPr>
          <p:cNvSpPr txBox="1">
            <a:spLocks noChangeArrowheads="1"/>
          </p:cNvSpPr>
          <p:nvPr/>
        </p:nvSpPr>
        <p:spPr bwMode="auto">
          <a:xfrm>
            <a:off x="965201" y="1513683"/>
            <a:ext cx="7868753"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None/>
            </a:pPr>
            <a:r>
              <a:rPr lang="en-US" altLang="en-US" sz="1000" b="1" dirty="0">
                <a:solidFill>
                  <a:schemeClr val="accent1"/>
                </a:solidFill>
                <a:latin typeface="+mn-lt"/>
                <a:cs typeface="Verdana"/>
              </a:rPr>
              <a:t>■</a:t>
            </a:r>
            <a:r>
              <a:rPr lang="en-US" altLang="en-US" sz="1000" b="1" dirty="0">
                <a:latin typeface="+mn-lt"/>
                <a:cs typeface="Verdana"/>
              </a:rPr>
              <a:t> </a:t>
            </a:r>
            <a:r>
              <a:rPr lang="en-US" altLang="en-US" sz="1000" dirty="0">
                <a:latin typeface="+mn-lt"/>
                <a:cs typeface="Verdana"/>
              </a:rPr>
              <a:t>Primaries  </a:t>
            </a:r>
            <a:r>
              <a:rPr lang="en-US" altLang="en-US" sz="1000" b="1" dirty="0">
                <a:solidFill>
                  <a:schemeClr val="accent1">
                    <a:lumMod val="75000"/>
                  </a:schemeClr>
                </a:solidFill>
                <a:cs typeface="Verdana"/>
              </a:rPr>
              <a:t>■</a:t>
            </a:r>
            <a:r>
              <a:rPr lang="en-US" altLang="en-US" sz="1000" b="1" dirty="0">
                <a:solidFill>
                  <a:srgbClr val="7030A0"/>
                </a:solidFill>
                <a:cs typeface="Verdana"/>
              </a:rPr>
              <a:t> </a:t>
            </a:r>
            <a:r>
              <a:rPr lang="en-US" altLang="en-US" sz="1000" dirty="0">
                <a:latin typeface="Arial" charset="0"/>
                <a:ea typeface="Arial" charset="0"/>
                <a:cs typeface="Arial" charset="0"/>
              </a:rPr>
              <a:t>Runoffs  </a:t>
            </a:r>
            <a:r>
              <a:rPr lang="en-US" altLang="en-US" sz="1000" b="1" dirty="0">
                <a:solidFill>
                  <a:schemeClr val="accent1">
                    <a:lumMod val="50000"/>
                  </a:schemeClr>
                </a:solidFill>
                <a:latin typeface="+mn-lt"/>
                <a:cs typeface="Verdana"/>
              </a:rPr>
              <a:t>■</a:t>
            </a:r>
            <a:r>
              <a:rPr lang="en-US" altLang="en-US" sz="1000" b="1" dirty="0">
                <a:latin typeface="+mn-lt"/>
                <a:cs typeface="Verdana"/>
              </a:rPr>
              <a:t> </a:t>
            </a:r>
            <a:r>
              <a:rPr lang="en-US" altLang="en-US" sz="1000" dirty="0">
                <a:latin typeface="+mn-lt"/>
                <a:cs typeface="Verdana"/>
              </a:rPr>
              <a:t>Primaries and Runoffs</a:t>
            </a:r>
            <a:endParaRPr lang="en-US" altLang="en-US" sz="1000" dirty="0">
              <a:latin typeface="Arial" charset="0"/>
              <a:ea typeface="Arial" charset="0"/>
              <a:cs typeface="Arial" charset="0"/>
            </a:endParaRPr>
          </a:p>
        </p:txBody>
      </p:sp>
      <p:sp>
        <p:nvSpPr>
          <p:cNvPr id="50" name="TextBox 49">
            <a:extLst>
              <a:ext uri="{FF2B5EF4-FFF2-40B4-BE49-F238E27FC236}">
                <a16:creationId xmlns:a16="http://schemas.microsoft.com/office/drawing/2014/main" id="{0E1B6304-806A-5F42-AE84-A57E48D10562}"/>
              </a:ext>
            </a:extLst>
          </p:cNvPr>
          <p:cNvSpPr txBox="1">
            <a:spLocks noChangeArrowheads="1"/>
          </p:cNvSpPr>
          <p:nvPr/>
        </p:nvSpPr>
        <p:spPr bwMode="auto">
          <a:xfrm>
            <a:off x="907952" y="1704795"/>
            <a:ext cx="1514475" cy="261610"/>
          </a:xfrm>
          <a:prstGeom prst="rect">
            <a:avLst/>
          </a:prstGeom>
          <a:noFill/>
          <a:ln>
            <a:noFill/>
          </a:ln>
          <a:extLst>
            <a:ext uri="{909E8E84-426E-40dd-AFC4-6F175D3DCCD1}"/>
            <a:ext uri="{91240B29-F687-4f45-9708-019B960494DF}"/>
          </a:extLst>
        </p:spPr>
        <p:txBody>
          <a:bodyPr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eaLnBrk="1" hangingPunct="1">
              <a:defRPr/>
            </a:pPr>
            <a:r>
              <a:rPr lang="en-US" altLang="en-US" sz="1100" b="1" dirty="0">
                <a:solidFill>
                  <a:srgbClr val="7F7F7F"/>
                </a:solidFill>
                <a:latin typeface="+mj-lt"/>
              </a:rPr>
              <a:t>March</a:t>
            </a:r>
          </a:p>
        </p:txBody>
      </p:sp>
      <p:graphicFrame>
        <p:nvGraphicFramePr>
          <p:cNvPr id="51" name="Table 50">
            <a:extLst>
              <a:ext uri="{FF2B5EF4-FFF2-40B4-BE49-F238E27FC236}">
                <a16:creationId xmlns:a16="http://schemas.microsoft.com/office/drawing/2014/main" id="{94242671-4843-E244-BD27-E75A645D428D}"/>
              </a:ext>
            </a:extLst>
          </p:cNvPr>
          <p:cNvGraphicFramePr>
            <a:graphicFrameLocks noGrp="1"/>
          </p:cNvGraphicFramePr>
          <p:nvPr/>
        </p:nvGraphicFramePr>
        <p:xfrm>
          <a:off x="4616718" y="1932725"/>
          <a:ext cx="1798020" cy="1100280"/>
        </p:xfrm>
        <a:graphic>
          <a:graphicData uri="http://schemas.openxmlformats.org/drawingml/2006/table">
            <a:tbl>
              <a:tblPr/>
              <a:tblGrid>
                <a:gridCol w="256646">
                  <a:extLst>
                    <a:ext uri="{9D8B030D-6E8A-4147-A177-3AD203B41FA5}">
                      <a16:colId xmlns:a16="http://schemas.microsoft.com/office/drawing/2014/main" val="20000"/>
                    </a:ext>
                  </a:extLst>
                </a:gridCol>
                <a:gridCol w="256645">
                  <a:extLst>
                    <a:ext uri="{9D8B030D-6E8A-4147-A177-3AD203B41FA5}">
                      <a16:colId xmlns:a16="http://schemas.microsoft.com/office/drawing/2014/main" val="20001"/>
                    </a:ext>
                  </a:extLst>
                </a:gridCol>
                <a:gridCol w="256646">
                  <a:extLst>
                    <a:ext uri="{9D8B030D-6E8A-4147-A177-3AD203B41FA5}">
                      <a16:colId xmlns:a16="http://schemas.microsoft.com/office/drawing/2014/main" val="20002"/>
                    </a:ext>
                  </a:extLst>
                </a:gridCol>
                <a:gridCol w="258147">
                  <a:extLst>
                    <a:ext uri="{9D8B030D-6E8A-4147-A177-3AD203B41FA5}">
                      <a16:colId xmlns:a16="http://schemas.microsoft.com/office/drawing/2014/main" val="20003"/>
                    </a:ext>
                  </a:extLst>
                </a:gridCol>
                <a:gridCol w="256645">
                  <a:extLst>
                    <a:ext uri="{9D8B030D-6E8A-4147-A177-3AD203B41FA5}">
                      <a16:colId xmlns:a16="http://schemas.microsoft.com/office/drawing/2014/main" val="20004"/>
                    </a:ext>
                  </a:extLst>
                </a:gridCol>
                <a:gridCol w="256646">
                  <a:extLst>
                    <a:ext uri="{9D8B030D-6E8A-4147-A177-3AD203B41FA5}">
                      <a16:colId xmlns:a16="http://schemas.microsoft.com/office/drawing/2014/main" val="20005"/>
                    </a:ext>
                  </a:extLst>
                </a:gridCol>
                <a:gridCol w="256645">
                  <a:extLst>
                    <a:ext uri="{9D8B030D-6E8A-4147-A177-3AD203B41FA5}">
                      <a16:colId xmlns:a16="http://schemas.microsoft.com/office/drawing/2014/main" val="20006"/>
                    </a:ext>
                  </a:extLst>
                </a:gridCol>
              </a:tblGrid>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10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17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19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24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30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31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52" name="TextBox 51">
            <a:extLst>
              <a:ext uri="{FF2B5EF4-FFF2-40B4-BE49-F238E27FC236}">
                <a16:creationId xmlns:a16="http://schemas.microsoft.com/office/drawing/2014/main" id="{593CE216-3CC8-A048-A720-A1905F6A69F5}"/>
              </a:ext>
            </a:extLst>
          </p:cNvPr>
          <p:cNvSpPr txBox="1">
            <a:spLocks noChangeArrowheads="1"/>
          </p:cNvSpPr>
          <p:nvPr/>
        </p:nvSpPr>
        <p:spPr bwMode="auto">
          <a:xfrm>
            <a:off x="2723642" y="1710891"/>
            <a:ext cx="1514475" cy="261610"/>
          </a:xfrm>
          <a:prstGeom prst="rect">
            <a:avLst/>
          </a:prstGeom>
          <a:noFill/>
          <a:ln>
            <a:noFill/>
          </a:ln>
          <a:extLst>
            <a:ext uri="{909E8E84-426E-40dd-AFC4-6F175D3DCCD1}"/>
            <a:ext uri="{91240B29-F687-4f45-9708-019B960494DF}"/>
          </a:extLst>
        </p:spPr>
        <p:txBody>
          <a:bodyPr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eaLnBrk="1" hangingPunct="1">
              <a:defRPr/>
            </a:pPr>
            <a:r>
              <a:rPr lang="en-US" altLang="en-US" sz="1100" b="1" dirty="0">
                <a:solidFill>
                  <a:srgbClr val="7F7F7F"/>
                </a:solidFill>
                <a:latin typeface="+mj-lt"/>
              </a:rPr>
              <a:t>April</a:t>
            </a:r>
          </a:p>
        </p:txBody>
      </p:sp>
      <p:sp>
        <p:nvSpPr>
          <p:cNvPr id="53" name="TextBox 52">
            <a:extLst>
              <a:ext uri="{FF2B5EF4-FFF2-40B4-BE49-F238E27FC236}">
                <a16:creationId xmlns:a16="http://schemas.microsoft.com/office/drawing/2014/main" id="{FD464DDD-8FF2-EE47-BFDC-3039B33A7015}"/>
              </a:ext>
            </a:extLst>
          </p:cNvPr>
          <p:cNvSpPr txBox="1">
            <a:spLocks noChangeArrowheads="1"/>
          </p:cNvSpPr>
          <p:nvPr/>
        </p:nvSpPr>
        <p:spPr bwMode="auto">
          <a:xfrm>
            <a:off x="4615711" y="1702617"/>
            <a:ext cx="1514475" cy="261610"/>
          </a:xfrm>
          <a:prstGeom prst="rect">
            <a:avLst/>
          </a:prstGeom>
          <a:noFill/>
          <a:ln>
            <a:noFill/>
          </a:ln>
          <a:extLst>
            <a:ext uri="{909E8E84-426E-40dd-AFC4-6F175D3DCCD1}"/>
            <a:ext uri="{91240B29-F687-4f45-9708-019B960494DF}"/>
          </a:extLst>
        </p:spPr>
        <p:txBody>
          <a:bodyPr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eaLnBrk="1" hangingPunct="1">
              <a:defRPr/>
            </a:pPr>
            <a:r>
              <a:rPr lang="en-US" altLang="en-US" sz="1100" b="1" dirty="0">
                <a:solidFill>
                  <a:srgbClr val="7F7F7F"/>
                </a:solidFill>
                <a:latin typeface="+mj-lt"/>
              </a:rPr>
              <a:t>May</a:t>
            </a:r>
          </a:p>
        </p:txBody>
      </p:sp>
      <p:sp>
        <p:nvSpPr>
          <p:cNvPr id="54" name="TextBox 53">
            <a:extLst>
              <a:ext uri="{FF2B5EF4-FFF2-40B4-BE49-F238E27FC236}">
                <a16:creationId xmlns:a16="http://schemas.microsoft.com/office/drawing/2014/main" id="{5AAB1E6C-BFB0-144F-BF54-B02CB1453DAC}"/>
              </a:ext>
            </a:extLst>
          </p:cNvPr>
          <p:cNvSpPr txBox="1">
            <a:spLocks noChangeArrowheads="1"/>
          </p:cNvSpPr>
          <p:nvPr/>
        </p:nvSpPr>
        <p:spPr bwMode="auto">
          <a:xfrm>
            <a:off x="6507780" y="1703729"/>
            <a:ext cx="1514475" cy="261610"/>
          </a:xfrm>
          <a:prstGeom prst="rect">
            <a:avLst/>
          </a:prstGeom>
          <a:noFill/>
          <a:ln>
            <a:noFill/>
          </a:ln>
          <a:extLst>
            <a:ext uri="{909E8E84-426E-40dd-AFC4-6F175D3DCCD1}"/>
            <a:ext uri="{91240B29-F687-4f45-9708-019B960494DF}"/>
          </a:extLst>
        </p:spPr>
        <p:txBody>
          <a:bodyPr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eaLnBrk="1" hangingPunct="1">
              <a:defRPr/>
            </a:pPr>
            <a:r>
              <a:rPr lang="en-US" altLang="en-US" sz="1100" b="1" dirty="0">
                <a:solidFill>
                  <a:srgbClr val="7F7F7F"/>
                </a:solidFill>
                <a:latin typeface="+mj-lt"/>
              </a:rPr>
              <a:t>June</a:t>
            </a:r>
          </a:p>
        </p:txBody>
      </p:sp>
      <p:sp>
        <p:nvSpPr>
          <p:cNvPr id="55" name="TextBox 54">
            <a:extLst>
              <a:ext uri="{FF2B5EF4-FFF2-40B4-BE49-F238E27FC236}">
                <a16:creationId xmlns:a16="http://schemas.microsoft.com/office/drawing/2014/main" id="{103FB663-BF83-124F-B8C4-7B32FCA4F834}"/>
              </a:ext>
            </a:extLst>
          </p:cNvPr>
          <p:cNvSpPr txBox="1">
            <a:spLocks noChangeArrowheads="1"/>
          </p:cNvSpPr>
          <p:nvPr/>
        </p:nvSpPr>
        <p:spPr bwMode="auto">
          <a:xfrm>
            <a:off x="862924" y="3043841"/>
            <a:ext cx="1514475" cy="261610"/>
          </a:xfrm>
          <a:prstGeom prst="rect">
            <a:avLst/>
          </a:prstGeom>
          <a:noFill/>
          <a:ln>
            <a:noFill/>
          </a:ln>
          <a:extLst>
            <a:ext uri="{909E8E84-426E-40dd-AFC4-6F175D3DCCD1}"/>
            <a:ext uri="{91240B29-F687-4f45-9708-019B960494DF}"/>
          </a:extLst>
        </p:spPr>
        <p:txBody>
          <a:bodyPr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eaLnBrk="1" hangingPunct="1">
              <a:defRPr/>
            </a:pPr>
            <a:r>
              <a:rPr lang="en-US" altLang="en-US" sz="1100" b="1" dirty="0">
                <a:solidFill>
                  <a:srgbClr val="7F7F7F"/>
                </a:solidFill>
                <a:latin typeface="+mj-lt"/>
              </a:rPr>
              <a:t>July</a:t>
            </a:r>
          </a:p>
        </p:txBody>
      </p:sp>
      <p:graphicFrame>
        <p:nvGraphicFramePr>
          <p:cNvPr id="57" name="Table 56">
            <a:extLst>
              <a:ext uri="{FF2B5EF4-FFF2-40B4-BE49-F238E27FC236}">
                <a16:creationId xmlns:a16="http://schemas.microsoft.com/office/drawing/2014/main" id="{F524FDAC-47DD-214B-A693-31B4F5D05369}"/>
              </a:ext>
            </a:extLst>
          </p:cNvPr>
          <p:cNvGraphicFramePr>
            <a:graphicFrameLocks noGrp="1"/>
          </p:cNvGraphicFramePr>
          <p:nvPr/>
        </p:nvGraphicFramePr>
        <p:xfrm>
          <a:off x="834592" y="1932725"/>
          <a:ext cx="1808039" cy="1098840"/>
        </p:xfrm>
        <a:graphic>
          <a:graphicData uri="http://schemas.openxmlformats.org/drawingml/2006/table">
            <a:tbl>
              <a:tblPr/>
              <a:tblGrid>
                <a:gridCol w="256646">
                  <a:extLst>
                    <a:ext uri="{9D8B030D-6E8A-4147-A177-3AD203B41FA5}">
                      <a16:colId xmlns:a16="http://schemas.microsoft.com/office/drawing/2014/main" val="20000"/>
                    </a:ext>
                  </a:extLst>
                </a:gridCol>
                <a:gridCol w="256645">
                  <a:extLst>
                    <a:ext uri="{9D8B030D-6E8A-4147-A177-3AD203B41FA5}">
                      <a16:colId xmlns:a16="http://schemas.microsoft.com/office/drawing/2014/main" val="20001"/>
                    </a:ext>
                  </a:extLst>
                </a:gridCol>
                <a:gridCol w="266665">
                  <a:extLst>
                    <a:ext uri="{9D8B030D-6E8A-4147-A177-3AD203B41FA5}">
                      <a16:colId xmlns:a16="http://schemas.microsoft.com/office/drawing/2014/main" val="20002"/>
                    </a:ext>
                  </a:extLst>
                </a:gridCol>
                <a:gridCol w="258147">
                  <a:extLst>
                    <a:ext uri="{9D8B030D-6E8A-4147-A177-3AD203B41FA5}">
                      <a16:colId xmlns:a16="http://schemas.microsoft.com/office/drawing/2014/main" val="20003"/>
                    </a:ext>
                  </a:extLst>
                </a:gridCol>
                <a:gridCol w="256645">
                  <a:extLst>
                    <a:ext uri="{9D8B030D-6E8A-4147-A177-3AD203B41FA5}">
                      <a16:colId xmlns:a16="http://schemas.microsoft.com/office/drawing/2014/main" val="20004"/>
                    </a:ext>
                  </a:extLst>
                </a:gridCol>
                <a:gridCol w="256646">
                  <a:extLst>
                    <a:ext uri="{9D8B030D-6E8A-4147-A177-3AD203B41FA5}">
                      <a16:colId xmlns:a16="http://schemas.microsoft.com/office/drawing/2014/main" val="20005"/>
                    </a:ext>
                  </a:extLst>
                </a:gridCol>
                <a:gridCol w="256645">
                  <a:extLst>
                    <a:ext uri="{9D8B030D-6E8A-4147-A177-3AD203B41FA5}">
                      <a16:colId xmlns:a16="http://schemas.microsoft.com/office/drawing/2014/main" val="20006"/>
                    </a:ext>
                  </a:extLst>
                </a:gridCol>
              </a:tblGrid>
              <a:tr h="18314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1</a:t>
                      </a:r>
                    </a:p>
                  </a:txBody>
                  <a:tcPr marL="80151" marR="80151" marT="39979" marB="39979"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a:t>
                      </a:r>
                    </a:p>
                  </a:txBody>
                  <a:tcPr marL="80151" marR="80151" marT="39979" marB="3997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3</a:t>
                      </a:r>
                    </a:p>
                  </a:txBody>
                  <a:tcPr marL="80151" marR="80151" marT="39979" marB="39979" anchor="ctr" horzOverflow="overflow">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4</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5</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18314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6</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2060"/>
                          </a:solidFill>
                          <a:effectLst/>
                          <a:latin typeface="+mn-lt"/>
                          <a:ea typeface="Verdana" panose="020B0604030504040204" pitchFamily="34" charset="0"/>
                          <a:cs typeface="Verdana" panose="020B0604030504040204" pitchFamily="34" charset="0"/>
                        </a:rPr>
                        <a:t>7</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8</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9</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10</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11</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12</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18314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13</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14</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2060"/>
                          </a:solidFill>
                          <a:effectLst/>
                          <a:latin typeface="+mn-lt"/>
                          <a:ea typeface="Verdana" panose="020B0604030504040204" pitchFamily="34" charset="0"/>
                          <a:cs typeface="Verdana" panose="020B0604030504040204" pitchFamily="34" charset="0"/>
                        </a:rPr>
                        <a:t>15</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16</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17</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18</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19</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18314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20</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21</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22</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23</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24</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25</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2060"/>
                          </a:solidFill>
                          <a:effectLst/>
                          <a:latin typeface="+mn-lt"/>
                          <a:ea typeface="Verdana" panose="020B0604030504040204" pitchFamily="34" charset="0"/>
                          <a:cs typeface="Verdana" panose="020B0604030504040204" pitchFamily="34" charset="0"/>
                        </a:rPr>
                        <a:t>26</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18314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27</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28</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29</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30</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31</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18314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58" name="Table 57">
            <a:extLst>
              <a:ext uri="{FF2B5EF4-FFF2-40B4-BE49-F238E27FC236}">
                <a16:creationId xmlns:a16="http://schemas.microsoft.com/office/drawing/2014/main" id="{B7323517-083E-D14D-9D07-F4C1D6E80B87}"/>
              </a:ext>
            </a:extLst>
          </p:cNvPr>
          <p:cNvGraphicFramePr>
            <a:graphicFrameLocks noGrp="1"/>
          </p:cNvGraphicFramePr>
          <p:nvPr/>
        </p:nvGraphicFramePr>
        <p:xfrm>
          <a:off x="2725655" y="1929993"/>
          <a:ext cx="1798020" cy="1098840"/>
        </p:xfrm>
        <a:graphic>
          <a:graphicData uri="http://schemas.openxmlformats.org/drawingml/2006/table">
            <a:tbl>
              <a:tblPr/>
              <a:tblGrid>
                <a:gridCol w="256645">
                  <a:extLst>
                    <a:ext uri="{9D8B030D-6E8A-4147-A177-3AD203B41FA5}">
                      <a16:colId xmlns:a16="http://schemas.microsoft.com/office/drawing/2014/main" val="20000"/>
                    </a:ext>
                  </a:extLst>
                </a:gridCol>
                <a:gridCol w="256646">
                  <a:extLst>
                    <a:ext uri="{9D8B030D-6E8A-4147-A177-3AD203B41FA5}">
                      <a16:colId xmlns:a16="http://schemas.microsoft.com/office/drawing/2014/main" val="20001"/>
                    </a:ext>
                  </a:extLst>
                </a:gridCol>
                <a:gridCol w="256645">
                  <a:extLst>
                    <a:ext uri="{9D8B030D-6E8A-4147-A177-3AD203B41FA5}">
                      <a16:colId xmlns:a16="http://schemas.microsoft.com/office/drawing/2014/main" val="20002"/>
                    </a:ext>
                  </a:extLst>
                </a:gridCol>
                <a:gridCol w="258147">
                  <a:extLst>
                    <a:ext uri="{9D8B030D-6E8A-4147-A177-3AD203B41FA5}">
                      <a16:colId xmlns:a16="http://schemas.microsoft.com/office/drawing/2014/main" val="20003"/>
                    </a:ext>
                  </a:extLst>
                </a:gridCol>
                <a:gridCol w="256646">
                  <a:extLst>
                    <a:ext uri="{9D8B030D-6E8A-4147-A177-3AD203B41FA5}">
                      <a16:colId xmlns:a16="http://schemas.microsoft.com/office/drawing/2014/main" val="20004"/>
                    </a:ext>
                  </a:extLst>
                </a:gridCol>
                <a:gridCol w="256645">
                  <a:extLst>
                    <a:ext uri="{9D8B030D-6E8A-4147-A177-3AD203B41FA5}">
                      <a16:colId xmlns:a16="http://schemas.microsoft.com/office/drawing/2014/main" val="20005"/>
                    </a:ext>
                  </a:extLst>
                </a:gridCol>
                <a:gridCol w="256646">
                  <a:extLst>
                    <a:ext uri="{9D8B030D-6E8A-4147-A177-3AD203B41FA5}">
                      <a16:colId xmlns:a16="http://schemas.microsoft.com/office/drawing/2014/main" val="20006"/>
                    </a:ext>
                  </a:extLst>
                </a:gridCol>
              </a:tblGrid>
              <a:tr h="18314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18314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3</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4</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5</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6</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7</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8</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9</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18314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10</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11</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12</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13</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14</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15</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16</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18314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17</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18</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19</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20</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21</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22</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23</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18314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24</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25</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26</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27</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28</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29</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30</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18314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59" name="Table 58">
            <a:extLst>
              <a:ext uri="{FF2B5EF4-FFF2-40B4-BE49-F238E27FC236}">
                <a16:creationId xmlns:a16="http://schemas.microsoft.com/office/drawing/2014/main" id="{F4B7C848-3EAA-8B49-92A9-9F98728E867D}"/>
              </a:ext>
            </a:extLst>
          </p:cNvPr>
          <p:cNvGraphicFramePr>
            <a:graphicFrameLocks noGrp="1"/>
          </p:cNvGraphicFramePr>
          <p:nvPr/>
        </p:nvGraphicFramePr>
        <p:xfrm>
          <a:off x="6507780" y="1931285"/>
          <a:ext cx="1798020" cy="1100280"/>
        </p:xfrm>
        <a:graphic>
          <a:graphicData uri="http://schemas.openxmlformats.org/drawingml/2006/table">
            <a:tbl>
              <a:tblPr/>
              <a:tblGrid>
                <a:gridCol w="256646">
                  <a:extLst>
                    <a:ext uri="{9D8B030D-6E8A-4147-A177-3AD203B41FA5}">
                      <a16:colId xmlns:a16="http://schemas.microsoft.com/office/drawing/2014/main" val="20000"/>
                    </a:ext>
                  </a:extLst>
                </a:gridCol>
                <a:gridCol w="256645">
                  <a:extLst>
                    <a:ext uri="{9D8B030D-6E8A-4147-A177-3AD203B41FA5}">
                      <a16:colId xmlns:a16="http://schemas.microsoft.com/office/drawing/2014/main" val="20001"/>
                    </a:ext>
                  </a:extLst>
                </a:gridCol>
                <a:gridCol w="256646">
                  <a:extLst>
                    <a:ext uri="{9D8B030D-6E8A-4147-A177-3AD203B41FA5}">
                      <a16:colId xmlns:a16="http://schemas.microsoft.com/office/drawing/2014/main" val="20002"/>
                    </a:ext>
                  </a:extLst>
                </a:gridCol>
                <a:gridCol w="258147">
                  <a:extLst>
                    <a:ext uri="{9D8B030D-6E8A-4147-A177-3AD203B41FA5}">
                      <a16:colId xmlns:a16="http://schemas.microsoft.com/office/drawing/2014/main" val="20003"/>
                    </a:ext>
                  </a:extLst>
                </a:gridCol>
                <a:gridCol w="256645">
                  <a:extLst>
                    <a:ext uri="{9D8B030D-6E8A-4147-A177-3AD203B41FA5}">
                      <a16:colId xmlns:a16="http://schemas.microsoft.com/office/drawing/2014/main" val="20004"/>
                    </a:ext>
                  </a:extLst>
                </a:gridCol>
                <a:gridCol w="256646">
                  <a:extLst>
                    <a:ext uri="{9D8B030D-6E8A-4147-A177-3AD203B41FA5}">
                      <a16:colId xmlns:a16="http://schemas.microsoft.com/office/drawing/2014/main" val="20005"/>
                    </a:ext>
                  </a:extLst>
                </a:gridCol>
                <a:gridCol w="256645">
                  <a:extLst>
                    <a:ext uri="{9D8B030D-6E8A-4147-A177-3AD203B41FA5}">
                      <a16:colId xmlns:a16="http://schemas.microsoft.com/office/drawing/2014/main" val="20006"/>
                    </a:ext>
                  </a:extLst>
                </a:gridCol>
              </a:tblGrid>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14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21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28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30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60" name="Table 59">
            <a:extLst>
              <a:ext uri="{FF2B5EF4-FFF2-40B4-BE49-F238E27FC236}">
                <a16:creationId xmlns:a16="http://schemas.microsoft.com/office/drawing/2014/main" id="{8D884C0F-7F39-4440-868A-A54AB9421D30}"/>
              </a:ext>
            </a:extLst>
          </p:cNvPr>
          <p:cNvGraphicFramePr>
            <a:graphicFrameLocks noGrp="1"/>
          </p:cNvGraphicFramePr>
          <p:nvPr/>
        </p:nvGraphicFramePr>
        <p:xfrm>
          <a:off x="838200" y="3305410"/>
          <a:ext cx="1798020" cy="1100280"/>
        </p:xfrm>
        <a:graphic>
          <a:graphicData uri="http://schemas.openxmlformats.org/drawingml/2006/table">
            <a:tbl>
              <a:tblPr/>
              <a:tblGrid>
                <a:gridCol w="256646">
                  <a:extLst>
                    <a:ext uri="{9D8B030D-6E8A-4147-A177-3AD203B41FA5}">
                      <a16:colId xmlns:a16="http://schemas.microsoft.com/office/drawing/2014/main" val="20000"/>
                    </a:ext>
                  </a:extLst>
                </a:gridCol>
                <a:gridCol w="256645">
                  <a:extLst>
                    <a:ext uri="{9D8B030D-6E8A-4147-A177-3AD203B41FA5}">
                      <a16:colId xmlns:a16="http://schemas.microsoft.com/office/drawing/2014/main" val="20001"/>
                    </a:ext>
                  </a:extLst>
                </a:gridCol>
                <a:gridCol w="256646">
                  <a:extLst>
                    <a:ext uri="{9D8B030D-6E8A-4147-A177-3AD203B41FA5}">
                      <a16:colId xmlns:a16="http://schemas.microsoft.com/office/drawing/2014/main" val="20002"/>
                    </a:ext>
                  </a:extLst>
                </a:gridCol>
                <a:gridCol w="258147">
                  <a:extLst>
                    <a:ext uri="{9D8B030D-6E8A-4147-A177-3AD203B41FA5}">
                      <a16:colId xmlns:a16="http://schemas.microsoft.com/office/drawing/2014/main" val="20003"/>
                    </a:ext>
                  </a:extLst>
                </a:gridCol>
                <a:gridCol w="256645">
                  <a:extLst>
                    <a:ext uri="{9D8B030D-6E8A-4147-A177-3AD203B41FA5}">
                      <a16:colId xmlns:a16="http://schemas.microsoft.com/office/drawing/2014/main" val="20004"/>
                    </a:ext>
                  </a:extLst>
                </a:gridCol>
                <a:gridCol w="256646">
                  <a:extLst>
                    <a:ext uri="{9D8B030D-6E8A-4147-A177-3AD203B41FA5}">
                      <a16:colId xmlns:a16="http://schemas.microsoft.com/office/drawing/2014/main" val="20005"/>
                    </a:ext>
                  </a:extLst>
                </a:gridCol>
                <a:gridCol w="256645">
                  <a:extLst>
                    <a:ext uri="{9D8B030D-6E8A-4147-A177-3AD203B41FA5}">
                      <a16:colId xmlns:a16="http://schemas.microsoft.com/office/drawing/2014/main" val="20006"/>
                    </a:ext>
                  </a:extLst>
                </a:gridCol>
              </a:tblGrid>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26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lumMod val="7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30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31</a:t>
                      </a:r>
                    </a:p>
                  </a:txBody>
                  <a:tcPr marL="80151" marR="80151" marT="40096" marB="4009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25" name="Table 24">
            <a:extLst>
              <a:ext uri="{FF2B5EF4-FFF2-40B4-BE49-F238E27FC236}">
                <a16:creationId xmlns:a16="http://schemas.microsoft.com/office/drawing/2014/main" id="{65DA7A00-7D7E-6643-9EC3-4F8EC1BD7920}"/>
              </a:ext>
            </a:extLst>
          </p:cNvPr>
          <p:cNvGraphicFramePr>
            <a:graphicFrameLocks noGrp="1"/>
          </p:cNvGraphicFramePr>
          <p:nvPr/>
        </p:nvGraphicFramePr>
        <p:xfrm>
          <a:off x="838200" y="4440924"/>
          <a:ext cx="7466816" cy="1723511"/>
        </p:xfrm>
        <a:graphic>
          <a:graphicData uri="http://schemas.openxmlformats.org/drawingml/2006/table">
            <a:tbl>
              <a:tblPr/>
              <a:tblGrid>
                <a:gridCol w="1293699">
                  <a:extLst>
                    <a:ext uri="{9D8B030D-6E8A-4147-A177-3AD203B41FA5}">
                      <a16:colId xmlns:a16="http://schemas.microsoft.com/office/drawing/2014/main" val="1822276446"/>
                    </a:ext>
                  </a:extLst>
                </a:gridCol>
                <a:gridCol w="1890448">
                  <a:extLst>
                    <a:ext uri="{9D8B030D-6E8A-4147-A177-3AD203B41FA5}">
                      <a16:colId xmlns:a16="http://schemas.microsoft.com/office/drawing/2014/main" val="20000"/>
                    </a:ext>
                  </a:extLst>
                </a:gridCol>
                <a:gridCol w="2309937">
                  <a:extLst>
                    <a:ext uri="{9D8B030D-6E8A-4147-A177-3AD203B41FA5}">
                      <a16:colId xmlns:a16="http://schemas.microsoft.com/office/drawing/2014/main" val="20001"/>
                    </a:ext>
                  </a:extLst>
                </a:gridCol>
                <a:gridCol w="1972732">
                  <a:extLst>
                    <a:ext uri="{9D8B030D-6E8A-4147-A177-3AD203B41FA5}">
                      <a16:colId xmlns:a16="http://schemas.microsoft.com/office/drawing/2014/main" val="773409770"/>
                    </a:ext>
                  </a:extLst>
                </a:gridCol>
              </a:tblGrid>
              <a:tr h="671951">
                <a:tc>
                  <a:txBody>
                    <a:bodyPr/>
                    <a:lstStyle/>
                    <a:p>
                      <a:pPr marL="182563" marR="0" lvl="0" indent="-457200" algn="l" defTabSz="5715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March 1: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TX</a:t>
                      </a:r>
                    </a:p>
                  </a:txBody>
                  <a:tcPr marL="45720" marR="45720"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182563" marR="0" lvl="0" indent="-457200" algn="l" defTabSz="5715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May 3: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   IN, OH</a:t>
                      </a:r>
                    </a:p>
                    <a:p>
                      <a:pPr marL="182563" marR="0" lvl="0" indent="-457200" algn="l" defTabSz="5715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May 10: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 NE, WV</a:t>
                      </a:r>
                      <a:endPar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endParaRPr>
                    </a:p>
                    <a:p>
                      <a:pPr marL="182563" marR="0" lvl="0" indent="-457200" algn="l" defTabSz="5715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May 17: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 KY, OR, PA, NC</a:t>
                      </a:r>
                      <a:endPar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endParaRPr>
                    </a:p>
                    <a:p>
                      <a:pPr marL="182563" marR="0" lvl="0" indent="-457200" algn="l" defTabSz="5715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May 19: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 ID</a:t>
                      </a:r>
                      <a:endPar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endParaRPr>
                    </a:p>
                    <a:p>
                      <a:pPr marL="182563" marR="0" lvl="0" indent="-457200" algn="l" defTabSz="5715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May 24: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 AL, AR, GA, TX (runoffs)</a:t>
                      </a:r>
                      <a:endPar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endParaRPr>
                    </a:p>
                  </a:txBody>
                  <a:tcPr marL="45720" marR="45720"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June 7: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CA*, IA, MS, MT, NJ, NM, SD</a:t>
                      </a:r>
                      <a:endPar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June 14: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ME, NV, ND, SC</a:t>
                      </a:r>
                      <a:endPar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June 21: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AL (runoffs), AR (runoffs), GA (runoffs), VA</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June 28: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CO, IL, MS (runoffs) NY (gubernatorial), OK, SC (runoffs), UT</a:t>
                      </a:r>
                    </a:p>
                  </a:txBody>
                  <a:tcPr marL="45720" marR="45720"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July 19: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MD</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July 26: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NC (runoffs)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endParaRPr>
                    </a:p>
                  </a:txBody>
                  <a:tcPr marL="45720" marR="45720"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73958">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Aug. 2: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AZ, KS, MI, MO, WA*</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Aug. 4: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TN</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Aug. 9: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CT, MN, VT, WI</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Aug. 13: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HI</a:t>
                      </a:r>
                      <a:endPar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Aug. 16: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AK*, SD (runoffs), WY</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Aug. 23: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FL, NY(congressional), OK (runoffs)</a:t>
                      </a:r>
                    </a:p>
                  </a:txBody>
                  <a:tcPr marL="45720" marR="45720"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182563" marR="0" lvl="0" indent="-457200" algn="l" defTabSz="457200" rtl="0" eaLnBrk="1" fontAlgn="base" latinLnBrk="0" hangingPunct="1">
                        <a:lnSpc>
                          <a:spcPct val="100000"/>
                        </a:lnSpc>
                        <a:spcBef>
                          <a:spcPct val="0"/>
                        </a:spcBef>
                        <a:spcAft>
                          <a:spcPct val="0"/>
                        </a:spcAft>
                        <a:buClrTx/>
                        <a:buSzTx/>
                        <a:buFontTx/>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Sep. 6: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MA</a:t>
                      </a:r>
                      <a:endPar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endParaRPr>
                    </a:p>
                    <a:p>
                      <a:pPr marL="182563" marR="0" lvl="0" indent="-457200" algn="l" defTabSz="4572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Sept. 13: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DE, NH, RI</a:t>
                      </a:r>
                    </a:p>
                    <a:p>
                      <a:pPr marL="182563" marR="0" lvl="0" indent="-457200" algn="l" defTabSz="4572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Nov. 8: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LA**</a:t>
                      </a:r>
                      <a:endParaRPr kumimoji="0" lang="en-US" altLang="en-US" sz="700" b="1" i="1"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endParaRPr>
                    </a:p>
                  </a:txBody>
                  <a:tcPr marL="45720" marR="45720"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defRPr/>
                      </a:pPr>
                      <a:r>
                        <a:rPr kumimoji="0" lang="en-US" altLang="en-US" sz="700" b="1"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 Instead of traditional single party contests, these states put all candidates from all parties on a single ballot</a:t>
                      </a:r>
                    </a:p>
                  </a:txBody>
                  <a:tcPr marL="45720" marR="45720"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defRPr/>
                      </a:pPr>
                      <a:r>
                        <a:rPr kumimoji="0" lang="en-US" altLang="en-US" sz="700" b="1" i="1"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a:t>
                      </a:r>
                      <a:r>
                        <a:rPr kumimoji="0" lang="en-US" altLang="en-US" sz="700" b="0" i="1"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 </a:t>
                      </a:r>
                      <a:r>
                        <a:rPr kumimoji="0" lang="en-US" altLang="en-US" sz="700" b="0" i="0"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rPr>
                        <a:t>Louisiana uses a hybrid system whereby no nominees are determined prior to an all-party primary. Candidates can win an election by receiving a majority of votes on that day. </a:t>
                      </a:r>
                      <a:endParaRPr kumimoji="0" lang="en-US" altLang="en-US" sz="700" b="1" i="1" u="none" strike="noStrike" cap="none" normalizeH="0" baseline="0" noProof="0" dirty="0">
                        <a:ln>
                          <a:noFill/>
                        </a:ln>
                        <a:solidFill>
                          <a:srgbClr val="7F7F7F"/>
                        </a:solidFill>
                        <a:effectLst/>
                        <a:latin typeface="+mn-lt"/>
                        <a:ea typeface="Verdana" panose="020B0604030504040204" pitchFamily="34" charset="0"/>
                        <a:cs typeface="Verdana" panose="020B0604030504040204" pitchFamily="34" charset="0"/>
                      </a:endParaRPr>
                    </a:p>
                  </a:txBody>
                  <a:tcPr marL="45720" marR="45720" horzOverflow="overflow">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4" name="TextBox 23">
            <a:extLst>
              <a:ext uri="{FF2B5EF4-FFF2-40B4-BE49-F238E27FC236}">
                <a16:creationId xmlns:a16="http://schemas.microsoft.com/office/drawing/2014/main" id="{103FB663-BF83-124F-B8C4-7B32FCA4F834}"/>
              </a:ext>
            </a:extLst>
          </p:cNvPr>
          <p:cNvSpPr txBox="1">
            <a:spLocks noChangeArrowheads="1"/>
          </p:cNvSpPr>
          <p:nvPr/>
        </p:nvSpPr>
        <p:spPr bwMode="auto">
          <a:xfrm>
            <a:off x="6496131" y="3054879"/>
            <a:ext cx="1514475" cy="261610"/>
          </a:xfrm>
          <a:prstGeom prst="rect">
            <a:avLst/>
          </a:prstGeom>
          <a:noFill/>
          <a:ln>
            <a:noFill/>
          </a:ln>
          <a:extLst>
            <a:ext uri="{909E8E84-426E-40dd-AFC4-6F175D3DCCD1}"/>
            <a:ext uri="{91240B29-F687-4f45-9708-019B960494DF}"/>
          </a:extLst>
        </p:spPr>
        <p:txBody>
          <a:bodyPr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eaLnBrk="1" hangingPunct="1">
              <a:defRPr/>
            </a:pPr>
            <a:r>
              <a:rPr lang="en-US" altLang="en-US" sz="1100" b="1" dirty="0">
                <a:solidFill>
                  <a:srgbClr val="7F7F7F"/>
                </a:solidFill>
                <a:latin typeface="+mj-lt"/>
              </a:rPr>
              <a:t>November</a:t>
            </a:r>
          </a:p>
        </p:txBody>
      </p:sp>
      <p:sp>
        <p:nvSpPr>
          <p:cNvPr id="26" name="TextBox 25">
            <a:extLst>
              <a:ext uri="{FF2B5EF4-FFF2-40B4-BE49-F238E27FC236}">
                <a16:creationId xmlns:a16="http://schemas.microsoft.com/office/drawing/2014/main" id="{593CE216-3CC8-A048-A720-A1905F6A69F5}"/>
              </a:ext>
            </a:extLst>
          </p:cNvPr>
          <p:cNvSpPr txBox="1">
            <a:spLocks noChangeArrowheads="1"/>
          </p:cNvSpPr>
          <p:nvPr/>
        </p:nvSpPr>
        <p:spPr bwMode="auto">
          <a:xfrm>
            <a:off x="2723641" y="3054726"/>
            <a:ext cx="1514475" cy="261610"/>
          </a:xfrm>
          <a:prstGeom prst="rect">
            <a:avLst/>
          </a:prstGeom>
          <a:noFill/>
          <a:ln>
            <a:noFill/>
          </a:ln>
          <a:extLst>
            <a:ext uri="{909E8E84-426E-40dd-AFC4-6F175D3DCCD1}"/>
            <a:ext uri="{91240B29-F687-4f45-9708-019B960494DF}"/>
          </a:extLst>
        </p:spPr>
        <p:txBody>
          <a:bodyPr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eaLnBrk="1" hangingPunct="1">
              <a:defRPr/>
            </a:pPr>
            <a:r>
              <a:rPr lang="en-US" altLang="en-US" sz="1100" b="1" dirty="0">
                <a:solidFill>
                  <a:srgbClr val="7F7F7F"/>
                </a:solidFill>
                <a:latin typeface="+mj-lt"/>
              </a:rPr>
              <a:t>August</a:t>
            </a:r>
          </a:p>
        </p:txBody>
      </p:sp>
      <p:graphicFrame>
        <p:nvGraphicFramePr>
          <p:cNvPr id="27" name="Table 26"/>
          <p:cNvGraphicFramePr>
            <a:graphicFrameLocks noGrp="1"/>
          </p:cNvGraphicFramePr>
          <p:nvPr>
            <p:extLst>
              <p:ext uri="{D42A27DB-BD31-4B8C-83A1-F6EECF244321}">
                <p14:modId xmlns:p14="http://schemas.microsoft.com/office/powerpoint/2010/main" val="896887456"/>
              </p:ext>
            </p:extLst>
          </p:nvPr>
        </p:nvGraphicFramePr>
        <p:xfrm>
          <a:off x="4616718" y="3300866"/>
          <a:ext cx="1798020" cy="1113068"/>
        </p:xfrm>
        <a:graphic>
          <a:graphicData uri="http://schemas.openxmlformats.org/drawingml/2006/table">
            <a:tbl>
              <a:tblPr/>
              <a:tblGrid>
                <a:gridCol w="256645">
                  <a:extLst>
                    <a:ext uri="{9D8B030D-6E8A-4147-A177-3AD203B41FA5}">
                      <a16:colId xmlns:a16="http://schemas.microsoft.com/office/drawing/2014/main" val="20000"/>
                    </a:ext>
                  </a:extLst>
                </a:gridCol>
                <a:gridCol w="256646">
                  <a:extLst>
                    <a:ext uri="{9D8B030D-6E8A-4147-A177-3AD203B41FA5}">
                      <a16:colId xmlns:a16="http://schemas.microsoft.com/office/drawing/2014/main" val="20001"/>
                    </a:ext>
                  </a:extLst>
                </a:gridCol>
                <a:gridCol w="256645">
                  <a:extLst>
                    <a:ext uri="{9D8B030D-6E8A-4147-A177-3AD203B41FA5}">
                      <a16:colId xmlns:a16="http://schemas.microsoft.com/office/drawing/2014/main" val="20002"/>
                    </a:ext>
                  </a:extLst>
                </a:gridCol>
                <a:gridCol w="258147">
                  <a:extLst>
                    <a:ext uri="{9D8B030D-6E8A-4147-A177-3AD203B41FA5}">
                      <a16:colId xmlns:a16="http://schemas.microsoft.com/office/drawing/2014/main" val="20003"/>
                    </a:ext>
                  </a:extLst>
                </a:gridCol>
                <a:gridCol w="256646">
                  <a:extLst>
                    <a:ext uri="{9D8B030D-6E8A-4147-A177-3AD203B41FA5}">
                      <a16:colId xmlns:a16="http://schemas.microsoft.com/office/drawing/2014/main" val="20004"/>
                    </a:ext>
                  </a:extLst>
                </a:gridCol>
                <a:gridCol w="256645">
                  <a:extLst>
                    <a:ext uri="{9D8B030D-6E8A-4147-A177-3AD203B41FA5}">
                      <a16:colId xmlns:a16="http://schemas.microsoft.com/office/drawing/2014/main" val="20005"/>
                    </a:ext>
                  </a:extLst>
                </a:gridCol>
                <a:gridCol w="256646">
                  <a:extLst>
                    <a:ext uri="{9D8B030D-6E8A-4147-A177-3AD203B41FA5}">
                      <a16:colId xmlns:a16="http://schemas.microsoft.com/office/drawing/2014/main" val="20006"/>
                    </a:ext>
                  </a:extLst>
                </a:gridCol>
              </a:tblGrid>
              <a:tr h="166363">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166363">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MS PGothic" charset="-128"/>
                        </a:rPr>
                        <a:t>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192451">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MS PGothic" charset="-128"/>
                        </a:rPr>
                        <a:t>13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192451">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192451">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30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192451">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bl>
          </a:graphicData>
        </a:graphic>
      </p:graphicFrame>
      <p:sp>
        <p:nvSpPr>
          <p:cNvPr id="28" name="TextBox 27">
            <a:extLst>
              <a:ext uri="{FF2B5EF4-FFF2-40B4-BE49-F238E27FC236}">
                <a16:creationId xmlns:a16="http://schemas.microsoft.com/office/drawing/2014/main" id="{593CE216-3CC8-A048-A720-A1905F6A69F5}"/>
              </a:ext>
            </a:extLst>
          </p:cNvPr>
          <p:cNvSpPr txBox="1">
            <a:spLocks noChangeArrowheads="1"/>
          </p:cNvSpPr>
          <p:nvPr/>
        </p:nvSpPr>
        <p:spPr bwMode="auto">
          <a:xfrm>
            <a:off x="4615710" y="3039256"/>
            <a:ext cx="1514475" cy="261610"/>
          </a:xfrm>
          <a:prstGeom prst="rect">
            <a:avLst/>
          </a:prstGeom>
          <a:noFill/>
          <a:ln>
            <a:noFill/>
          </a:ln>
          <a:extLst>
            <a:ext uri="{909E8E84-426E-40dd-AFC4-6F175D3DCCD1}"/>
            <a:ext uri="{91240B29-F687-4f45-9708-019B960494DF}"/>
          </a:extLst>
        </p:spPr>
        <p:txBody>
          <a:bodyPr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eaLnBrk="1" hangingPunct="1">
              <a:defRPr/>
            </a:pPr>
            <a:r>
              <a:rPr lang="en-US" altLang="en-US" sz="1100" b="1" dirty="0">
                <a:solidFill>
                  <a:srgbClr val="7F7F7F"/>
                </a:solidFill>
                <a:latin typeface="+mj-lt"/>
              </a:rPr>
              <a:t>September</a:t>
            </a:r>
          </a:p>
        </p:txBody>
      </p:sp>
      <p:sp>
        <p:nvSpPr>
          <p:cNvPr id="30" name="Rectangle 14"/>
          <p:cNvSpPr>
            <a:spLocks noChangeArrowheads="1"/>
          </p:cNvSpPr>
          <p:nvPr/>
        </p:nvSpPr>
        <p:spPr bwMode="auto">
          <a:xfrm>
            <a:off x="965201" y="1340862"/>
            <a:ext cx="6056330" cy="275607"/>
          </a:xfrm>
          <a:prstGeom prst="rect">
            <a:avLst/>
          </a:prstGeom>
          <a:noFill/>
          <a:ln>
            <a:noFill/>
          </a:ln>
        </p:spPr>
        <p:txBody>
          <a:bodyPr wrap="square">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a:solidFill>
                  <a:schemeClr val="tx1">
                    <a:lumMod val="50000"/>
                    <a:lumOff val="50000"/>
                  </a:schemeClr>
                </a:solidFill>
                <a:latin typeface="+mn-lt"/>
                <a:cs typeface="Verdana"/>
              </a:rPr>
              <a:t>AS OF JUNE 30, 2022</a:t>
            </a:r>
          </a:p>
        </p:txBody>
      </p:sp>
      <p:sp>
        <p:nvSpPr>
          <p:cNvPr id="34" name="TextBox 33">
            <a:extLst>
              <a:ext uri="{FF2B5EF4-FFF2-40B4-BE49-F238E27FC236}">
                <a16:creationId xmlns:a16="http://schemas.microsoft.com/office/drawing/2014/main" id="{5AC0ED4D-3AAE-9F4A-ADD0-5F129C5CB7DB}"/>
              </a:ext>
            </a:extLst>
          </p:cNvPr>
          <p:cNvSpPr txBox="1"/>
          <p:nvPr/>
        </p:nvSpPr>
        <p:spPr>
          <a:xfrm>
            <a:off x="636990" y="6224623"/>
            <a:ext cx="268532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270towin, NPR, NCSL</a:t>
            </a:r>
          </a:p>
        </p:txBody>
      </p:sp>
      <p:sp>
        <p:nvSpPr>
          <p:cNvPr id="35" name="TextBox 34">
            <a:extLst>
              <a:ext uri="{FF2B5EF4-FFF2-40B4-BE49-F238E27FC236}">
                <a16:creationId xmlns:a16="http://schemas.microsoft.com/office/drawing/2014/main" id="{EFB8399F-EB11-7B49-92F4-3423B0E9D74A}"/>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a:t>
            </a:r>
            <a:r>
              <a:rPr lang="en-US" sz="700" dirty="0">
                <a:solidFill>
                  <a:schemeClr val="accent1"/>
                </a:solidFill>
              </a:rPr>
              <a:t> </a:t>
            </a:r>
            <a:r>
              <a:rPr lang="en-US" sz="700" dirty="0">
                <a:solidFill>
                  <a:schemeClr val="bg2">
                    <a:lumMod val="75000"/>
                  </a:schemeClr>
                </a:solidFill>
              </a:rPr>
              <a:t>7/11/22</a:t>
            </a:r>
          </a:p>
        </p:txBody>
      </p:sp>
      <p:graphicFrame>
        <p:nvGraphicFramePr>
          <p:cNvPr id="31" name="Table 30">
            <a:extLst>
              <a:ext uri="{FF2B5EF4-FFF2-40B4-BE49-F238E27FC236}">
                <a16:creationId xmlns:a16="http://schemas.microsoft.com/office/drawing/2014/main" id="{8D884C0F-7F39-4440-868A-A54AB9421D30}"/>
              </a:ext>
            </a:extLst>
          </p:cNvPr>
          <p:cNvGraphicFramePr>
            <a:graphicFrameLocks noGrp="1"/>
          </p:cNvGraphicFramePr>
          <p:nvPr/>
        </p:nvGraphicFramePr>
        <p:xfrm>
          <a:off x="2725655" y="3307676"/>
          <a:ext cx="1798020" cy="1100280"/>
        </p:xfrm>
        <a:graphic>
          <a:graphicData uri="http://schemas.openxmlformats.org/drawingml/2006/table">
            <a:tbl>
              <a:tblPr/>
              <a:tblGrid>
                <a:gridCol w="256646">
                  <a:extLst>
                    <a:ext uri="{9D8B030D-6E8A-4147-A177-3AD203B41FA5}">
                      <a16:colId xmlns:a16="http://schemas.microsoft.com/office/drawing/2014/main" val="20000"/>
                    </a:ext>
                  </a:extLst>
                </a:gridCol>
                <a:gridCol w="256645">
                  <a:extLst>
                    <a:ext uri="{9D8B030D-6E8A-4147-A177-3AD203B41FA5}">
                      <a16:colId xmlns:a16="http://schemas.microsoft.com/office/drawing/2014/main" val="20001"/>
                    </a:ext>
                  </a:extLst>
                </a:gridCol>
                <a:gridCol w="256646">
                  <a:extLst>
                    <a:ext uri="{9D8B030D-6E8A-4147-A177-3AD203B41FA5}">
                      <a16:colId xmlns:a16="http://schemas.microsoft.com/office/drawing/2014/main" val="20002"/>
                    </a:ext>
                  </a:extLst>
                </a:gridCol>
                <a:gridCol w="258147">
                  <a:extLst>
                    <a:ext uri="{9D8B030D-6E8A-4147-A177-3AD203B41FA5}">
                      <a16:colId xmlns:a16="http://schemas.microsoft.com/office/drawing/2014/main" val="20003"/>
                    </a:ext>
                  </a:extLst>
                </a:gridCol>
                <a:gridCol w="256645">
                  <a:extLst>
                    <a:ext uri="{9D8B030D-6E8A-4147-A177-3AD203B41FA5}">
                      <a16:colId xmlns:a16="http://schemas.microsoft.com/office/drawing/2014/main" val="20004"/>
                    </a:ext>
                  </a:extLst>
                </a:gridCol>
                <a:gridCol w="256646">
                  <a:extLst>
                    <a:ext uri="{9D8B030D-6E8A-4147-A177-3AD203B41FA5}">
                      <a16:colId xmlns:a16="http://schemas.microsoft.com/office/drawing/2014/main" val="20005"/>
                    </a:ext>
                  </a:extLst>
                </a:gridCol>
                <a:gridCol w="256645">
                  <a:extLst>
                    <a:ext uri="{9D8B030D-6E8A-4147-A177-3AD203B41FA5}">
                      <a16:colId xmlns:a16="http://schemas.microsoft.com/office/drawing/2014/main" val="20006"/>
                    </a:ext>
                  </a:extLst>
                </a:gridCol>
              </a:tblGrid>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1"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13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16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19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Verdana" panose="020B0604030504040204" pitchFamily="34" charset="0"/>
                          <a:cs typeface="Verdana" panose="020B0604030504040204" pitchFamily="34" charset="0"/>
                        </a:rPr>
                        <a:t>23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lumMod val="50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29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30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rPr>
                        <a:t>31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183380">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Verdana" panose="020B0604030504040204" pitchFamily="34" charset="0"/>
                        <a:cs typeface="Verdana" panose="020B0604030504040204" pitchFamily="34" charset="0"/>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bl>
          </a:graphicData>
        </a:graphic>
      </p:graphicFrame>
      <p:graphicFrame>
        <p:nvGraphicFramePr>
          <p:cNvPr id="32" name="Table 31"/>
          <p:cNvGraphicFramePr>
            <a:graphicFrameLocks noGrp="1"/>
          </p:cNvGraphicFramePr>
          <p:nvPr/>
        </p:nvGraphicFramePr>
        <p:xfrm>
          <a:off x="6507780" y="3292622"/>
          <a:ext cx="1798020" cy="1113068"/>
        </p:xfrm>
        <a:graphic>
          <a:graphicData uri="http://schemas.openxmlformats.org/drawingml/2006/table">
            <a:tbl>
              <a:tblPr/>
              <a:tblGrid>
                <a:gridCol w="256645">
                  <a:extLst>
                    <a:ext uri="{9D8B030D-6E8A-4147-A177-3AD203B41FA5}">
                      <a16:colId xmlns:a16="http://schemas.microsoft.com/office/drawing/2014/main" val="20000"/>
                    </a:ext>
                  </a:extLst>
                </a:gridCol>
                <a:gridCol w="256646">
                  <a:extLst>
                    <a:ext uri="{9D8B030D-6E8A-4147-A177-3AD203B41FA5}">
                      <a16:colId xmlns:a16="http://schemas.microsoft.com/office/drawing/2014/main" val="20001"/>
                    </a:ext>
                  </a:extLst>
                </a:gridCol>
                <a:gridCol w="256645">
                  <a:extLst>
                    <a:ext uri="{9D8B030D-6E8A-4147-A177-3AD203B41FA5}">
                      <a16:colId xmlns:a16="http://schemas.microsoft.com/office/drawing/2014/main" val="20002"/>
                    </a:ext>
                  </a:extLst>
                </a:gridCol>
                <a:gridCol w="258147">
                  <a:extLst>
                    <a:ext uri="{9D8B030D-6E8A-4147-A177-3AD203B41FA5}">
                      <a16:colId xmlns:a16="http://schemas.microsoft.com/office/drawing/2014/main" val="20003"/>
                    </a:ext>
                  </a:extLst>
                </a:gridCol>
                <a:gridCol w="256646">
                  <a:extLst>
                    <a:ext uri="{9D8B030D-6E8A-4147-A177-3AD203B41FA5}">
                      <a16:colId xmlns:a16="http://schemas.microsoft.com/office/drawing/2014/main" val="20004"/>
                    </a:ext>
                  </a:extLst>
                </a:gridCol>
                <a:gridCol w="256645">
                  <a:extLst>
                    <a:ext uri="{9D8B030D-6E8A-4147-A177-3AD203B41FA5}">
                      <a16:colId xmlns:a16="http://schemas.microsoft.com/office/drawing/2014/main" val="20005"/>
                    </a:ext>
                  </a:extLst>
                </a:gridCol>
                <a:gridCol w="256646">
                  <a:extLst>
                    <a:ext uri="{9D8B030D-6E8A-4147-A177-3AD203B41FA5}">
                      <a16:colId xmlns:a16="http://schemas.microsoft.com/office/drawing/2014/main" val="20006"/>
                    </a:ext>
                  </a:extLst>
                </a:gridCol>
              </a:tblGrid>
              <a:tr h="166363">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166363">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bg1"/>
                          </a:solidFill>
                          <a:effectLst/>
                          <a:latin typeface="+mn-lt"/>
                          <a:ea typeface="MS PGothic" charset="-128"/>
                        </a:rPr>
                        <a:t>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accent1"/>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192451">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bg1">
                        <a:lumMod val="85000"/>
                      </a:schemeClr>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19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192451">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192451">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29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latin typeface="+mn-lt"/>
                          <a:ea typeface="MS PGothic" charset="-128"/>
                        </a:rPr>
                        <a:t>30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192451">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600" b="0" i="0" u="none" strike="noStrike" cap="none" normalizeH="0" baseline="30000" dirty="0">
                        <a:ln>
                          <a:noFill/>
                        </a:ln>
                        <a:solidFill>
                          <a:schemeClr val="tx1"/>
                        </a:solidFill>
                        <a:effectLst/>
                        <a:latin typeface="+mn-lt"/>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38491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Florida primary results (1/2)</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8/29/22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8/29/22</a:t>
            </a:r>
          </a:p>
        </p:txBody>
      </p:sp>
      <p:sp>
        <p:nvSpPr>
          <p:cNvPr id="8" name="Text Placeholder 18">
            <a:extLst>
              <a:ext uri="{FF2B5EF4-FFF2-40B4-BE49-F238E27FC236}">
                <a16:creationId xmlns:a16="http://schemas.microsoft.com/office/drawing/2014/main" id="{0B48FEE9-1AD1-D970-39BC-2FD14DAC1A7A}"/>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10" name="Table 9">
            <a:extLst>
              <a:ext uri="{FF2B5EF4-FFF2-40B4-BE49-F238E27FC236}">
                <a16:creationId xmlns:a16="http://schemas.microsoft.com/office/drawing/2014/main" id="{327A1996-43B3-571D-CF69-5671422BC713}"/>
              </a:ext>
            </a:extLst>
          </p:cNvPr>
          <p:cNvGraphicFramePr>
            <a:graphicFrameLocks noGrp="1"/>
          </p:cNvGraphicFramePr>
          <p:nvPr>
            <p:extLst>
              <p:ext uri="{D42A27DB-BD31-4B8C-83A1-F6EECF244321}">
                <p14:modId xmlns:p14="http://schemas.microsoft.com/office/powerpoint/2010/main" val="2027605144"/>
              </p:ext>
            </p:extLst>
          </p:nvPr>
        </p:nvGraphicFramePr>
        <p:xfrm>
          <a:off x="1153740" y="1589115"/>
          <a:ext cx="7030800" cy="4302000"/>
        </p:xfrm>
        <a:graphic>
          <a:graphicData uri="http://schemas.openxmlformats.org/drawingml/2006/table">
            <a:tbl>
              <a:tblPr/>
              <a:tblGrid>
                <a:gridCol w="1097675">
                  <a:extLst>
                    <a:ext uri="{9D8B030D-6E8A-4147-A177-3AD203B41FA5}">
                      <a16:colId xmlns:a16="http://schemas.microsoft.com/office/drawing/2014/main" val="1387416083"/>
                    </a:ext>
                  </a:extLst>
                </a:gridCol>
                <a:gridCol w="2435073">
                  <a:extLst>
                    <a:ext uri="{9D8B030D-6E8A-4147-A177-3AD203B41FA5}">
                      <a16:colId xmlns:a16="http://schemas.microsoft.com/office/drawing/2014/main" val="2466286839"/>
                    </a:ext>
                  </a:extLst>
                </a:gridCol>
                <a:gridCol w="2371989">
                  <a:extLst>
                    <a:ext uri="{9D8B030D-6E8A-4147-A177-3AD203B41FA5}">
                      <a16:colId xmlns:a16="http://schemas.microsoft.com/office/drawing/2014/main" val="1210043537"/>
                    </a:ext>
                  </a:extLst>
                </a:gridCol>
                <a:gridCol w="1126063">
                  <a:extLst>
                    <a:ext uri="{9D8B030D-6E8A-4147-A177-3AD203B41FA5}">
                      <a16:colId xmlns:a16="http://schemas.microsoft.com/office/drawing/2014/main" val="3965016953"/>
                    </a:ext>
                  </a:extLst>
                </a:gridCol>
              </a:tblGrid>
              <a:tr h="257385">
                <a:tc>
                  <a:txBody>
                    <a:bodyPr/>
                    <a:lstStyle/>
                    <a:p>
                      <a:pPr algn="ctr" rtl="0" fontAlgn="ctr"/>
                      <a:r>
                        <a:rPr lang="en-US" sz="1050" b="1" i="0" u="none" strike="noStrike" dirty="0">
                          <a:solidFill>
                            <a:srgbClr val="000000"/>
                          </a:solidFill>
                          <a:effectLst/>
                          <a:latin typeface="Arial" panose="020B0604020202020204" pitchFamily="34" charset="0"/>
                        </a:rPr>
                        <a:t>Seat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Arial" panose="020B0604020202020204" pitchFamily="34" charset="0"/>
                        </a:rPr>
                        <a:t>Republican Primary Winner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Arial" panose="020B0604020202020204" pitchFamily="34" charset="0"/>
                        </a:rPr>
                        <a:t>Democratic Primary Winner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Arial" panose="020B0604020202020204" pitchFamily="34" charset="0"/>
                        </a:rPr>
                        <a:t>Cook Rating</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07716"/>
                  </a:ext>
                </a:extLst>
              </a:tr>
              <a:tr h="269641">
                <a:tc>
                  <a:txBody>
                    <a:bodyPr/>
                    <a:lstStyle/>
                    <a:p>
                      <a:pPr algn="ctr" rtl="0" fontAlgn="ctr"/>
                      <a:r>
                        <a:rPr lang="en-US" sz="900" b="1" i="0" u="none" strike="noStrike">
                          <a:solidFill>
                            <a:srgbClr val="000000"/>
                          </a:solidFill>
                          <a:effectLst/>
                          <a:latin typeface="Arial" panose="020B0604020202020204" pitchFamily="34" charset="0"/>
                        </a:rPr>
                        <a:t>FL-Senate</a:t>
                      </a:r>
                    </a:p>
                  </a:txBody>
                  <a:tcPr marL="9525" marR="9525" marT="952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Marco Rubio*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Val Demings (84.3%)</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Lean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16699"/>
                  </a:ext>
                </a:extLst>
              </a:tr>
              <a:tr h="269641">
                <a:tc>
                  <a:txBody>
                    <a:bodyPr/>
                    <a:lstStyle/>
                    <a:p>
                      <a:pPr algn="ctr" rtl="0" fontAlgn="ctr"/>
                      <a:r>
                        <a:rPr lang="en-US" sz="900" b="1" i="0" u="none" strike="noStrike">
                          <a:solidFill>
                            <a:srgbClr val="000000"/>
                          </a:solidFill>
                          <a:effectLst/>
                          <a:latin typeface="Arial" panose="020B0604020202020204" pitchFamily="34" charset="0"/>
                        </a:rPr>
                        <a:t>FL-Governor</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Ron DeSantis*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Charlie Crist (59.7%)</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Likely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28084197"/>
                  </a:ext>
                </a:extLst>
              </a:tr>
              <a:tr h="269641">
                <a:tc>
                  <a:txBody>
                    <a:bodyPr/>
                    <a:lstStyle/>
                    <a:p>
                      <a:pPr algn="ctr" rtl="0" fontAlgn="ctr"/>
                      <a:r>
                        <a:rPr lang="en-US" sz="900" b="1" i="0" u="none" strike="noStrike">
                          <a:solidFill>
                            <a:srgbClr val="000000"/>
                          </a:solidFill>
                          <a:effectLst/>
                          <a:latin typeface="Arial" panose="020B0604020202020204" pitchFamily="34" charset="0"/>
                        </a:rPr>
                        <a:t>FL-1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Matt Gaetz* (69.7%)</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Rebekah Jones (62.5%)</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268133780"/>
                  </a:ext>
                </a:extLst>
              </a:tr>
              <a:tr h="269641">
                <a:tc>
                  <a:txBody>
                    <a:bodyPr/>
                    <a:lstStyle/>
                    <a:p>
                      <a:pPr algn="ctr" rtl="0" fontAlgn="ctr"/>
                      <a:r>
                        <a:rPr lang="en-US" sz="900" b="1" i="0" u="none" strike="noStrike">
                          <a:solidFill>
                            <a:srgbClr val="000000"/>
                          </a:solidFill>
                          <a:effectLst/>
                          <a:latin typeface="Arial" panose="020B0604020202020204" pitchFamily="34" charset="0"/>
                        </a:rPr>
                        <a:t>FL-2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Neal Dunn*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Al Lawson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152523617"/>
                  </a:ext>
                </a:extLst>
              </a:tr>
              <a:tr h="269641">
                <a:tc>
                  <a:txBody>
                    <a:bodyPr/>
                    <a:lstStyle/>
                    <a:p>
                      <a:pPr algn="ctr" rtl="0" fontAlgn="ctr"/>
                      <a:r>
                        <a:rPr lang="en-US" sz="900" b="1" i="0" u="none" strike="noStrike">
                          <a:solidFill>
                            <a:srgbClr val="000000"/>
                          </a:solidFill>
                          <a:effectLst/>
                          <a:latin typeface="Arial" panose="020B0604020202020204" pitchFamily="34" charset="0"/>
                        </a:rPr>
                        <a:t>FL-3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Kat Cammack* (85.2%)</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Danielle Hawk (67.6%)</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669541092"/>
                  </a:ext>
                </a:extLst>
              </a:tr>
              <a:tr h="269641">
                <a:tc>
                  <a:txBody>
                    <a:bodyPr/>
                    <a:lstStyle/>
                    <a:p>
                      <a:pPr algn="ctr" rtl="0" fontAlgn="ctr"/>
                      <a:r>
                        <a:rPr lang="en-US" sz="900" b="1" i="0" u="none" strike="noStrike">
                          <a:solidFill>
                            <a:srgbClr val="000000"/>
                          </a:solidFill>
                          <a:effectLst/>
                          <a:latin typeface="Arial" panose="020B0604020202020204" pitchFamily="34" charset="0"/>
                        </a:rPr>
                        <a:t>FL-4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Aaron Bean (68.1%)</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Not Yet Called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C143"/>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675040068"/>
                  </a:ext>
                </a:extLst>
              </a:tr>
              <a:tr h="269641">
                <a:tc>
                  <a:txBody>
                    <a:bodyPr/>
                    <a:lstStyle/>
                    <a:p>
                      <a:pPr algn="ctr" rtl="0" fontAlgn="ctr"/>
                      <a:r>
                        <a:rPr lang="en-US" sz="900" b="1" i="0" u="none" strike="noStrike">
                          <a:solidFill>
                            <a:srgbClr val="000000"/>
                          </a:solidFill>
                          <a:effectLst/>
                          <a:latin typeface="Arial" panose="020B0604020202020204" pitchFamily="34" charset="0"/>
                        </a:rPr>
                        <a:t>FL-5</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John Rutherford* (65.7%)</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No Candidate</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27474706"/>
                  </a:ext>
                </a:extLst>
              </a:tr>
              <a:tr h="269641">
                <a:tc>
                  <a:txBody>
                    <a:bodyPr/>
                    <a:lstStyle/>
                    <a:p>
                      <a:pPr algn="ctr" rtl="0" fontAlgn="ctr"/>
                      <a:r>
                        <a:rPr lang="en-US" sz="900" b="1" i="0" u="none" strike="noStrike">
                          <a:solidFill>
                            <a:srgbClr val="000000"/>
                          </a:solidFill>
                          <a:effectLst/>
                          <a:latin typeface="Arial" panose="020B0604020202020204" pitchFamily="34" charset="0"/>
                        </a:rPr>
                        <a:t>FL-6</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Michael Waltz* (77.4%)</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No Candidate</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866655299"/>
                  </a:ext>
                </a:extLst>
              </a:tr>
              <a:tr h="269641">
                <a:tc>
                  <a:txBody>
                    <a:bodyPr/>
                    <a:lstStyle/>
                    <a:p>
                      <a:pPr algn="ctr" rtl="0" fontAlgn="ctr"/>
                      <a:r>
                        <a:rPr lang="en-US" sz="900" b="1" i="0" u="none" strike="noStrike">
                          <a:solidFill>
                            <a:srgbClr val="000000"/>
                          </a:solidFill>
                          <a:effectLst/>
                          <a:latin typeface="Arial" panose="020B0604020202020204" pitchFamily="34" charset="0"/>
                        </a:rPr>
                        <a:t>FL-7</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Cory Mills (33.8%)</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Karen Green (44.9%)</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Likely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4038135247"/>
                  </a:ext>
                </a:extLst>
              </a:tr>
              <a:tr h="269641">
                <a:tc>
                  <a:txBody>
                    <a:bodyPr/>
                    <a:lstStyle/>
                    <a:p>
                      <a:pPr algn="ctr" rtl="0" fontAlgn="ctr"/>
                      <a:r>
                        <a:rPr lang="en-US" sz="900" b="1" i="0" u="none" strike="noStrike">
                          <a:solidFill>
                            <a:srgbClr val="000000"/>
                          </a:solidFill>
                          <a:effectLst/>
                          <a:latin typeface="Arial" panose="020B0604020202020204" pitchFamily="34" charset="0"/>
                        </a:rPr>
                        <a:t>FL-8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Bill Posey*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Joanne Terry (54.7%)</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022604766"/>
                  </a:ext>
                </a:extLst>
              </a:tr>
              <a:tr h="269641">
                <a:tc>
                  <a:txBody>
                    <a:bodyPr/>
                    <a:lstStyle/>
                    <a:p>
                      <a:pPr algn="ctr" rtl="0" fontAlgn="ctr"/>
                      <a:r>
                        <a:rPr lang="en-US" sz="900" b="1" i="0" u="none" strike="noStrike">
                          <a:solidFill>
                            <a:srgbClr val="000000"/>
                          </a:solidFill>
                          <a:effectLst/>
                          <a:latin typeface="Arial" panose="020B0604020202020204" pitchFamily="34" charset="0"/>
                        </a:rPr>
                        <a:t>FL-9</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Scotty Moore (55.8%)</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Darren Soto*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821609107"/>
                  </a:ext>
                </a:extLst>
              </a:tr>
              <a:tr h="269641">
                <a:tc>
                  <a:txBody>
                    <a:bodyPr/>
                    <a:lstStyle/>
                    <a:p>
                      <a:pPr algn="ctr" rtl="0" fontAlgn="ctr"/>
                      <a:r>
                        <a:rPr lang="en-US" sz="900" b="1" i="0" u="none" strike="noStrike">
                          <a:solidFill>
                            <a:srgbClr val="000000"/>
                          </a:solidFill>
                          <a:effectLst/>
                          <a:latin typeface="Arial" panose="020B0604020202020204" pitchFamily="34" charset="0"/>
                        </a:rPr>
                        <a:t>FL-10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Calvin Wimbish (44.4%)</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Maxwell Frost (34.7%)</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292169444"/>
                  </a:ext>
                </a:extLst>
              </a:tr>
              <a:tr h="269641">
                <a:tc>
                  <a:txBody>
                    <a:bodyPr/>
                    <a:lstStyle/>
                    <a:p>
                      <a:pPr algn="ctr" rtl="0" fontAlgn="ctr"/>
                      <a:r>
                        <a:rPr lang="en-US" sz="900" b="1" i="0" u="none" strike="noStrike">
                          <a:solidFill>
                            <a:srgbClr val="000000"/>
                          </a:solidFill>
                          <a:effectLst/>
                          <a:latin typeface="Arial" panose="020B0604020202020204" pitchFamily="34" charset="0"/>
                        </a:rPr>
                        <a:t>FL-11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Daniel Webster* (51.1%)</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Shante Munns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966110934"/>
                  </a:ext>
                </a:extLst>
              </a:tr>
              <a:tr h="269641">
                <a:tc>
                  <a:txBody>
                    <a:bodyPr/>
                    <a:lstStyle/>
                    <a:p>
                      <a:pPr algn="ctr" rtl="0" fontAlgn="ctr"/>
                      <a:r>
                        <a:rPr lang="en-US" sz="900" b="1" i="0" u="none" strike="noStrike">
                          <a:solidFill>
                            <a:srgbClr val="000000"/>
                          </a:solidFill>
                          <a:effectLst/>
                          <a:latin typeface="Arial" panose="020B0604020202020204" pitchFamily="34" charset="0"/>
                        </a:rPr>
                        <a:t>FL-12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Gus Bilirakis* (79.7%)</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Kimberly Walker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858661910"/>
                  </a:ext>
                </a:extLst>
              </a:tr>
              <a:tr h="269641">
                <a:tc>
                  <a:txBody>
                    <a:bodyPr/>
                    <a:lstStyle/>
                    <a:p>
                      <a:pPr algn="ctr" rtl="0" fontAlgn="ctr"/>
                      <a:r>
                        <a:rPr lang="en-US" sz="900" b="1" i="0" u="none" strike="noStrike">
                          <a:solidFill>
                            <a:srgbClr val="000000"/>
                          </a:solidFill>
                          <a:effectLst/>
                          <a:latin typeface="Arial" panose="020B0604020202020204" pitchFamily="34" charset="0"/>
                        </a:rPr>
                        <a:t>FL-13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Anna Luna (44.5%)</a:t>
                      </a:r>
                    </a:p>
                  </a:txBody>
                  <a:tcPr marL="9525" marR="9525" marT="952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Eric Lynn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Likely R</a:t>
                      </a:r>
                    </a:p>
                  </a:txBody>
                  <a:tcPr marL="9525" marR="9525" marT="952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907767235"/>
                  </a:ext>
                </a:extLst>
              </a:tr>
            </a:tbl>
          </a:graphicData>
        </a:graphic>
      </p:graphicFrame>
    </p:spTree>
    <p:extLst>
      <p:ext uri="{BB962C8B-B14F-4D97-AF65-F5344CB8AC3E}">
        <p14:creationId xmlns:p14="http://schemas.microsoft.com/office/powerpoint/2010/main" val="340057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Florida primary results (2/2)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8" name="Text Placeholder 18">
            <a:extLst>
              <a:ext uri="{FF2B5EF4-FFF2-40B4-BE49-F238E27FC236}">
                <a16:creationId xmlns:a16="http://schemas.microsoft.com/office/drawing/2014/main" id="{0B48FEE9-1AD1-D970-39BC-2FD14DAC1A7A}"/>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9" name="Table 8">
            <a:extLst>
              <a:ext uri="{FF2B5EF4-FFF2-40B4-BE49-F238E27FC236}">
                <a16:creationId xmlns:a16="http://schemas.microsoft.com/office/drawing/2014/main" id="{8C6AA464-1684-D523-3D07-A32A785BAB86}"/>
              </a:ext>
            </a:extLst>
          </p:cNvPr>
          <p:cNvGraphicFramePr>
            <a:graphicFrameLocks noGrp="1"/>
          </p:cNvGraphicFramePr>
          <p:nvPr>
            <p:extLst>
              <p:ext uri="{D42A27DB-BD31-4B8C-83A1-F6EECF244321}">
                <p14:modId xmlns:p14="http://schemas.microsoft.com/office/powerpoint/2010/main" val="1097951462"/>
              </p:ext>
            </p:extLst>
          </p:nvPr>
        </p:nvGraphicFramePr>
        <p:xfrm>
          <a:off x="1153740" y="1632787"/>
          <a:ext cx="7030800" cy="4302002"/>
        </p:xfrm>
        <a:graphic>
          <a:graphicData uri="http://schemas.openxmlformats.org/drawingml/2006/table">
            <a:tbl>
              <a:tblPr/>
              <a:tblGrid>
                <a:gridCol w="1097675">
                  <a:extLst>
                    <a:ext uri="{9D8B030D-6E8A-4147-A177-3AD203B41FA5}">
                      <a16:colId xmlns:a16="http://schemas.microsoft.com/office/drawing/2014/main" val="1180508881"/>
                    </a:ext>
                  </a:extLst>
                </a:gridCol>
                <a:gridCol w="2435073">
                  <a:extLst>
                    <a:ext uri="{9D8B030D-6E8A-4147-A177-3AD203B41FA5}">
                      <a16:colId xmlns:a16="http://schemas.microsoft.com/office/drawing/2014/main" val="4080951058"/>
                    </a:ext>
                  </a:extLst>
                </a:gridCol>
                <a:gridCol w="2371989">
                  <a:extLst>
                    <a:ext uri="{9D8B030D-6E8A-4147-A177-3AD203B41FA5}">
                      <a16:colId xmlns:a16="http://schemas.microsoft.com/office/drawing/2014/main" val="721080947"/>
                    </a:ext>
                  </a:extLst>
                </a:gridCol>
                <a:gridCol w="1126063">
                  <a:extLst>
                    <a:ext uri="{9D8B030D-6E8A-4147-A177-3AD203B41FA5}">
                      <a16:colId xmlns:a16="http://schemas.microsoft.com/office/drawing/2014/main" val="2017032629"/>
                    </a:ext>
                  </a:extLst>
                </a:gridCol>
              </a:tblGrid>
              <a:tr h="255933">
                <a:tc>
                  <a:txBody>
                    <a:bodyPr/>
                    <a:lstStyle/>
                    <a:p>
                      <a:pPr algn="ctr" rtl="0" fontAlgn="ctr"/>
                      <a:r>
                        <a:rPr lang="en-US" sz="1050" b="1" i="0" u="none" strike="noStrike" dirty="0">
                          <a:solidFill>
                            <a:srgbClr val="000000"/>
                          </a:solidFill>
                          <a:effectLst/>
                          <a:latin typeface="Arial" panose="020B0604020202020204" pitchFamily="34" charset="0"/>
                        </a:rPr>
                        <a:t>Seat</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1050" b="1" i="0" u="none" strike="noStrike" dirty="0">
                          <a:solidFill>
                            <a:srgbClr val="000000"/>
                          </a:solidFill>
                          <a:effectLst/>
                          <a:latin typeface="Arial" panose="020B0604020202020204" pitchFamily="34" charset="0"/>
                        </a:rPr>
                        <a:t>Republican Primary Winner </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050" b="1" i="0" u="none" strike="noStrike" dirty="0">
                          <a:solidFill>
                            <a:srgbClr val="000000"/>
                          </a:solidFill>
                          <a:effectLst/>
                          <a:latin typeface="Arial" panose="020B0604020202020204" pitchFamily="34" charset="0"/>
                        </a:rPr>
                        <a:t>Democratic Primary Winner </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050" b="1" i="0" u="none" strike="noStrike" dirty="0">
                          <a:solidFill>
                            <a:srgbClr val="000000"/>
                          </a:solidFill>
                          <a:effectLst/>
                          <a:latin typeface="Arial" panose="020B0604020202020204" pitchFamily="34" charset="0"/>
                        </a:rPr>
                        <a:t>Cook Rating</a:t>
                      </a:r>
                    </a:p>
                  </a:txBody>
                  <a:tcPr marL="9525" marR="9525" marT="9525"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5564075"/>
                  </a:ext>
                </a:extLst>
              </a:tr>
              <a:tr h="255933">
                <a:tc>
                  <a:txBody>
                    <a:bodyPr/>
                    <a:lstStyle/>
                    <a:p>
                      <a:pPr algn="ctr" rtl="0" fontAlgn="ctr"/>
                      <a:r>
                        <a:rPr lang="en-US" sz="900" b="1" i="0" u="none" strike="noStrike">
                          <a:solidFill>
                            <a:srgbClr val="000000"/>
                          </a:solidFill>
                          <a:effectLst/>
                          <a:latin typeface="Arial" panose="020B0604020202020204" pitchFamily="34" charset="0"/>
                        </a:rPr>
                        <a:t>FL-14</a:t>
                      </a:r>
                    </a:p>
                  </a:txBody>
                  <a:tcPr marL="9525" marR="9525" marT="9525"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James Judge (53.1%)</a:t>
                      </a:r>
                    </a:p>
                  </a:txBody>
                  <a:tcPr marL="9525" marR="9525" marT="9525" marB="0" anchor="ctr">
                    <a:lnL>
                      <a:noFill/>
                    </a:lnL>
                    <a:lnR>
                      <a:noFill/>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Kathy Castor* (90.4%)</a:t>
                      </a:r>
                    </a:p>
                  </a:txBody>
                  <a:tcPr marL="9525" marR="9525" marT="9525" marB="0" anchor="ctr">
                    <a:lnL>
                      <a:noFill/>
                    </a:lnL>
                    <a:lnR>
                      <a:noFill/>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D</a:t>
                      </a:r>
                    </a:p>
                  </a:txBody>
                  <a:tcPr marL="9525" marR="9525" marT="9525" marB="0" anchor="ctr">
                    <a:lnL>
                      <a:noFill/>
                    </a:lnL>
                    <a:lnR>
                      <a:noFill/>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855891428"/>
                  </a:ext>
                </a:extLst>
              </a:tr>
              <a:tr h="255933">
                <a:tc>
                  <a:txBody>
                    <a:bodyPr/>
                    <a:lstStyle/>
                    <a:p>
                      <a:pPr algn="ctr" rtl="0" fontAlgn="ctr"/>
                      <a:r>
                        <a:rPr lang="en-US" sz="900" b="1" i="0" u="none" strike="noStrike">
                          <a:solidFill>
                            <a:srgbClr val="000000"/>
                          </a:solidFill>
                          <a:effectLst/>
                          <a:latin typeface="Arial" panose="020B0604020202020204" pitchFamily="34" charset="0"/>
                        </a:rPr>
                        <a:t>FL-15</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Laurel Lee (41.5%)</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Alan Cohn (33.1%)</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Likely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2498678997"/>
                  </a:ext>
                </a:extLst>
              </a:tr>
              <a:tr h="255933">
                <a:tc>
                  <a:txBody>
                    <a:bodyPr/>
                    <a:lstStyle/>
                    <a:p>
                      <a:pPr algn="ctr" rtl="0" fontAlgn="ctr"/>
                      <a:r>
                        <a:rPr lang="en-US" sz="900" b="1" i="0" u="none" strike="noStrike">
                          <a:solidFill>
                            <a:srgbClr val="000000"/>
                          </a:solidFill>
                          <a:effectLst/>
                          <a:latin typeface="Arial" panose="020B0604020202020204" pitchFamily="34" charset="0"/>
                        </a:rPr>
                        <a:t>FL-16</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Vern Buchanan* (86.2%)</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Jan Schneider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003408354"/>
                  </a:ext>
                </a:extLst>
              </a:tr>
              <a:tr h="255933">
                <a:tc>
                  <a:txBody>
                    <a:bodyPr/>
                    <a:lstStyle/>
                    <a:p>
                      <a:pPr algn="ctr" rtl="0" fontAlgn="ctr"/>
                      <a:r>
                        <a:rPr lang="en-US" sz="900" b="1" i="0" u="none" strike="noStrike">
                          <a:solidFill>
                            <a:srgbClr val="000000"/>
                          </a:solidFill>
                          <a:effectLst/>
                          <a:latin typeface="Arial" panose="020B0604020202020204" pitchFamily="34" charset="0"/>
                        </a:rPr>
                        <a:t>FL-17</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Greg Steube*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Andrea Kale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69951165"/>
                  </a:ext>
                </a:extLst>
              </a:tr>
              <a:tr h="255933">
                <a:tc>
                  <a:txBody>
                    <a:bodyPr/>
                    <a:lstStyle/>
                    <a:p>
                      <a:pPr algn="ctr" rtl="0" fontAlgn="ctr"/>
                      <a:r>
                        <a:rPr lang="en-US" sz="900" b="1" i="0" u="none" strike="noStrike">
                          <a:solidFill>
                            <a:srgbClr val="000000"/>
                          </a:solidFill>
                          <a:effectLst/>
                          <a:latin typeface="Arial" panose="020B0604020202020204" pitchFamily="34" charset="0"/>
                        </a:rPr>
                        <a:t>FL-18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Scott Franklin* (73.1%)</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No Candidate</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848911266"/>
                  </a:ext>
                </a:extLst>
              </a:tr>
              <a:tr h="372266">
                <a:tc>
                  <a:txBody>
                    <a:bodyPr/>
                    <a:lstStyle/>
                    <a:p>
                      <a:pPr algn="ctr" rtl="0" fontAlgn="ctr"/>
                      <a:r>
                        <a:rPr lang="en-US" sz="900" b="1" i="0" u="none" strike="noStrike">
                          <a:solidFill>
                            <a:srgbClr val="000000"/>
                          </a:solidFill>
                          <a:effectLst/>
                          <a:latin typeface="Arial" panose="020B0604020202020204" pitchFamily="34" charset="0"/>
                        </a:rPr>
                        <a:t>FL-19</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Byron Donalds* (83.7%)</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Cindy Banyai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358273226"/>
                  </a:ext>
                </a:extLst>
              </a:tr>
              <a:tr h="255933">
                <a:tc>
                  <a:txBody>
                    <a:bodyPr/>
                    <a:lstStyle/>
                    <a:p>
                      <a:pPr algn="ctr" rtl="0" fontAlgn="ctr"/>
                      <a:r>
                        <a:rPr lang="en-US" sz="900" b="1" i="0" u="none" strike="noStrike">
                          <a:solidFill>
                            <a:srgbClr val="000000"/>
                          </a:solidFill>
                          <a:effectLst/>
                          <a:latin typeface="Arial" panose="020B0604020202020204" pitchFamily="34" charset="0"/>
                        </a:rPr>
                        <a:t>FL-20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Drew-Montez Clark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Sheila Cherfilus-McCormick* (65.6%)</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378511796"/>
                  </a:ext>
                </a:extLst>
              </a:tr>
              <a:tr h="346674">
                <a:tc>
                  <a:txBody>
                    <a:bodyPr/>
                    <a:lstStyle/>
                    <a:p>
                      <a:pPr algn="ctr" rtl="0" fontAlgn="ctr"/>
                      <a:r>
                        <a:rPr lang="en-US" sz="900" b="1" i="0" u="none" strike="noStrike">
                          <a:solidFill>
                            <a:srgbClr val="000000"/>
                          </a:solidFill>
                          <a:effectLst/>
                          <a:latin typeface="Arial" panose="020B0604020202020204" pitchFamily="34" charset="0"/>
                        </a:rPr>
                        <a:t>FL-21</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Brian Mast* (78.1%)</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Corinna </a:t>
                      </a:r>
                      <a:r>
                        <a:rPr lang="en-US" sz="900" b="1" i="0" u="none" strike="noStrike" dirty="0" err="1">
                          <a:solidFill>
                            <a:srgbClr val="000000"/>
                          </a:solidFill>
                          <a:effectLst/>
                          <a:latin typeface="Arial" panose="020B0604020202020204" pitchFamily="34" charset="0"/>
                        </a:rPr>
                        <a:t>Balderramos</a:t>
                      </a:r>
                      <a:r>
                        <a:rPr lang="en-US" sz="900" b="1" i="0" u="none" strike="noStrike" dirty="0">
                          <a:solidFill>
                            <a:srgbClr val="000000"/>
                          </a:solidFill>
                          <a:effectLst/>
                          <a:latin typeface="Arial" panose="020B0604020202020204" pitchFamily="34" charset="0"/>
                        </a:rPr>
                        <a:t> Robinson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37282603"/>
                  </a:ext>
                </a:extLst>
              </a:tr>
              <a:tr h="255933">
                <a:tc>
                  <a:txBody>
                    <a:bodyPr/>
                    <a:lstStyle/>
                    <a:p>
                      <a:pPr algn="ctr" rtl="0" fontAlgn="ctr"/>
                      <a:r>
                        <a:rPr lang="en-US" sz="900" b="1" i="0" u="none" strike="noStrike">
                          <a:solidFill>
                            <a:srgbClr val="000000"/>
                          </a:solidFill>
                          <a:effectLst/>
                          <a:latin typeface="Arial" panose="020B0604020202020204" pitchFamily="34" charset="0"/>
                        </a:rPr>
                        <a:t>FL-22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Not Yet Called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6C143"/>
                    </a:solidFill>
                  </a:tcPr>
                </a:tc>
                <a:tc>
                  <a:txBody>
                    <a:bodyPr/>
                    <a:lstStyle/>
                    <a:p>
                      <a:pPr algn="ctr" rtl="0" fontAlgn="ctr"/>
                      <a:r>
                        <a:rPr lang="en-US" sz="900" b="1" i="0" u="none" strike="noStrike">
                          <a:solidFill>
                            <a:srgbClr val="000000"/>
                          </a:solidFill>
                          <a:effectLst/>
                          <a:latin typeface="Arial" panose="020B0604020202020204" pitchFamily="34" charset="0"/>
                        </a:rPr>
                        <a:t>Lois Frankel*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521997254"/>
                  </a:ext>
                </a:extLst>
              </a:tr>
              <a:tr h="255933">
                <a:tc>
                  <a:txBody>
                    <a:bodyPr/>
                    <a:lstStyle/>
                    <a:p>
                      <a:pPr algn="ctr" rtl="0" fontAlgn="ctr"/>
                      <a:r>
                        <a:rPr lang="en-US" sz="900" b="1" i="0" u="none" strike="noStrike">
                          <a:solidFill>
                            <a:srgbClr val="000000"/>
                          </a:solidFill>
                          <a:effectLst/>
                          <a:latin typeface="Arial" panose="020B0604020202020204" pitchFamily="34" charset="0"/>
                        </a:rPr>
                        <a:t>FL-23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Joe Budd (37.6%)</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Jared Moskowitz (61.1%)</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683070272"/>
                  </a:ext>
                </a:extLst>
              </a:tr>
              <a:tr h="255933">
                <a:tc>
                  <a:txBody>
                    <a:bodyPr/>
                    <a:lstStyle/>
                    <a:p>
                      <a:pPr algn="ctr" rtl="0" fontAlgn="ctr"/>
                      <a:r>
                        <a:rPr lang="en-US" sz="900" b="1" i="0" u="none" strike="noStrike">
                          <a:solidFill>
                            <a:srgbClr val="000000"/>
                          </a:solidFill>
                          <a:effectLst/>
                          <a:latin typeface="Arial" panose="020B0604020202020204" pitchFamily="34" charset="0"/>
                        </a:rPr>
                        <a:t>FL-24</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Jesus Navarro (64.5%)</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Frederica Wilson* (89.3%)</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096439450"/>
                  </a:ext>
                </a:extLst>
              </a:tr>
              <a:tr h="255933">
                <a:tc>
                  <a:txBody>
                    <a:bodyPr/>
                    <a:lstStyle/>
                    <a:p>
                      <a:pPr algn="ctr" rtl="0" fontAlgn="ctr"/>
                      <a:r>
                        <a:rPr lang="en-US" sz="900" b="1" i="0" u="none" strike="noStrike">
                          <a:solidFill>
                            <a:srgbClr val="000000"/>
                          </a:solidFill>
                          <a:effectLst/>
                          <a:latin typeface="Arial" panose="020B0604020202020204" pitchFamily="34" charset="0"/>
                        </a:rPr>
                        <a:t>FL-25</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Carla Spalding (71.6%)</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Debbie Wasserman Schultz* (89.%)</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4021939182"/>
                  </a:ext>
                </a:extLst>
              </a:tr>
              <a:tr h="255933">
                <a:tc>
                  <a:txBody>
                    <a:bodyPr/>
                    <a:lstStyle/>
                    <a:p>
                      <a:pPr algn="ctr" rtl="0" fontAlgn="ctr"/>
                      <a:r>
                        <a:rPr lang="en-US" sz="900" b="1" i="0" u="none" strike="noStrike">
                          <a:solidFill>
                            <a:srgbClr val="000000"/>
                          </a:solidFill>
                          <a:effectLst/>
                          <a:latin typeface="Arial" panose="020B0604020202020204" pitchFamily="34" charset="0"/>
                        </a:rPr>
                        <a:t>FL-26</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Mario Diaz-Balart* (84.3%)</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Christine Olivo (Uncontested)</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814110453"/>
                  </a:ext>
                </a:extLst>
              </a:tr>
              <a:tr h="255933">
                <a:tc>
                  <a:txBody>
                    <a:bodyPr/>
                    <a:lstStyle/>
                    <a:p>
                      <a:pPr algn="ctr" rtl="0" fontAlgn="ctr"/>
                      <a:r>
                        <a:rPr lang="en-US" sz="900" b="1" i="0" u="none" strike="noStrike">
                          <a:solidFill>
                            <a:srgbClr val="000000"/>
                          </a:solidFill>
                          <a:effectLst/>
                          <a:latin typeface="Arial" panose="020B0604020202020204" pitchFamily="34" charset="0"/>
                        </a:rPr>
                        <a:t>FL-27</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Maria Elvira Salazar* (80.8%)</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Annette Taddeo (67.8%)</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Likely R</a:t>
                      </a:r>
                    </a:p>
                  </a:txBody>
                  <a:tcPr marL="9525" marR="9525" marT="952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2677456058"/>
                  </a:ext>
                </a:extLst>
              </a:tr>
              <a:tr h="255933">
                <a:tc>
                  <a:txBody>
                    <a:bodyPr/>
                    <a:lstStyle/>
                    <a:p>
                      <a:pPr algn="ctr" rtl="0" fontAlgn="ctr"/>
                      <a:r>
                        <a:rPr lang="en-US" sz="900" b="1" i="0" u="none" strike="noStrike">
                          <a:solidFill>
                            <a:srgbClr val="000000"/>
                          </a:solidFill>
                          <a:effectLst/>
                          <a:latin typeface="Arial" panose="020B0604020202020204" pitchFamily="34" charset="0"/>
                        </a:rPr>
                        <a:t>FL-28</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Carlos Gimenez* (73.4%)</a:t>
                      </a:r>
                    </a:p>
                  </a:txBody>
                  <a:tcPr marL="9525" marR="9525" marT="952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Robert Asencio (69.3%)</a:t>
                      </a:r>
                    </a:p>
                  </a:txBody>
                  <a:tcPr marL="9525" marR="9525" marT="952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Solid R</a:t>
                      </a:r>
                    </a:p>
                  </a:txBody>
                  <a:tcPr marL="9525" marR="9525" marT="952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116231619"/>
                  </a:ext>
                </a:extLst>
              </a:tr>
            </a:tbl>
          </a:graphicData>
        </a:graphic>
      </p:graphicFrame>
      <p:sp>
        <p:nvSpPr>
          <p:cNvPr id="10" name="TextBox 9">
            <a:extLst>
              <a:ext uri="{FF2B5EF4-FFF2-40B4-BE49-F238E27FC236}">
                <a16:creationId xmlns:a16="http://schemas.microsoft.com/office/drawing/2014/main" id="{9BBB3864-5B69-90DB-EBD2-06536D9B962E}"/>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8/29/22</a:t>
            </a:r>
          </a:p>
        </p:txBody>
      </p:sp>
      <p:sp>
        <p:nvSpPr>
          <p:cNvPr id="11" name="TextBox 10">
            <a:extLst>
              <a:ext uri="{FF2B5EF4-FFF2-40B4-BE49-F238E27FC236}">
                <a16:creationId xmlns:a16="http://schemas.microsoft.com/office/drawing/2014/main" id="{9ECA0240-1BD5-0828-CA96-E4BD96660AF6}"/>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8/29/22</a:t>
            </a:r>
          </a:p>
        </p:txBody>
      </p:sp>
    </p:spTree>
    <p:extLst>
      <p:ext uri="{BB962C8B-B14F-4D97-AF65-F5344CB8AC3E}">
        <p14:creationId xmlns:p14="http://schemas.microsoft.com/office/powerpoint/2010/main" val="1016161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Georgia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4015266" cy="307777"/>
          </a:xfrm>
          <a:prstGeom prst="rect">
            <a:avLst/>
          </a:prstGeom>
          <a:noFill/>
        </p:spPr>
        <p:txBody>
          <a:bodyPr wrap="none" rtlCol="0">
            <a:spAutoFit/>
          </a:bodyPr>
          <a:lstStyle/>
          <a:p>
            <a:r>
              <a:rPr lang="en-US" sz="1400" dirty="0">
                <a:solidFill>
                  <a:schemeClr val="bg1">
                    <a:lumMod val="50000"/>
                  </a:schemeClr>
                </a:solidFill>
                <a:latin typeface="+mj-lt"/>
              </a:rPr>
              <a:t>Primaries held May 24, runoffs June 21</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6/27/22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03383"/>
            <a:ext cx="3005503" cy="276999"/>
          </a:xfrm>
          <a:prstGeom prst="rect">
            <a:avLst/>
          </a:prstGeom>
          <a:noFill/>
        </p:spPr>
        <p:txBody>
          <a:bodyPr wrap="none" rtlCol="0">
            <a:spAutoFit/>
          </a:bodyPr>
          <a:lstStyle/>
          <a:p>
            <a:r>
              <a:rPr lang="en-US" sz="1200" b="1" dirty="0"/>
              <a:t>Defeat for Trump-endorsed candidates</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58028"/>
            <a:ext cx="3773718" cy="861774"/>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Trump targeted incumbent Republicans who refused to cooperate with his election denial schemes</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Gov. Brian Kemp, Secretary of State Brad </a:t>
            </a:r>
            <a:r>
              <a:rPr lang="en-GB" sz="1000" dirty="0" err="1">
                <a:solidFill>
                  <a:schemeClr val="dk1"/>
                </a:solidFill>
                <a:ea typeface="Arial"/>
                <a:cs typeface="Arial"/>
                <a:sym typeface="Arial"/>
              </a:rPr>
              <a:t>Raffensperger</a:t>
            </a:r>
            <a:r>
              <a:rPr lang="en-GB" sz="1000" dirty="0">
                <a:solidFill>
                  <a:schemeClr val="dk1"/>
                </a:solidFill>
                <a:ea typeface="Arial"/>
                <a:cs typeface="Arial"/>
                <a:sym typeface="Arial"/>
              </a:rPr>
              <a:t>, and Attorney General Chris </a:t>
            </a:r>
            <a:r>
              <a:rPr lang="en-GB" sz="1000" dirty="0" err="1">
                <a:solidFill>
                  <a:schemeClr val="dk1"/>
                </a:solidFill>
                <a:ea typeface="Arial"/>
                <a:cs typeface="Arial"/>
                <a:sym typeface="Arial"/>
              </a:rPr>
              <a:t>Carr</a:t>
            </a:r>
            <a:r>
              <a:rPr lang="en-GB" sz="1000" dirty="0">
                <a:solidFill>
                  <a:schemeClr val="dk1"/>
                </a:solidFill>
                <a:ea typeface="Arial"/>
                <a:cs typeface="Arial"/>
                <a:sym typeface="Arial"/>
              </a:rPr>
              <a:t> all handily defeated Trump-endorsed challengers</a:t>
            </a: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163601"/>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139840"/>
            <a:ext cx="2688557" cy="276999"/>
          </a:xfrm>
          <a:prstGeom prst="rect">
            <a:avLst/>
          </a:prstGeom>
          <a:noFill/>
        </p:spPr>
        <p:txBody>
          <a:bodyPr wrap="none" rtlCol="0">
            <a:spAutoFit/>
          </a:bodyPr>
          <a:lstStyle/>
          <a:p>
            <a:r>
              <a:rPr lang="en-US" sz="1200" b="1" dirty="0"/>
              <a:t>Stage set for a major senate battle</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372481"/>
            <a:ext cx="3773718" cy="1323439"/>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Herschel Walker (R) will face incumbent Sen. Raphael Warnock (D) two years after Warnock’s victory in a special election that sealed the Senate for Democrats</a:t>
            </a:r>
          </a:p>
          <a:p>
            <a:pPr marL="171450" lvl="0" indent="-171450">
              <a:buClr>
                <a:schemeClr val="dk1"/>
              </a:buClr>
              <a:buSzPts val="1100"/>
              <a:buFont typeface="Noto Sans Symbols"/>
              <a:buChar char="▪"/>
            </a:pPr>
            <a:r>
              <a:rPr lang="en-GB" sz="1000" dirty="0">
                <a:solidFill>
                  <a:schemeClr val="dk1"/>
                </a:solidFill>
                <a:cs typeface="Arial"/>
                <a:sym typeface="Arial"/>
              </a:rPr>
              <a:t>Walker emerged from a crowded primary field with help from a Trump endorsement and despite allegations of domestic violence</a:t>
            </a:r>
          </a:p>
          <a:p>
            <a:pPr marL="171450" lvl="0" indent="-171450">
              <a:buClr>
                <a:schemeClr val="dk1"/>
              </a:buClr>
              <a:buSzPts val="1100"/>
              <a:buFont typeface="Noto Sans Symbols"/>
              <a:buChar char="▪"/>
            </a:pPr>
            <a:r>
              <a:rPr lang="en-GB" sz="1000" dirty="0">
                <a:solidFill>
                  <a:schemeClr val="dk1"/>
                </a:solidFill>
                <a:cs typeface="Arial"/>
                <a:sym typeface="Arial"/>
              </a:rPr>
              <a:t>The toss up race will be one of the most expensive in 2022 and could decide control of the Senate</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097041105"/>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6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8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pic>
        <p:nvPicPr>
          <p:cNvPr id="21" name="Picture 20">
            <a:extLst>
              <a:ext uri="{FF2B5EF4-FFF2-40B4-BE49-F238E27FC236}">
                <a16:creationId xmlns:a16="http://schemas.microsoft.com/office/drawing/2014/main" id="{228D1340-DFED-99F4-3B1C-4D87061EBCC2}"/>
              </a:ext>
            </a:extLst>
          </p:cNvPr>
          <p:cNvPicPr>
            <a:picLocks noChangeAspect="1"/>
          </p:cNvPicPr>
          <p:nvPr/>
        </p:nvPicPr>
        <p:blipFill rotWithShape="1">
          <a:blip r:embed="rId3">
            <a:clrChange>
              <a:clrFrom>
                <a:srgbClr val="FFFFFF"/>
              </a:clrFrom>
              <a:clrTo>
                <a:srgbClr val="FFFFFF">
                  <a:alpha val="0"/>
                </a:srgbClr>
              </a:clrTo>
            </a:clrChange>
          </a:blip>
          <a:srcRect l="23001" r="22817"/>
          <a:stretch/>
        </p:blipFill>
        <p:spPr>
          <a:xfrm>
            <a:off x="2063030" y="4362923"/>
            <a:ext cx="1169953" cy="1278686"/>
          </a:xfrm>
          <a:prstGeom prst="rect">
            <a:avLst/>
          </a:prstGeom>
        </p:spPr>
      </p:pic>
      <p:sp>
        <p:nvSpPr>
          <p:cNvPr id="22" name="TextBox 21">
            <a:extLst>
              <a:ext uri="{FF2B5EF4-FFF2-40B4-BE49-F238E27FC236}">
                <a16:creationId xmlns:a16="http://schemas.microsoft.com/office/drawing/2014/main" id="{26B07E81-F67D-0E40-25B4-CC25444852A7}"/>
              </a:ext>
            </a:extLst>
          </p:cNvPr>
          <p:cNvSpPr txBox="1"/>
          <p:nvPr/>
        </p:nvSpPr>
        <p:spPr>
          <a:xfrm>
            <a:off x="636990" y="6224625"/>
            <a:ext cx="4913578"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Politico, New York Times, The Cook Political Report with Amy Walter, Ballotpedia, The Hill</a:t>
            </a:r>
          </a:p>
        </p:txBody>
      </p:sp>
      <p:sp>
        <p:nvSpPr>
          <p:cNvPr id="20" name="Google Shape;8235;p127">
            <a:extLst>
              <a:ext uri="{FF2B5EF4-FFF2-40B4-BE49-F238E27FC236}">
                <a16:creationId xmlns:a16="http://schemas.microsoft.com/office/drawing/2014/main" id="{F98DFF0B-1D5F-ECDA-0520-DEEDC9F71F28}"/>
              </a:ext>
            </a:extLst>
          </p:cNvPr>
          <p:cNvSpPr/>
          <p:nvPr/>
        </p:nvSpPr>
        <p:spPr>
          <a:xfrm>
            <a:off x="4285365" y="2116497"/>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
        <p:nvSpPr>
          <p:cNvPr id="23" name="Google Shape;8242;p127">
            <a:extLst>
              <a:ext uri="{FF2B5EF4-FFF2-40B4-BE49-F238E27FC236}">
                <a16:creationId xmlns:a16="http://schemas.microsoft.com/office/drawing/2014/main" id="{32CB5278-F7EC-202D-9D35-076F12D360A1}"/>
              </a:ext>
            </a:extLst>
          </p:cNvPr>
          <p:cNvSpPr/>
          <p:nvPr/>
        </p:nvSpPr>
        <p:spPr>
          <a:xfrm>
            <a:off x="4285365" y="4659979"/>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cs typeface="Arial Black"/>
                <a:sym typeface="Arial Black"/>
              </a:rPr>
              <a:t>3</a:t>
            </a:r>
            <a:endParaRPr dirty="0"/>
          </a:p>
        </p:txBody>
      </p:sp>
      <p:sp>
        <p:nvSpPr>
          <p:cNvPr id="24" name="TextBox 23">
            <a:extLst>
              <a:ext uri="{FF2B5EF4-FFF2-40B4-BE49-F238E27FC236}">
                <a16:creationId xmlns:a16="http://schemas.microsoft.com/office/drawing/2014/main" id="{8C88E7D6-6971-C7AE-B768-174768B66BCE}"/>
              </a:ext>
            </a:extLst>
          </p:cNvPr>
          <p:cNvSpPr txBox="1"/>
          <p:nvPr/>
        </p:nvSpPr>
        <p:spPr>
          <a:xfrm>
            <a:off x="4532559" y="4644923"/>
            <a:ext cx="3529492" cy="276999"/>
          </a:xfrm>
          <a:prstGeom prst="rect">
            <a:avLst/>
          </a:prstGeom>
          <a:noFill/>
        </p:spPr>
        <p:txBody>
          <a:bodyPr wrap="none" rtlCol="0">
            <a:spAutoFit/>
          </a:bodyPr>
          <a:lstStyle/>
          <a:p>
            <a:r>
              <a:rPr lang="en-US" sz="1200" b="1" dirty="0"/>
              <a:t>Two more Trump endorsements fall in runoffs</a:t>
            </a:r>
          </a:p>
        </p:txBody>
      </p:sp>
      <p:sp>
        <p:nvSpPr>
          <p:cNvPr id="25" name="Rectangle 24">
            <a:extLst>
              <a:ext uri="{FF2B5EF4-FFF2-40B4-BE49-F238E27FC236}">
                <a16:creationId xmlns:a16="http://schemas.microsoft.com/office/drawing/2014/main" id="{016B1CCB-2938-2676-5B22-1090A6B76CCC}"/>
              </a:ext>
            </a:extLst>
          </p:cNvPr>
          <p:cNvSpPr/>
          <p:nvPr/>
        </p:nvSpPr>
        <p:spPr>
          <a:xfrm>
            <a:off x="4204143" y="4885615"/>
            <a:ext cx="3773718"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In two solidly Republican House districts, Trump-endorsed candidates qualified for runoffs but failed to advance</a:t>
            </a:r>
          </a:p>
          <a:p>
            <a:pPr marL="171450" lvl="0" indent="-171450">
              <a:buClr>
                <a:schemeClr val="dk1"/>
              </a:buClr>
              <a:buSzPts val="1100"/>
              <a:buFont typeface="Noto Sans Symbols"/>
              <a:buChar char="▪"/>
            </a:pPr>
            <a:r>
              <a:rPr lang="en-GB" sz="1000" dirty="0">
                <a:solidFill>
                  <a:schemeClr val="dk1"/>
                </a:solidFill>
                <a:cs typeface="Arial"/>
                <a:sym typeface="Arial"/>
              </a:rPr>
              <a:t>Trucking company owner Mike Collins thwarted former Democrat state lawmaker Vernon Jones</a:t>
            </a:r>
          </a:p>
          <a:p>
            <a:pPr marL="171450" lvl="0" indent="-171450">
              <a:buClr>
                <a:schemeClr val="dk1"/>
              </a:buClr>
              <a:buSzPts val="1100"/>
              <a:buFont typeface="Noto Sans Symbols"/>
              <a:buChar char="▪"/>
            </a:pPr>
            <a:r>
              <a:rPr lang="en-GB" sz="1000" dirty="0">
                <a:solidFill>
                  <a:schemeClr val="dk1"/>
                </a:solidFill>
                <a:cs typeface="Arial"/>
                <a:sym typeface="Arial"/>
              </a:rPr>
              <a:t>ER doctor Rich McCormick defeated attorney Jake Evans</a:t>
            </a:r>
          </a:p>
          <a:p>
            <a:pPr marL="171450" lvl="0" indent="-171450">
              <a:buClr>
                <a:schemeClr val="dk1"/>
              </a:buClr>
              <a:buSzPts val="1100"/>
              <a:buFont typeface="Noto Sans Symbols"/>
              <a:buChar char="▪"/>
            </a:pPr>
            <a:endParaRPr lang="en-GB" sz="1000" dirty="0">
              <a:solidFill>
                <a:schemeClr val="dk1"/>
              </a:solidFill>
              <a:cs typeface="Arial"/>
              <a:sym typeface="Arial"/>
            </a:endParaRPr>
          </a:p>
        </p:txBody>
      </p:sp>
    </p:spTree>
    <p:extLst>
      <p:ext uri="{BB962C8B-B14F-4D97-AF65-F5344CB8AC3E}">
        <p14:creationId xmlns:p14="http://schemas.microsoft.com/office/powerpoint/2010/main" val="1302553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Georgia primary results (1/2)</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6/22/22</a:t>
            </a:r>
          </a:p>
        </p:txBody>
      </p:sp>
      <p:graphicFrame>
        <p:nvGraphicFramePr>
          <p:cNvPr id="8" name="Table 7">
            <a:extLst>
              <a:ext uri="{FF2B5EF4-FFF2-40B4-BE49-F238E27FC236}">
                <a16:creationId xmlns:a16="http://schemas.microsoft.com/office/drawing/2014/main" id="{E8F3BD3A-0B7E-8F1B-3DB5-6707A3AFCBBC}"/>
              </a:ext>
            </a:extLst>
          </p:cNvPr>
          <p:cNvGraphicFramePr>
            <a:graphicFrameLocks noGrp="1"/>
          </p:cNvGraphicFramePr>
          <p:nvPr>
            <p:extLst>
              <p:ext uri="{D42A27DB-BD31-4B8C-83A1-F6EECF244321}">
                <p14:modId xmlns:p14="http://schemas.microsoft.com/office/powerpoint/2010/main" val="2159514862"/>
              </p:ext>
            </p:extLst>
          </p:nvPr>
        </p:nvGraphicFramePr>
        <p:xfrm>
          <a:off x="1153739" y="1621468"/>
          <a:ext cx="7030801" cy="4301995"/>
        </p:xfrm>
        <a:graphic>
          <a:graphicData uri="http://schemas.openxmlformats.org/drawingml/2006/table">
            <a:tbl>
              <a:tblPr/>
              <a:tblGrid>
                <a:gridCol w="1096140">
                  <a:extLst>
                    <a:ext uri="{9D8B030D-6E8A-4147-A177-3AD203B41FA5}">
                      <a16:colId xmlns:a16="http://schemas.microsoft.com/office/drawing/2014/main" val="3633301924"/>
                    </a:ext>
                  </a:extLst>
                </a:gridCol>
                <a:gridCol w="2435869">
                  <a:extLst>
                    <a:ext uri="{9D8B030D-6E8A-4147-A177-3AD203B41FA5}">
                      <a16:colId xmlns:a16="http://schemas.microsoft.com/office/drawing/2014/main" val="3077643813"/>
                    </a:ext>
                  </a:extLst>
                </a:gridCol>
                <a:gridCol w="2369435">
                  <a:extLst>
                    <a:ext uri="{9D8B030D-6E8A-4147-A177-3AD203B41FA5}">
                      <a16:colId xmlns:a16="http://schemas.microsoft.com/office/drawing/2014/main" val="4257854114"/>
                    </a:ext>
                  </a:extLst>
                </a:gridCol>
                <a:gridCol w="1129357">
                  <a:extLst>
                    <a:ext uri="{9D8B030D-6E8A-4147-A177-3AD203B41FA5}">
                      <a16:colId xmlns:a16="http://schemas.microsoft.com/office/drawing/2014/main" val="15086226"/>
                    </a:ext>
                  </a:extLst>
                </a:gridCol>
              </a:tblGrid>
              <a:tr h="370065">
                <a:tc>
                  <a:txBody>
                    <a:bodyPr/>
                    <a:lstStyle/>
                    <a:p>
                      <a:pPr algn="ctr" rtl="0" fontAlgn="ctr"/>
                      <a:r>
                        <a:rPr lang="en-US" sz="1050" b="1" i="0" u="none" strike="noStrike" dirty="0">
                          <a:solidFill>
                            <a:srgbClr val="000000"/>
                          </a:solidFill>
                          <a:effectLst/>
                          <a:latin typeface="+mn-lt"/>
                        </a:rPr>
                        <a:t>Seat</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429438"/>
                  </a:ext>
                </a:extLst>
              </a:tr>
              <a:tr h="393193">
                <a:tc>
                  <a:txBody>
                    <a:bodyPr/>
                    <a:lstStyle/>
                    <a:p>
                      <a:pPr algn="ctr" rtl="0" fontAlgn="ctr"/>
                      <a:r>
                        <a:rPr lang="en-US" sz="900" b="1" i="0" u="none" strike="noStrike" dirty="0">
                          <a:solidFill>
                            <a:srgbClr val="000000"/>
                          </a:solidFill>
                          <a:effectLst/>
                          <a:latin typeface="+mn-lt"/>
                        </a:rPr>
                        <a:t>GA-Senate</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Herschel Walker (68.2%)</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Raphael Warnock* (96.%)</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Toss Up</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2768666569"/>
                  </a:ext>
                </a:extLst>
              </a:tr>
              <a:tr h="393193">
                <a:tc>
                  <a:txBody>
                    <a:bodyPr/>
                    <a:lstStyle/>
                    <a:p>
                      <a:pPr algn="ctr" rtl="0" fontAlgn="ctr"/>
                      <a:r>
                        <a:rPr lang="en-US" sz="900" b="1" i="0" u="none" strike="noStrike" dirty="0">
                          <a:solidFill>
                            <a:srgbClr val="000000"/>
                          </a:solidFill>
                          <a:effectLst/>
                          <a:latin typeface="+mn-lt"/>
                        </a:rPr>
                        <a:t>GA-Governor</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Brian Kemp* (73.7%)</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Stacey Abrams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A"/>
                    </a:solidFill>
                  </a:tcPr>
                </a:tc>
                <a:extLst>
                  <a:ext uri="{0D108BD9-81ED-4DB2-BD59-A6C34878D82A}">
                    <a16:rowId xmlns:a16="http://schemas.microsoft.com/office/drawing/2014/main" val="3602971214"/>
                  </a:ext>
                </a:extLst>
              </a:tr>
              <a:tr h="393193">
                <a:tc>
                  <a:txBody>
                    <a:bodyPr/>
                    <a:lstStyle/>
                    <a:p>
                      <a:pPr algn="ctr" rtl="0" fontAlgn="ctr"/>
                      <a:r>
                        <a:rPr lang="en-US" sz="900" b="1" i="0" u="none" strike="noStrike" dirty="0">
                          <a:solidFill>
                            <a:srgbClr val="000000"/>
                          </a:solidFill>
                          <a:effectLst/>
                          <a:latin typeface="+mn-lt"/>
                        </a:rPr>
                        <a:t>GA-Secretary of State</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Brad </a:t>
                      </a:r>
                      <a:r>
                        <a:rPr lang="en-US" sz="900" b="1" i="0" u="none" strike="noStrike" dirty="0" err="1">
                          <a:solidFill>
                            <a:srgbClr val="000000"/>
                          </a:solidFill>
                          <a:effectLst/>
                          <a:latin typeface="+mn-lt"/>
                        </a:rPr>
                        <a:t>Raffensperger</a:t>
                      </a:r>
                      <a:r>
                        <a:rPr lang="en-US" sz="900" b="1" i="0" u="none" strike="noStrike" dirty="0">
                          <a:solidFill>
                            <a:srgbClr val="000000"/>
                          </a:solidFill>
                          <a:effectLst/>
                          <a:latin typeface="+mn-lt"/>
                        </a:rPr>
                        <a:t>* (52.3%)</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Bee Nguyen (44.2%)</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Not rated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6433166"/>
                  </a:ext>
                </a:extLst>
              </a:tr>
              <a:tr h="393193">
                <a:tc>
                  <a:txBody>
                    <a:bodyPr/>
                    <a:lstStyle/>
                    <a:p>
                      <a:pPr algn="ctr" rtl="0" fontAlgn="ctr"/>
                      <a:r>
                        <a:rPr lang="en-US" sz="900" b="1" i="0" u="none" strike="noStrike" dirty="0">
                          <a:solidFill>
                            <a:srgbClr val="000000"/>
                          </a:solidFill>
                          <a:effectLst/>
                          <a:latin typeface="+mn-lt"/>
                        </a:rPr>
                        <a:t>GA-Attorney General</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Chris </a:t>
                      </a:r>
                      <a:r>
                        <a:rPr lang="en-US" sz="900" b="1" i="0" u="none" strike="noStrike" dirty="0" err="1">
                          <a:solidFill>
                            <a:srgbClr val="000000"/>
                          </a:solidFill>
                          <a:effectLst/>
                          <a:latin typeface="+mn-lt"/>
                        </a:rPr>
                        <a:t>Carr</a:t>
                      </a:r>
                      <a:r>
                        <a:rPr lang="en-US" sz="900" b="1" i="0" u="none" strike="noStrike" dirty="0">
                          <a:solidFill>
                            <a:srgbClr val="000000"/>
                          </a:solidFill>
                          <a:effectLst/>
                          <a:latin typeface="+mn-lt"/>
                        </a:rPr>
                        <a:t>* (73.7%)</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Jen Jordan (77.6%)</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mn-lt"/>
                        </a:rPr>
                        <a:t>Not rated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49511830"/>
                  </a:ext>
                </a:extLst>
              </a:tr>
              <a:tr h="393193">
                <a:tc>
                  <a:txBody>
                    <a:bodyPr/>
                    <a:lstStyle/>
                    <a:p>
                      <a:pPr algn="ctr" rtl="0" fontAlgn="ctr"/>
                      <a:r>
                        <a:rPr lang="en-US" sz="900" b="1" i="0" u="none" strike="noStrike" dirty="0">
                          <a:solidFill>
                            <a:srgbClr val="000000"/>
                          </a:solidFill>
                          <a:effectLst/>
                          <a:latin typeface="+mn-lt"/>
                        </a:rPr>
                        <a:t>GA-1</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Buddy Carter*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Wade Herring (62%)</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850469755"/>
                  </a:ext>
                </a:extLst>
              </a:tr>
              <a:tr h="393193">
                <a:tc>
                  <a:txBody>
                    <a:bodyPr/>
                    <a:lstStyle/>
                    <a:p>
                      <a:pPr algn="ctr" rtl="0" fontAlgn="ctr"/>
                      <a:r>
                        <a:rPr lang="en-US" sz="900" b="1" i="0" u="none" strike="noStrike" dirty="0">
                          <a:solidFill>
                            <a:srgbClr val="000000"/>
                          </a:solidFill>
                          <a:effectLst/>
                          <a:latin typeface="+mn-lt"/>
                        </a:rPr>
                        <a:t>GA-2</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Chris West (Runoff 51.3%)</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Sanford Bishop* (93.5%)</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Likely 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BBAEF"/>
                    </a:solidFill>
                  </a:tcPr>
                </a:tc>
                <a:extLst>
                  <a:ext uri="{0D108BD9-81ED-4DB2-BD59-A6C34878D82A}">
                    <a16:rowId xmlns:a16="http://schemas.microsoft.com/office/drawing/2014/main" val="1679792341"/>
                  </a:ext>
                </a:extLst>
              </a:tr>
              <a:tr h="393193">
                <a:tc>
                  <a:txBody>
                    <a:bodyPr/>
                    <a:lstStyle/>
                    <a:p>
                      <a:pPr algn="ctr" rtl="0" fontAlgn="ctr"/>
                      <a:r>
                        <a:rPr lang="en-US" sz="900" b="1" i="0" u="none" strike="noStrike" dirty="0">
                          <a:solidFill>
                            <a:srgbClr val="000000"/>
                          </a:solidFill>
                          <a:effectLst/>
                          <a:latin typeface="+mn-lt"/>
                        </a:rPr>
                        <a:t>GA-3</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Drew Ferguson* (82.7%)</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Val </a:t>
                      </a:r>
                      <a:r>
                        <a:rPr lang="en-US" sz="900" b="1" i="0" u="none" strike="noStrike" dirty="0" err="1">
                          <a:solidFill>
                            <a:srgbClr val="000000"/>
                          </a:solidFill>
                          <a:effectLst/>
                          <a:latin typeface="+mn-lt"/>
                        </a:rPr>
                        <a:t>Almonord</a:t>
                      </a:r>
                      <a:r>
                        <a:rPr lang="en-US" sz="900" b="1" i="0" u="none" strike="noStrike" dirty="0">
                          <a:solidFill>
                            <a:srgbClr val="000000"/>
                          </a:solidFill>
                          <a:effectLst/>
                          <a:latin typeface="+mn-lt"/>
                        </a:rPr>
                        <a:t>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605876998"/>
                  </a:ext>
                </a:extLst>
              </a:tr>
              <a:tr h="393193">
                <a:tc>
                  <a:txBody>
                    <a:bodyPr/>
                    <a:lstStyle/>
                    <a:p>
                      <a:pPr algn="ctr" rtl="0" fontAlgn="ctr"/>
                      <a:r>
                        <a:rPr lang="en-US" sz="900" b="1" i="0" u="none" strike="noStrike" dirty="0">
                          <a:solidFill>
                            <a:srgbClr val="000000"/>
                          </a:solidFill>
                          <a:effectLst/>
                          <a:latin typeface="+mn-lt"/>
                        </a:rPr>
                        <a:t>GA-4</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Jonathan Chavez (78.3%)</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Hank Johnson*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843431852"/>
                  </a:ext>
                </a:extLst>
              </a:tr>
              <a:tr h="393193">
                <a:tc>
                  <a:txBody>
                    <a:bodyPr/>
                    <a:lstStyle/>
                    <a:p>
                      <a:pPr algn="ctr" rtl="0" fontAlgn="ctr"/>
                      <a:r>
                        <a:rPr lang="en-US" sz="900" b="1" i="0" u="none" strike="noStrike" dirty="0">
                          <a:solidFill>
                            <a:srgbClr val="000000"/>
                          </a:solidFill>
                          <a:effectLst/>
                          <a:latin typeface="+mn-lt"/>
                        </a:rPr>
                        <a:t>GA-5</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Christian </a:t>
                      </a:r>
                      <a:r>
                        <a:rPr lang="en-US" sz="900" b="1" i="0" u="none" strike="noStrike" dirty="0" err="1">
                          <a:solidFill>
                            <a:srgbClr val="000000"/>
                          </a:solidFill>
                          <a:effectLst/>
                          <a:latin typeface="+mn-lt"/>
                        </a:rPr>
                        <a:t>Zimm</a:t>
                      </a:r>
                      <a:r>
                        <a:rPr lang="en-US" sz="900" b="1" i="0" u="none" strike="noStrike" dirty="0">
                          <a:solidFill>
                            <a:srgbClr val="000000"/>
                          </a:solidFill>
                          <a:effectLst/>
                          <a:latin typeface="+mn-lt"/>
                        </a:rPr>
                        <a:t>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err="1">
                          <a:solidFill>
                            <a:srgbClr val="000000"/>
                          </a:solidFill>
                          <a:effectLst/>
                          <a:latin typeface="+mn-lt"/>
                        </a:rPr>
                        <a:t>Nikema</a:t>
                      </a:r>
                      <a:r>
                        <a:rPr lang="en-US" sz="900" b="1" i="0" u="none" strike="noStrike" dirty="0">
                          <a:solidFill>
                            <a:srgbClr val="000000"/>
                          </a:solidFill>
                          <a:effectLst/>
                          <a:latin typeface="+mn-lt"/>
                        </a:rPr>
                        <a:t> Williams* (86.3%)</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603413430"/>
                  </a:ext>
                </a:extLst>
              </a:tr>
              <a:tr h="393193">
                <a:tc>
                  <a:txBody>
                    <a:bodyPr/>
                    <a:lstStyle/>
                    <a:p>
                      <a:pPr algn="ctr" rtl="0" fontAlgn="ctr"/>
                      <a:r>
                        <a:rPr lang="en-US" sz="900" b="1" i="0" u="none" strike="noStrike" dirty="0">
                          <a:solidFill>
                            <a:srgbClr val="000000"/>
                          </a:solidFill>
                          <a:effectLst/>
                          <a:latin typeface="+mn-lt"/>
                        </a:rPr>
                        <a:t>GA-6</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Rich McCormick (Runoff 66.5%)</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Bob Christian (55.5%)</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949768005"/>
                  </a:ext>
                </a:extLst>
              </a:tr>
            </a:tbl>
          </a:graphicData>
        </a:graphic>
      </p:graphicFrame>
      <p:sp>
        <p:nvSpPr>
          <p:cNvPr id="9" name="Text Placeholder 18">
            <a:extLst>
              <a:ext uri="{FF2B5EF4-FFF2-40B4-BE49-F238E27FC236}">
                <a16:creationId xmlns:a16="http://schemas.microsoft.com/office/drawing/2014/main" id="{E77D1BC8-F92D-61C3-461F-6E46BD7D16F4}"/>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550817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Georgia primary results (2/2)</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6/22/22</a:t>
            </a:r>
          </a:p>
        </p:txBody>
      </p:sp>
      <p:graphicFrame>
        <p:nvGraphicFramePr>
          <p:cNvPr id="7" name="Table 6">
            <a:extLst>
              <a:ext uri="{FF2B5EF4-FFF2-40B4-BE49-F238E27FC236}">
                <a16:creationId xmlns:a16="http://schemas.microsoft.com/office/drawing/2014/main" id="{868699A0-7D1A-7870-6E7C-7FCA9566E5BE}"/>
              </a:ext>
            </a:extLst>
          </p:cNvPr>
          <p:cNvGraphicFramePr>
            <a:graphicFrameLocks noGrp="1"/>
          </p:cNvGraphicFramePr>
          <p:nvPr>
            <p:extLst>
              <p:ext uri="{D42A27DB-BD31-4B8C-83A1-F6EECF244321}">
                <p14:modId xmlns:p14="http://schemas.microsoft.com/office/powerpoint/2010/main" val="2959939799"/>
              </p:ext>
            </p:extLst>
          </p:nvPr>
        </p:nvGraphicFramePr>
        <p:xfrm>
          <a:off x="1153739" y="1666088"/>
          <a:ext cx="7030801" cy="4302003"/>
        </p:xfrm>
        <a:graphic>
          <a:graphicData uri="http://schemas.openxmlformats.org/drawingml/2006/table">
            <a:tbl>
              <a:tblPr/>
              <a:tblGrid>
                <a:gridCol w="1096140">
                  <a:extLst>
                    <a:ext uri="{9D8B030D-6E8A-4147-A177-3AD203B41FA5}">
                      <a16:colId xmlns:a16="http://schemas.microsoft.com/office/drawing/2014/main" val="2367246098"/>
                    </a:ext>
                  </a:extLst>
                </a:gridCol>
                <a:gridCol w="2435869">
                  <a:extLst>
                    <a:ext uri="{9D8B030D-6E8A-4147-A177-3AD203B41FA5}">
                      <a16:colId xmlns:a16="http://schemas.microsoft.com/office/drawing/2014/main" val="2791158603"/>
                    </a:ext>
                  </a:extLst>
                </a:gridCol>
                <a:gridCol w="2369435">
                  <a:extLst>
                    <a:ext uri="{9D8B030D-6E8A-4147-A177-3AD203B41FA5}">
                      <a16:colId xmlns:a16="http://schemas.microsoft.com/office/drawing/2014/main" val="3133096076"/>
                    </a:ext>
                  </a:extLst>
                </a:gridCol>
                <a:gridCol w="1129357">
                  <a:extLst>
                    <a:ext uri="{9D8B030D-6E8A-4147-A177-3AD203B41FA5}">
                      <a16:colId xmlns:a16="http://schemas.microsoft.com/office/drawing/2014/main" val="1743877633"/>
                    </a:ext>
                  </a:extLst>
                </a:gridCol>
              </a:tblGrid>
              <a:tr h="452843">
                <a:tc>
                  <a:txBody>
                    <a:bodyPr/>
                    <a:lstStyle/>
                    <a:p>
                      <a:pPr algn="ctr" rtl="0" fontAlgn="ctr"/>
                      <a:r>
                        <a:rPr lang="en-US" sz="1050" b="1" i="0" u="none" strike="noStrike" dirty="0">
                          <a:solidFill>
                            <a:srgbClr val="000000"/>
                          </a:solidFill>
                          <a:effectLst/>
                          <a:latin typeface="+mn-lt"/>
                        </a:rPr>
                        <a:t>Seat</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7653083"/>
                  </a:ext>
                </a:extLst>
              </a:tr>
              <a:tr h="481145">
                <a:tc>
                  <a:txBody>
                    <a:bodyPr/>
                    <a:lstStyle/>
                    <a:p>
                      <a:pPr algn="ctr" rtl="0" fontAlgn="ctr"/>
                      <a:r>
                        <a:rPr lang="en-US" sz="900" b="1" i="0" u="none" strike="noStrike" dirty="0">
                          <a:solidFill>
                            <a:srgbClr val="000000"/>
                          </a:solidFill>
                          <a:effectLst/>
                          <a:latin typeface="+mn-lt"/>
                        </a:rPr>
                        <a:t>GA-7</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Mark Gonsalves (70%)</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Lucy McBath* (63.%)</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740925407"/>
                  </a:ext>
                </a:extLst>
              </a:tr>
              <a:tr h="481145">
                <a:tc>
                  <a:txBody>
                    <a:bodyPr/>
                    <a:lstStyle/>
                    <a:p>
                      <a:pPr algn="ctr" rtl="0" fontAlgn="ctr"/>
                      <a:r>
                        <a:rPr lang="en-US" sz="900" b="1" i="0" u="none" strike="noStrike">
                          <a:solidFill>
                            <a:srgbClr val="000000"/>
                          </a:solidFill>
                          <a:effectLst/>
                          <a:latin typeface="+mn-lt"/>
                        </a:rPr>
                        <a:t>GA-8</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Austin Scott*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Darrius Butler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365938265"/>
                  </a:ext>
                </a:extLst>
              </a:tr>
              <a:tr h="481145">
                <a:tc>
                  <a:txBody>
                    <a:bodyPr/>
                    <a:lstStyle/>
                    <a:p>
                      <a:pPr algn="ctr" rtl="0" fontAlgn="ctr"/>
                      <a:r>
                        <a:rPr lang="en-US" sz="900" b="1" i="0" u="none" strike="noStrike" dirty="0">
                          <a:solidFill>
                            <a:srgbClr val="000000"/>
                          </a:solidFill>
                          <a:effectLst/>
                          <a:latin typeface="+mn-lt"/>
                        </a:rPr>
                        <a:t>GA-9</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Andrew Clyde* (76.4%)</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Mike Ford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578712826"/>
                  </a:ext>
                </a:extLst>
              </a:tr>
              <a:tr h="481145">
                <a:tc>
                  <a:txBody>
                    <a:bodyPr/>
                    <a:lstStyle/>
                    <a:p>
                      <a:pPr algn="ctr" rtl="0" fontAlgn="ctr"/>
                      <a:r>
                        <a:rPr lang="en-US" sz="900" b="1" i="0" u="none" strike="noStrike">
                          <a:solidFill>
                            <a:srgbClr val="000000"/>
                          </a:solidFill>
                          <a:effectLst/>
                          <a:latin typeface="+mn-lt"/>
                        </a:rPr>
                        <a:t>GA-10</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Mike Collins (Runoff 74.5%)</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Tabitha Johnson-Green (Runoff 64.4%)</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860648645"/>
                  </a:ext>
                </a:extLst>
              </a:tr>
              <a:tr h="481145">
                <a:tc>
                  <a:txBody>
                    <a:bodyPr/>
                    <a:lstStyle/>
                    <a:p>
                      <a:pPr algn="ctr" rtl="0" fontAlgn="ctr"/>
                      <a:r>
                        <a:rPr lang="en-US" sz="900" b="1" i="0" u="none" strike="noStrike">
                          <a:solidFill>
                            <a:srgbClr val="000000"/>
                          </a:solidFill>
                          <a:effectLst/>
                          <a:latin typeface="+mn-lt"/>
                        </a:rPr>
                        <a:t>GA-11</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Barry Loudermilk*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Antonio Daza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880204168"/>
                  </a:ext>
                </a:extLst>
              </a:tr>
              <a:tr h="481145">
                <a:tc>
                  <a:txBody>
                    <a:bodyPr/>
                    <a:lstStyle/>
                    <a:p>
                      <a:pPr algn="ctr" rtl="0" fontAlgn="ctr"/>
                      <a:r>
                        <a:rPr lang="en-US" sz="900" b="1" i="0" u="none" strike="noStrike">
                          <a:solidFill>
                            <a:srgbClr val="000000"/>
                          </a:solidFill>
                          <a:effectLst/>
                          <a:latin typeface="+mn-lt"/>
                        </a:rPr>
                        <a:t>GA-12</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Rick Allen*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Elizabeth Johnson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474347941"/>
                  </a:ext>
                </a:extLst>
              </a:tr>
              <a:tr h="481145">
                <a:tc>
                  <a:txBody>
                    <a:bodyPr/>
                    <a:lstStyle/>
                    <a:p>
                      <a:pPr algn="ctr" rtl="0" fontAlgn="ctr"/>
                      <a:r>
                        <a:rPr lang="en-US" sz="900" b="1" i="0" u="none" strike="noStrike">
                          <a:solidFill>
                            <a:srgbClr val="000000"/>
                          </a:solidFill>
                          <a:effectLst/>
                          <a:latin typeface="+mn-lt"/>
                        </a:rPr>
                        <a:t>GA-13</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Caesar Gonzales (57.4%)</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David Scott* (65.8%)</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273921432"/>
                  </a:ext>
                </a:extLst>
              </a:tr>
              <a:tr h="481145">
                <a:tc>
                  <a:txBody>
                    <a:bodyPr/>
                    <a:lstStyle/>
                    <a:p>
                      <a:pPr algn="ctr" rtl="0" fontAlgn="ctr"/>
                      <a:r>
                        <a:rPr lang="en-US" sz="900" b="1" i="0" u="none" strike="noStrike" dirty="0">
                          <a:solidFill>
                            <a:srgbClr val="000000"/>
                          </a:solidFill>
                          <a:effectLst/>
                          <a:latin typeface="+mn-lt"/>
                        </a:rPr>
                        <a:t>GA-14</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Marjorie Taylor Greene* (69.5%)</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Marcus Flowers (74.7%)</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F5736"/>
                    </a:solidFill>
                  </a:tcPr>
                </a:tc>
                <a:extLst>
                  <a:ext uri="{0D108BD9-81ED-4DB2-BD59-A6C34878D82A}">
                    <a16:rowId xmlns:a16="http://schemas.microsoft.com/office/drawing/2014/main" val="1888016772"/>
                  </a:ext>
                </a:extLst>
              </a:tr>
            </a:tbl>
          </a:graphicData>
        </a:graphic>
      </p:graphicFrame>
      <p:sp>
        <p:nvSpPr>
          <p:cNvPr id="8" name="Text Placeholder 18">
            <a:extLst>
              <a:ext uri="{FF2B5EF4-FFF2-40B4-BE49-F238E27FC236}">
                <a16:creationId xmlns:a16="http://schemas.microsoft.com/office/drawing/2014/main" id="{5AAB8A7F-B0B9-5453-4C39-04D6954C7BBF}"/>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1413784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Hawaii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648354" cy="307777"/>
          </a:xfrm>
          <a:prstGeom prst="rect">
            <a:avLst/>
          </a:prstGeom>
          <a:noFill/>
        </p:spPr>
        <p:txBody>
          <a:bodyPr wrap="none" rtlCol="0">
            <a:spAutoFit/>
          </a:bodyPr>
          <a:lstStyle/>
          <a:p>
            <a:r>
              <a:rPr lang="en-US" sz="1400" dirty="0">
                <a:solidFill>
                  <a:schemeClr val="bg1">
                    <a:lumMod val="50000"/>
                  </a:schemeClr>
                </a:solidFill>
                <a:latin typeface="+mj-lt"/>
              </a:rPr>
              <a:t>Primaries held August 13</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8/15/22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1499128" cy="276999"/>
          </a:xfrm>
          <a:prstGeom prst="rect">
            <a:avLst/>
          </a:prstGeom>
          <a:noFill/>
        </p:spPr>
        <p:txBody>
          <a:bodyPr wrap="none" rtlCol="0">
            <a:spAutoFit/>
          </a:bodyPr>
          <a:lstStyle/>
          <a:p>
            <a:r>
              <a:rPr lang="en-US" sz="1200" b="1" dirty="0"/>
              <a:t>Governor race set</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56332"/>
            <a:ext cx="3870348" cy="861774"/>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Lt. Gov. Josh Green (D) easily clinched the Democratic nomination, besting the state’s former first lady Vicky Cayetano and freshman US Rep. Kai </a:t>
            </a:r>
            <a:r>
              <a:rPr lang="en-GB" sz="1000" dirty="0" err="1">
                <a:solidFill>
                  <a:schemeClr val="dk1"/>
                </a:solidFill>
                <a:ea typeface="Arial"/>
                <a:cs typeface="Arial"/>
                <a:sym typeface="Arial"/>
              </a:rPr>
              <a:t>Kahele</a:t>
            </a:r>
            <a:r>
              <a:rPr lang="en-GB" sz="1000" dirty="0">
                <a:solidFill>
                  <a:schemeClr val="dk1"/>
                </a:solidFill>
                <a:ea typeface="Arial"/>
                <a:cs typeface="Arial"/>
                <a:sym typeface="Arial"/>
              </a:rPr>
              <a:t> (D-HI-2)</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Green will face former Lt. Gov. Duke Aiona, with the former expected to win in November</a:t>
            </a: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191395"/>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181942"/>
            <a:ext cx="1527982" cy="276999"/>
          </a:xfrm>
          <a:prstGeom prst="rect">
            <a:avLst/>
          </a:prstGeom>
          <a:noFill/>
        </p:spPr>
        <p:txBody>
          <a:bodyPr wrap="none" rtlCol="0">
            <a:spAutoFit/>
          </a:bodyPr>
          <a:lstStyle/>
          <a:p>
            <a:r>
              <a:rPr lang="en-US" sz="1200" b="1" dirty="0"/>
              <a:t>Open seat in HI-02</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438777"/>
            <a:ext cx="3773718" cy="1323439"/>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cs typeface="Arial"/>
                <a:sym typeface="Arial"/>
              </a:rPr>
              <a:t>Incumbent Rep. </a:t>
            </a:r>
            <a:r>
              <a:rPr lang="en-US" sz="1000" dirty="0" err="1">
                <a:solidFill>
                  <a:schemeClr val="dk1"/>
                </a:solidFill>
                <a:cs typeface="Arial"/>
                <a:sym typeface="Arial"/>
              </a:rPr>
              <a:t>Kahele</a:t>
            </a:r>
            <a:r>
              <a:rPr lang="en-US" sz="1000" dirty="0">
                <a:solidFill>
                  <a:schemeClr val="dk1"/>
                </a:solidFill>
                <a:cs typeface="Arial"/>
                <a:sym typeface="Arial"/>
              </a:rPr>
              <a:t> resigned to run for governor, leaving the rural Oahu and Neighbor Islands district open </a:t>
            </a:r>
          </a:p>
          <a:p>
            <a:pPr marL="171450" lvl="0" indent="-171450">
              <a:buClr>
                <a:schemeClr val="dk1"/>
              </a:buClr>
              <a:buSzPts val="1100"/>
              <a:buFont typeface="Noto Sans Symbols"/>
              <a:buChar char="▪"/>
            </a:pPr>
            <a:r>
              <a:rPr lang="en-US" sz="1000" dirty="0">
                <a:solidFill>
                  <a:schemeClr val="dk1"/>
                </a:solidFill>
                <a:cs typeface="Arial"/>
                <a:sym typeface="Arial"/>
              </a:rPr>
              <a:t>The general election will feature former state Sen. Jill </a:t>
            </a:r>
            <a:r>
              <a:rPr lang="en-US" sz="1000" dirty="0" err="1">
                <a:solidFill>
                  <a:schemeClr val="dk1"/>
                </a:solidFill>
                <a:cs typeface="Arial"/>
                <a:sym typeface="Arial"/>
              </a:rPr>
              <a:t>Tokuda</a:t>
            </a:r>
            <a:r>
              <a:rPr lang="en-US" sz="1000" dirty="0">
                <a:solidFill>
                  <a:schemeClr val="dk1"/>
                </a:solidFill>
                <a:cs typeface="Arial"/>
                <a:sym typeface="Arial"/>
              </a:rPr>
              <a:t> (D) and former Air Force intelligence analyst Joe </a:t>
            </a:r>
            <a:r>
              <a:rPr lang="en-US" sz="1000" dirty="0" err="1">
                <a:solidFill>
                  <a:schemeClr val="dk1"/>
                </a:solidFill>
                <a:cs typeface="Arial"/>
                <a:sym typeface="Arial"/>
              </a:rPr>
              <a:t>Akana</a:t>
            </a:r>
            <a:r>
              <a:rPr lang="en-US" sz="1000" dirty="0">
                <a:solidFill>
                  <a:schemeClr val="dk1"/>
                </a:solidFill>
                <a:cs typeface="Arial"/>
                <a:sym typeface="Arial"/>
              </a:rPr>
              <a:t> (R); </a:t>
            </a:r>
            <a:r>
              <a:rPr lang="en-US" sz="1000" dirty="0" err="1">
                <a:solidFill>
                  <a:schemeClr val="dk1"/>
                </a:solidFill>
                <a:cs typeface="Arial"/>
                <a:sym typeface="Arial"/>
              </a:rPr>
              <a:t>Tokuda</a:t>
            </a:r>
            <a:r>
              <a:rPr lang="en-US" sz="1000" dirty="0">
                <a:solidFill>
                  <a:schemeClr val="dk1"/>
                </a:solidFill>
                <a:cs typeface="Arial"/>
                <a:sym typeface="Arial"/>
              </a:rPr>
              <a:t>, a progressive, overcame $1.2 million in outside spending against her and is supported by several congressional progressives</a:t>
            </a:r>
          </a:p>
          <a:p>
            <a:pPr marL="171450" lvl="0" indent="-171450">
              <a:buClr>
                <a:schemeClr val="dk1"/>
              </a:buClr>
              <a:buSzPts val="1100"/>
              <a:buFont typeface="Noto Sans Symbols"/>
              <a:buChar char="▪"/>
            </a:pPr>
            <a:endParaRPr lang="en-US" sz="1000" dirty="0">
              <a:solidFill>
                <a:schemeClr val="dk1"/>
              </a:solidFill>
              <a:cs typeface="Arial"/>
              <a:sym typeface="Arial"/>
            </a:endParaRPr>
          </a:p>
        </p:txBody>
      </p:sp>
      <p:sp>
        <p:nvSpPr>
          <p:cNvPr id="18" name="Google Shape;8247;p127">
            <a:extLst>
              <a:ext uri="{FF2B5EF4-FFF2-40B4-BE49-F238E27FC236}">
                <a16:creationId xmlns:a16="http://schemas.microsoft.com/office/drawing/2014/main" id="{5EAA7E71-244C-E003-8DE9-A36CE51BC1EB}"/>
              </a:ext>
            </a:extLst>
          </p:cNvPr>
          <p:cNvSpPr/>
          <p:nvPr/>
        </p:nvSpPr>
        <p:spPr>
          <a:xfrm>
            <a:off x="4285365" y="4596575"/>
            <a:ext cx="246888" cy="2468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3</a:t>
            </a:r>
            <a:endParaRPr dirty="0"/>
          </a:p>
        </p:txBody>
      </p:sp>
      <p:sp>
        <p:nvSpPr>
          <p:cNvPr id="19" name="TextBox 18">
            <a:extLst>
              <a:ext uri="{FF2B5EF4-FFF2-40B4-BE49-F238E27FC236}">
                <a16:creationId xmlns:a16="http://schemas.microsoft.com/office/drawing/2014/main" id="{E6FBF889-B971-5B74-9688-A096496EFB7D}"/>
              </a:ext>
            </a:extLst>
          </p:cNvPr>
          <p:cNvSpPr txBox="1"/>
          <p:nvPr/>
        </p:nvSpPr>
        <p:spPr>
          <a:xfrm>
            <a:off x="4532253" y="4581519"/>
            <a:ext cx="1338828" cy="276999"/>
          </a:xfrm>
          <a:prstGeom prst="rect">
            <a:avLst/>
          </a:prstGeom>
          <a:noFill/>
        </p:spPr>
        <p:txBody>
          <a:bodyPr wrap="none" rtlCol="0">
            <a:spAutoFit/>
          </a:bodyPr>
          <a:lstStyle/>
          <a:p>
            <a:r>
              <a:rPr lang="en-US" sz="1200" b="1" dirty="0"/>
              <a:t>Solid Dem state</a:t>
            </a:r>
          </a:p>
        </p:txBody>
      </p:sp>
      <p:sp>
        <p:nvSpPr>
          <p:cNvPr id="20" name="Rectangle 19">
            <a:extLst>
              <a:ext uri="{FF2B5EF4-FFF2-40B4-BE49-F238E27FC236}">
                <a16:creationId xmlns:a16="http://schemas.microsoft.com/office/drawing/2014/main" id="{E01C095B-06DB-530A-031F-92D8CA45FC43}"/>
              </a:ext>
            </a:extLst>
          </p:cNvPr>
          <p:cNvSpPr/>
          <p:nvPr/>
        </p:nvSpPr>
        <p:spPr>
          <a:xfrm>
            <a:off x="4204143" y="4839058"/>
            <a:ext cx="3773718" cy="861774"/>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cs typeface="Arial"/>
                <a:sym typeface="Arial"/>
              </a:rPr>
              <a:t>Hawaii has only elected Democrats to statewide and federal office since 2010 and the trend is expected to continue in 2022 with all races rated Solid D</a:t>
            </a:r>
          </a:p>
          <a:p>
            <a:pPr marL="171450" lvl="0" indent="-171450">
              <a:buClr>
                <a:schemeClr val="dk1"/>
              </a:buClr>
              <a:buSzPts val="1100"/>
              <a:buFont typeface="Noto Sans Symbols"/>
              <a:buChar char="▪"/>
            </a:pPr>
            <a:r>
              <a:rPr lang="en-US" sz="1000" dirty="0">
                <a:solidFill>
                  <a:schemeClr val="dk1"/>
                </a:solidFill>
                <a:cs typeface="Arial"/>
                <a:sym typeface="Arial"/>
              </a:rPr>
              <a:t>While Democrats are almost certain to be elected in November, their policy positions and ideologies are diverse</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3442206801"/>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2</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2 D</a:t>
                      </a:r>
                      <a:endParaRPr lang="en-GB" sz="1100" b="0" i="0" u="none" strike="noStrike" dirty="0">
                        <a:solidFill>
                          <a:srgbClr val="FF5739"/>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380E3"/>
                          </a:solidFill>
                          <a:effectLst/>
                          <a:latin typeface="+mn-lt"/>
                        </a:rPr>
                        <a:t>D</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100" b="0" i="0" u="none" strike="noStrike" dirty="0">
                          <a:solidFill>
                            <a:srgbClr val="0380E3"/>
                          </a:solidFill>
                          <a:effectLst/>
                          <a:latin typeface="+mn-lt"/>
                        </a:rPr>
                        <a:t>D</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2" name="TextBox 21">
            <a:extLst>
              <a:ext uri="{FF2B5EF4-FFF2-40B4-BE49-F238E27FC236}">
                <a16:creationId xmlns:a16="http://schemas.microsoft.com/office/drawing/2014/main" id="{A1B33D50-9DA1-D4A5-5FDF-C3B268C6311A}"/>
              </a:ext>
            </a:extLst>
          </p:cNvPr>
          <p:cNvSpPr txBox="1"/>
          <p:nvPr/>
        </p:nvSpPr>
        <p:spPr>
          <a:xfrm>
            <a:off x="636991" y="6224623"/>
            <a:ext cx="4634256"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The Cook Political Report with Amy Walter, Ballotpedia, CBS, Roll Call, FiveThirtyEight</a:t>
            </a:r>
          </a:p>
        </p:txBody>
      </p:sp>
      <p:sp>
        <p:nvSpPr>
          <p:cNvPr id="23" name="Google Shape;8235;p127">
            <a:extLst>
              <a:ext uri="{FF2B5EF4-FFF2-40B4-BE49-F238E27FC236}">
                <a16:creationId xmlns:a16="http://schemas.microsoft.com/office/drawing/2014/main" id="{B6BA72E2-2460-279C-8613-8F75BEDF0EDE}"/>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24" name="Picture 23" descr="Icon&#10;&#10;Description automatically generated">
            <a:extLst>
              <a:ext uri="{FF2B5EF4-FFF2-40B4-BE49-F238E27FC236}">
                <a16:creationId xmlns:a16="http://schemas.microsoft.com/office/drawing/2014/main" id="{2623BBAB-901E-F084-E633-4D787B8FE1C1}"/>
              </a:ext>
            </a:extLst>
          </p:cNvPr>
          <p:cNvPicPr>
            <a:picLocks noChangeAspect="1"/>
          </p:cNvPicPr>
          <p:nvPr/>
        </p:nvPicPr>
        <p:blipFill>
          <a:blip r:embed="rId3"/>
          <a:stretch>
            <a:fillRect/>
          </a:stretch>
        </p:blipFill>
        <p:spPr>
          <a:xfrm>
            <a:off x="1655593" y="4525302"/>
            <a:ext cx="1592349" cy="1169066"/>
          </a:xfrm>
          <a:prstGeom prst="rect">
            <a:avLst/>
          </a:prstGeom>
        </p:spPr>
      </p:pic>
    </p:spTree>
    <p:extLst>
      <p:ext uri="{BB962C8B-B14F-4D97-AF65-F5344CB8AC3E}">
        <p14:creationId xmlns:p14="http://schemas.microsoft.com/office/powerpoint/2010/main" val="525142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Hawaii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8/15/22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8/15/22</a:t>
            </a:r>
          </a:p>
        </p:txBody>
      </p:sp>
      <p:sp>
        <p:nvSpPr>
          <p:cNvPr id="8" name="Text Placeholder 18">
            <a:extLst>
              <a:ext uri="{FF2B5EF4-FFF2-40B4-BE49-F238E27FC236}">
                <a16:creationId xmlns:a16="http://schemas.microsoft.com/office/drawing/2014/main" id="{79B1BB96-33E3-C406-ED80-3A83CB9BD083}"/>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9" name="Table 8">
            <a:extLst>
              <a:ext uri="{FF2B5EF4-FFF2-40B4-BE49-F238E27FC236}">
                <a16:creationId xmlns:a16="http://schemas.microsoft.com/office/drawing/2014/main" id="{8154AFE7-C124-9193-FC2E-6ECEFD325051}"/>
              </a:ext>
            </a:extLst>
          </p:cNvPr>
          <p:cNvGraphicFramePr>
            <a:graphicFrameLocks noGrp="1"/>
          </p:cNvGraphicFramePr>
          <p:nvPr>
            <p:extLst>
              <p:ext uri="{D42A27DB-BD31-4B8C-83A1-F6EECF244321}">
                <p14:modId xmlns:p14="http://schemas.microsoft.com/office/powerpoint/2010/main" val="830912510"/>
              </p:ext>
            </p:extLst>
          </p:nvPr>
        </p:nvGraphicFramePr>
        <p:xfrm>
          <a:off x="1153740" y="1576468"/>
          <a:ext cx="7030799" cy="3959999"/>
        </p:xfrm>
        <a:graphic>
          <a:graphicData uri="http://schemas.openxmlformats.org/drawingml/2006/table">
            <a:tbl>
              <a:tblPr/>
              <a:tblGrid>
                <a:gridCol w="1097432">
                  <a:extLst>
                    <a:ext uri="{9D8B030D-6E8A-4147-A177-3AD203B41FA5}">
                      <a16:colId xmlns:a16="http://schemas.microsoft.com/office/drawing/2014/main" val="2741802287"/>
                    </a:ext>
                  </a:extLst>
                </a:gridCol>
                <a:gridCol w="2436057">
                  <a:extLst>
                    <a:ext uri="{9D8B030D-6E8A-4147-A177-3AD203B41FA5}">
                      <a16:colId xmlns:a16="http://schemas.microsoft.com/office/drawing/2014/main" val="3295113059"/>
                    </a:ext>
                  </a:extLst>
                </a:gridCol>
                <a:gridCol w="2363699">
                  <a:extLst>
                    <a:ext uri="{9D8B030D-6E8A-4147-A177-3AD203B41FA5}">
                      <a16:colId xmlns:a16="http://schemas.microsoft.com/office/drawing/2014/main" val="941117068"/>
                    </a:ext>
                  </a:extLst>
                </a:gridCol>
                <a:gridCol w="1133611">
                  <a:extLst>
                    <a:ext uri="{9D8B030D-6E8A-4147-A177-3AD203B41FA5}">
                      <a16:colId xmlns:a16="http://schemas.microsoft.com/office/drawing/2014/main" val="2613156077"/>
                    </a:ext>
                  </a:extLst>
                </a:gridCol>
              </a:tblGrid>
              <a:tr h="771427">
                <a:tc>
                  <a:txBody>
                    <a:bodyPr/>
                    <a:lstStyle/>
                    <a:p>
                      <a:pPr algn="ctr" rtl="0" fontAlgn="ctr"/>
                      <a:r>
                        <a:rPr lang="en-GB" sz="1000" b="1" i="0" u="none" strike="noStrike">
                          <a:solidFill>
                            <a:srgbClr val="000000"/>
                          </a:solidFill>
                          <a:effectLst/>
                          <a:latin typeface="Arial" panose="020B0604020202020204" pitchFamily="34" charset="0"/>
                        </a:rPr>
                        <a:t>Seat</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Arial" panose="020B0604020202020204" pitchFamily="34" charset="0"/>
                        </a:rPr>
                        <a:t>Republican Primary Winner </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Arial" panose="020B0604020202020204" pitchFamily="34" charset="0"/>
                        </a:rPr>
                        <a:t>Democratic Primary Winner </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Arial" panose="020B0604020202020204" pitchFamily="34" charset="0"/>
                        </a:rPr>
                        <a:t>Cook Rating</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800593"/>
                  </a:ext>
                </a:extLst>
              </a:tr>
              <a:tr h="797143">
                <a:tc>
                  <a:txBody>
                    <a:bodyPr/>
                    <a:lstStyle/>
                    <a:p>
                      <a:pPr algn="ctr" rtl="0" fontAlgn="ctr"/>
                      <a:r>
                        <a:rPr lang="en-GB" sz="900" b="1" i="0" u="none" strike="noStrike">
                          <a:solidFill>
                            <a:srgbClr val="000000"/>
                          </a:solidFill>
                          <a:effectLst/>
                          <a:latin typeface="Arial" panose="020B0604020202020204" pitchFamily="34" charset="0"/>
                        </a:rPr>
                        <a:t>HI-Senate</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Arial" panose="020B0604020202020204" pitchFamily="34" charset="0"/>
                        </a:rPr>
                        <a:t>Bob McDermott (39.6%)</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Arial" panose="020B0604020202020204" pitchFamily="34" charset="0"/>
                        </a:rPr>
                        <a:t>Brian Schatz* (93.6%)</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523643690"/>
                  </a:ext>
                </a:extLst>
              </a:tr>
              <a:tr h="797143">
                <a:tc>
                  <a:txBody>
                    <a:bodyPr/>
                    <a:lstStyle/>
                    <a:p>
                      <a:pPr algn="ctr" rtl="0" fontAlgn="ctr"/>
                      <a:r>
                        <a:rPr lang="en-GB" sz="900" b="1" i="0" u="none" strike="noStrike">
                          <a:solidFill>
                            <a:srgbClr val="000000"/>
                          </a:solidFill>
                          <a:effectLst/>
                          <a:latin typeface="Arial" panose="020B0604020202020204" pitchFamily="34" charset="0"/>
                        </a:rPr>
                        <a:t>HI-Governor</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Duke Aiona (49.6%)</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Arial" panose="020B0604020202020204" pitchFamily="34" charset="0"/>
                        </a:rPr>
                        <a:t>Josh Green (62.9%)</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576781707"/>
                  </a:ext>
                </a:extLst>
              </a:tr>
              <a:tr h="797143">
                <a:tc>
                  <a:txBody>
                    <a:bodyPr/>
                    <a:lstStyle/>
                    <a:p>
                      <a:pPr algn="ctr" rtl="0" fontAlgn="ctr"/>
                      <a:r>
                        <a:rPr lang="en-GB" sz="900" b="1" i="0" u="none" strike="noStrike">
                          <a:solidFill>
                            <a:srgbClr val="000000"/>
                          </a:solidFill>
                          <a:effectLst/>
                          <a:latin typeface="Arial" panose="020B0604020202020204" pitchFamily="34" charset="0"/>
                        </a:rPr>
                        <a:t>HI-1</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Conrad Kress (50.4%)</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Ed Case* (83.2%)</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712937882"/>
                  </a:ext>
                </a:extLst>
              </a:tr>
              <a:tr h="797143">
                <a:tc>
                  <a:txBody>
                    <a:bodyPr/>
                    <a:lstStyle/>
                    <a:p>
                      <a:pPr algn="ctr" rtl="0" fontAlgn="ctr"/>
                      <a:r>
                        <a:rPr lang="en-GB" sz="900" b="1" i="0" u="none" strike="noStrike">
                          <a:solidFill>
                            <a:srgbClr val="000000"/>
                          </a:solidFill>
                          <a:effectLst/>
                          <a:latin typeface="Arial" panose="020B0604020202020204" pitchFamily="34" charset="0"/>
                        </a:rPr>
                        <a:t>HI-2</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Joe Akana (83.9%)</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Jill Tokuda (57.6%)</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Arial" panose="020B0604020202020204" pitchFamily="34" charset="0"/>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721705628"/>
                  </a:ext>
                </a:extLst>
              </a:tr>
            </a:tbl>
          </a:graphicData>
        </a:graphic>
      </p:graphicFrame>
    </p:spTree>
    <p:extLst>
      <p:ext uri="{BB962C8B-B14F-4D97-AF65-F5344CB8AC3E}">
        <p14:creationId xmlns:p14="http://schemas.microsoft.com/office/powerpoint/2010/main" val="4066118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Idaho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359941" cy="307777"/>
          </a:xfrm>
          <a:prstGeom prst="rect">
            <a:avLst/>
          </a:prstGeom>
          <a:noFill/>
        </p:spPr>
        <p:txBody>
          <a:bodyPr wrap="none" rtlCol="0">
            <a:spAutoFit/>
          </a:bodyPr>
          <a:lstStyle/>
          <a:p>
            <a:r>
              <a:rPr lang="en-US" sz="1400" dirty="0">
                <a:solidFill>
                  <a:schemeClr val="bg1">
                    <a:lumMod val="50000"/>
                  </a:schemeClr>
                </a:solidFill>
                <a:latin typeface="+mj-lt"/>
              </a:rPr>
              <a:t>Primaries held May 17</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2529410" cy="276999"/>
          </a:xfrm>
          <a:prstGeom prst="rect">
            <a:avLst/>
          </a:prstGeom>
          <a:noFill/>
        </p:spPr>
        <p:txBody>
          <a:bodyPr wrap="none" rtlCol="0">
            <a:spAutoFit/>
          </a:bodyPr>
          <a:lstStyle/>
          <a:p>
            <a:r>
              <a:rPr lang="en-US" sz="1200" b="1" dirty="0"/>
              <a:t>Trump falls flat in governor race</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56332"/>
            <a:ext cx="3870348"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Incumbent Gov. Brad Little (R) handily defeated a primary challenge from his own Lt. Gov. Janice </a:t>
            </a:r>
            <a:r>
              <a:rPr lang="en-GB" sz="1000" dirty="0" err="1">
                <a:solidFill>
                  <a:schemeClr val="dk1"/>
                </a:solidFill>
                <a:ea typeface="Arial"/>
                <a:cs typeface="Arial"/>
                <a:sym typeface="Arial"/>
              </a:rPr>
              <a:t>McGeachin</a:t>
            </a:r>
            <a:r>
              <a:rPr lang="en-GB" sz="1000" dirty="0">
                <a:solidFill>
                  <a:schemeClr val="dk1"/>
                </a:solidFill>
                <a:ea typeface="Arial"/>
                <a:cs typeface="Arial"/>
                <a:sym typeface="Arial"/>
              </a:rPr>
              <a:t> (R), who was endorsed by Trump</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Little is one of only two sitting Republican governors Trump has opposed in the midterms</a:t>
            </a:r>
          </a:p>
          <a:p>
            <a:pPr marL="171450" lvl="0" indent="-171450">
              <a:buClr>
                <a:schemeClr val="dk1"/>
              </a:buClr>
              <a:buSzPts val="1100"/>
              <a:buFont typeface="Noto Sans Symbols"/>
              <a:buChar char="▪"/>
            </a:pPr>
            <a:endParaRPr lang="en-GB" sz="1000" dirty="0">
              <a:solidFill>
                <a:schemeClr val="dk1"/>
              </a:solidFil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301463"/>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295422"/>
            <a:ext cx="2682145" cy="276999"/>
          </a:xfrm>
          <a:prstGeom prst="rect">
            <a:avLst/>
          </a:prstGeom>
          <a:noFill/>
        </p:spPr>
        <p:txBody>
          <a:bodyPr wrap="none" rtlCol="0">
            <a:spAutoFit/>
          </a:bodyPr>
          <a:lstStyle/>
          <a:p>
            <a:r>
              <a:rPr lang="en-US" sz="1200" b="1" dirty="0"/>
              <a:t>Labrador’s return to elected office</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548845"/>
            <a:ext cx="3773718" cy="861774"/>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Incumbent AG Lawrence </a:t>
            </a:r>
            <a:r>
              <a:rPr lang="en-GB" sz="1000" dirty="0" err="1">
                <a:solidFill>
                  <a:schemeClr val="dk1"/>
                </a:solidFill>
                <a:cs typeface="Arial"/>
                <a:sym typeface="Arial"/>
              </a:rPr>
              <a:t>Wadsen</a:t>
            </a:r>
            <a:r>
              <a:rPr lang="en-GB" sz="1000" dirty="0">
                <a:solidFill>
                  <a:schemeClr val="dk1"/>
                </a:solidFill>
                <a:cs typeface="Arial"/>
                <a:sym typeface="Arial"/>
              </a:rPr>
              <a:t> (R) was ousted by former Rep. Raúl Labrador (R-ID), who helped found the House Freedom Caucus</a:t>
            </a:r>
          </a:p>
          <a:p>
            <a:pPr marL="171450" lvl="0" indent="-171450">
              <a:buClr>
                <a:schemeClr val="dk1"/>
              </a:buClr>
              <a:buSzPts val="1100"/>
              <a:buFont typeface="Noto Sans Symbols"/>
              <a:buChar char="▪"/>
            </a:pPr>
            <a:r>
              <a:rPr lang="en-GB" sz="1000" dirty="0" err="1">
                <a:solidFill>
                  <a:schemeClr val="dk1"/>
                </a:solidFill>
                <a:cs typeface="Arial"/>
                <a:sym typeface="Arial"/>
              </a:rPr>
              <a:t>Wadsen</a:t>
            </a:r>
            <a:r>
              <a:rPr lang="en-GB" sz="1000" dirty="0">
                <a:solidFill>
                  <a:schemeClr val="dk1"/>
                </a:solidFill>
                <a:cs typeface="Arial"/>
                <a:sym typeface="Arial"/>
              </a:rPr>
              <a:t> did not join some other Republican AGs in attempting to invalidate the 2020 election results</a:t>
            </a:r>
          </a:p>
        </p:txBody>
      </p:sp>
      <p:sp>
        <p:nvSpPr>
          <p:cNvPr id="18" name="Google Shape;8247;p127">
            <a:extLst>
              <a:ext uri="{FF2B5EF4-FFF2-40B4-BE49-F238E27FC236}">
                <a16:creationId xmlns:a16="http://schemas.microsoft.com/office/drawing/2014/main" id="{5EAA7E71-244C-E003-8DE9-A36CE51BC1EB}"/>
              </a:ext>
            </a:extLst>
          </p:cNvPr>
          <p:cNvSpPr/>
          <p:nvPr/>
        </p:nvSpPr>
        <p:spPr>
          <a:xfrm>
            <a:off x="4285365" y="4486507"/>
            <a:ext cx="246888" cy="2468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3</a:t>
            </a:r>
            <a:endParaRPr dirty="0"/>
          </a:p>
        </p:txBody>
      </p:sp>
      <p:sp>
        <p:nvSpPr>
          <p:cNvPr id="19" name="TextBox 18">
            <a:extLst>
              <a:ext uri="{FF2B5EF4-FFF2-40B4-BE49-F238E27FC236}">
                <a16:creationId xmlns:a16="http://schemas.microsoft.com/office/drawing/2014/main" id="{E6FBF889-B971-5B74-9688-A096496EFB7D}"/>
              </a:ext>
            </a:extLst>
          </p:cNvPr>
          <p:cNvSpPr txBox="1"/>
          <p:nvPr/>
        </p:nvSpPr>
        <p:spPr>
          <a:xfrm>
            <a:off x="4532253" y="4475731"/>
            <a:ext cx="1500732" cy="276999"/>
          </a:xfrm>
          <a:prstGeom prst="rect">
            <a:avLst/>
          </a:prstGeom>
          <a:noFill/>
        </p:spPr>
        <p:txBody>
          <a:bodyPr wrap="none" rtlCol="0">
            <a:spAutoFit/>
          </a:bodyPr>
          <a:lstStyle/>
          <a:p>
            <a:r>
              <a:rPr lang="en-US" sz="1200" b="1" dirty="0"/>
              <a:t>Simpson survives</a:t>
            </a:r>
          </a:p>
        </p:txBody>
      </p:sp>
      <p:sp>
        <p:nvSpPr>
          <p:cNvPr id="20" name="Rectangle 19">
            <a:extLst>
              <a:ext uri="{FF2B5EF4-FFF2-40B4-BE49-F238E27FC236}">
                <a16:creationId xmlns:a16="http://schemas.microsoft.com/office/drawing/2014/main" id="{E01C095B-06DB-530A-031F-92D8CA45FC43}"/>
              </a:ext>
            </a:extLst>
          </p:cNvPr>
          <p:cNvSpPr/>
          <p:nvPr/>
        </p:nvSpPr>
        <p:spPr>
          <a:xfrm>
            <a:off x="4204145" y="4716368"/>
            <a:ext cx="3773718" cy="1169551"/>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12-term Rep. Mike Simpson (R-ID-2) won the GOP nomination against challenger Bryan Smith (R)</a:t>
            </a:r>
          </a:p>
          <a:p>
            <a:pPr marL="171450" lvl="0" indent="-171450">
              <a:buClr>
                <a:schemeClr val="dk1"/>
              </a:buClr>
              <a:buSzPts val="1100"/>
              <a:buFont typeface="Noto Sans Symbols"/>
              <a:buChar char="▪"/>
            </a:pPr>
            <a:r>
              <a:rPr lang="en-GB" sz="1000" dirty="0">
                <a:solidFill>
                  <a:schemeClr val="dk1"/>
                </a:solidFill>
                <a:cs typeface="Arial"/>
                <a:sym typeface="Arial"/>
              </a:rPr>
              <a:t>Ad spending in the race reached nearly $2 million, with Smith and the America Proud PAC accusing Simpson of being “liberal” and “anti-Trump”</a:t>
            </a:r>
          </a:p>
          <a:p>
            <a:pPr marL="171450" lvl="0" indent="-171450">
              <a:buClr>
                <a:schemeClr val="dk1"/>
              </a:buClr>
              <a:buSzPts val="1100"/>
              <a:buFont typeface="Noto Sans Symbols"/>
              <a:buChar char="▪"/>
            </a:pPr>
            <a:endParaRPr lang="en-GB" sz="1000" dirty="0">
              <a:solidFill>
                <a:schemeClr val="dk1"/>
              </a:solidFill>
              <a:cs typeface="Arial"/>
              <a:sym typeface="Arial"/>
            </a:endParaRPr>
          </a:p>
          <a:p>
            <a:pPr marL="171450" lvl="0" indent="-171450">
              <a:buClr>
                <a:schemeClr val="dk1"/>
              </a:buClr>
              <a:buSzPts val="1100"/>
              <a:buFont typeface="Noto Sans Symbols"/>
              <a:buChar char="▪"/>
            </a:pPr>
            <a:endParaRPr lang="en-GB" sz="1000" dirty="0">
              <a:solidFill>
                <a:schemeClr val="dk1"/>
              </a:solidFill>
              <a:cs typeface="Arial"/>
              <a:sym typeface="Arial"/>
            </a:endParaRP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3119740431"/>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2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pic>
        <p:nvPicPr>
          <p:cNvPr id="5" name="Picture 4">
            <a:extLst>
              <a:ext uri="{FF2B5EF4-FFF2-40B4-BE49-F238E27FC236}">
                <a16:creationId xmlns:a16="http://schemas.microsoft.com/office/drawing/2014/main" id="{67DBB904-18C2-06DA-030C-E15979FD5BC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19467" y="4313323"/>
            <a:ext cx="2132169" cy="1272937"/>
          </a:xfrm>
          <a:prstGeom prst="rect">
            <a:avLst/>
          </a:prstGeom>
        </p:spPr>
      </p:pic>
      <p:sp>
        <p:nvSpPr>
          <p:cNvPr id="22" name="TextBox 21">
            <a:extLst>
              <a:ext uri="{FF2B5EF4-FFF2-40B4-BE49-F238E27FC236}">
                <a16:creationId xmlns:a16="http://schemas.microsoft.com/office/drawing/2014/main" id="{A1B33D50-9DA1-D4A5-5FDF-C3B268C6311A}"/>
              </a:ext>
            </a:extLst>
          </p:cNvPr>
          <p:cNvSpPr txBox="1"/>
          <p:nvPr/>
        </p:nvSpPr>
        <p:spPr>
          <a:xfrm>
            <a:off x="636991" y="6224623"/>
            <a:ext cx="4634256"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Politico, NY Times, Idaho Statesman, The Cook Political Report with Amy Walter</a:t>
            </a:r>
          </a:p>
        </p:txBody>
      </p:sp>
      <p:sp>
        <p:nvSpPr>
          <p:cNvPr id="23" name="Google Shape;8235;p127">
            <a:extLst>
              <a:ext uri="{FF2B5EF4-FFF2-40B4-BE49-F238E27FC236}">
                <a16:creationId xmlns:a16="http://schemas.microsoft.com/office/drawing/2014/main" id="{B6BA72E2-2460-279C-8613-8F75BEDF0EDE}"/>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Tree>
    <p:extLst>
      <p:ext uri="{BB962C8B-B14F-4D97-AF65-F5344CB8AC3E}">
        <p14:creationId xmlns:p14="http://schemas.microsoft.com/office/powerpoint/2010/main" val="425610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Idaho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5/18/22</a:t>
            </a:r>
          </a:p>
        </p:txBody>
      </p:sp>
      <p:graphicFrame>
        <p:nvGraphicFramePr>
          <p:cNvPr id="7" name="Table 6">
            <a:extLst>
              <a:ext uri="{FF2B5EF4-FFF2-40B4-BE49-F238E27FC236}">
                <a16:creationId xmlns:a16="http://schemas.microsoft.com/office/drawing/2014/main" id="{BE5F7647-3C51-566C-10FA-ECA81C661C1D}"/>
              </a:ext>
            </a:extLst>
          </p:cNvPr>
          <p:cNvGraphicFramePr>
            <a:graphicFrameLocks noGrp="1"/>
          </p:cNvGraphicFramePr>
          <p:nvPr>
            <p:extLst>
              <p:ext uri="{D42A27DB-BD31-4B8C-83A1-F6EECF244321}">
                <p14:modId xmlns:p14="http://schemas.microsoft.com/office/powerpoint/2010/main" val="4116276827"/>
              </p:ext>
            </p:extLst>
          </p:nvPr>
        </p:nvGraphicFramePr>
        <p:xfrm>
          <a:off x="1153740" y="1543755"/>
          <a:ext cx="7030799" cy="4302000"/>
        </p:xfrm>
        <a:graphic>
          <a:graphicData uri="http://schemas.openxmlformats.org/drawingml/2006/table">
            <a:tbl>
              <a:tblPr/>
              <a:tblGrid>
                <a:gridCol w="1093953">
                  <a:extLst>
                    <a:ext uri="{9D8B030D-6E8A-4147-A177-3AD203B41FA5}">
                      <a16:colId xmlns:a16="http://schemas.microsoft.com/office/drawing/2014/main" val="1814654005"/>
                    </a:ext>
                  </a:extLst>
                </a:gridCol>
                <a:gridCol w="2433738">
                  <a:extLst>
                    <a:ext uri="{9D8B030D-6E8A-4147-A177-3AD203B41FA5}">
                      <a16:colId xmlns:a16="http://schemas.microsoft.com/office/drawing/2014/main" val="2439069371"/>
                    </a:ext>
                  </a:extLst>
                </a:gridCol>
                <a:gridCol w="2372280">
                  <a:extLst>
                    <a:ext uri="{9D8B030D-6E8A-4147-A177-3AD203B41FA5}">
                      <a16:colId xmlns:a16="http://schemas.microsoft.com/office/drawing/2014/main" val="2958444420"/>
                    </a:ext>
                  </a:extLst>
                </a:gridCol>
                <a:gridCol w="1130828">
                  <a:extLst>
                    <a:ext uri="{9D8B030D-6E8A-4147-A177-3AD203B41FA5}">
                      <a16:colId xmlns:a16="http://schemas.microsoft.com/office/drawing/2014/main" val="1803302013"/>
                    </a:ext>
                  </a:extLst>
                </a:gridCol>
              </a:tblGrid>
              <a:tr h="833720">
                <a:tc>
                  <a:txBody>
                    <a:bodyPr/>
                    <a:lstStyle/>
                    <a:p>
                      <a:pPr algn="ctr" rtl="0" fontAlgn="ctr"/>
                      <a:r>
                        <a:rPr lang="en-US" sz="1050" b="1" i="0" u="none" strike="noStrike" dirty="0">
                          <a:solidFill>
                            <a:srgbClr val="000000"/>
                          </a:solidFill>
                          <a:effectLst/>
                          <a:latin typeface="+mn-lt"/>
                          <a:cs typeface="Calibri" panose="020F0502020204030204" pitchFamily="34" charset="0"/>
                        </a:rPr>
                        <a:t>Seat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cs typeface="Calibri" panose="020F0502020204030204" pitchFamily="34" charset="0"/>
                        </a:rPr>
                        <a:t>Republican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cs typeface="Calibri" panose="020F0502020204030204" pitchFamily="34" charset="0"/>
                        </a:rPr>
                        <a:t>Democratic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cs typeface="Calibri" panose="020F0502020204030204" pitchFamily="34" charset="0"/>
                        </a:rPr>
                        <a:t>Cook Rating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105416"/>
                  </a:ext>
                </a:extLst>
              </a:tr>
              <a:tr h="867070">
                <a:tc>
                  <a:txBody>
                    <a:bodyPr/>
                    <a:lstStyle/>
                    <a:p>
                      <a:pPr algn="ctr" rtl="0" fontAlgn="ctr"/>
                      <a:r>
                        <a:rPr lang="en-US" sz="900" b="1" i="0" u="none" strike="noStrike" dirty="0">
                          <a:solidFill>
                            <a:srgbClr val="000000"/>
                          </a:solidFill>
                          <a:effectLst/>
                          <a:latin typeface="+mn-lt"/>
                          <a:cs typeface="Calibri" panose="020F0502020204030204" pitchFamily="34" charset="0"/>
                        </a:rPr>
                        <a:t>ID-Senate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cs typeface="Calibri" panose="020F0502020204030204" pitchFamily="34" charset="0"/>
                        </a:rPr>
                        <a:t>Mike Crapo* (67.1%)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cs typeface="Calibri" panose="020F0502020204030204" pitchFamily="34" charset="0"/>
                        </a:rPr>
                        <a:t>David Roth (57.8%)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cs typeface="Calibri" panose="020F0502020204030204" pitchFamily="34" charset="0"/>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219361776"/>
                  </a:ext>
                </a:extLst>
              </a:tr>
              <a:tr h="867070">
                <a:tc>
                  <a:txBody>
                    <a:bodyPr/>
                    <a:lstStyle/>
                    <a:p>
                      <a:pPr algn="ctr" rtl="0" fontAlgn="ctr"/>
                      <a:r>
                        <a:rPr lang="en-US" sz="900" b="1" i="0" u="none" strike="noStrike">
                          <a:solidFill>
                            <a:srgbClr val="000000"/>
                          </a:solidFill>
                          <a:effectLst/>
                          <a:latin typeface="+mn-lt"/>
                          <a:cs typeface="Calibri" panose="020F0502020204030204" pitchFamily="34" charset="0"/>
                        </a:rPr>
                        <a:t>ID-Governor</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cs typeface="Calibri" panose="020F0502020204030204" pitchFamily="34" charset="0"/>
                        </a:rPr>
                        <a:t>Brad Little* (52.8%)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cs typeface="Calibri" panose="020F0502020204030204" pitchFamily="34" charset="0"/>
                        </a:rPr>
                        <a:t>Stephen Heidt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cs typeface="Calibri" panose="020F0502020204030204" pitchFamily="34" charset="0"/>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729389796"/>
                  </a:ext>
                </a:extLst>
              </a:tr>
              <a:tr h="867070">
                <a:tc>
                  <a:txBody>
                    <a:bodyPr/>
                    <a:lstStyle/>
                    <a:p>
                      <a:pPr algn="ctr" rtl="0" fontAlgn="ctr"/>
                      <a:r>
                        <a:rPr lang="en-US" sz="900" b="1" i="0" u="none" strike="noStrike">
                          <a:solidFill>
                            <a:srgbClr val="000000"/>
                          </a:solidFill>
                          <a:effectLst/>
                          <a:latin typeface="+mn-lt"/>
                          <a:cs typeface="Calibri" panose="020F0502020204030204" pitchFamily="34" charset="0"/>
                        </a:rPr>
                        <a:t>ID-1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cs typeface="Calibri" panose="020F0502020204030204" pitchFamily="34" charset="0"/>
                        </a:rPr>
                        <a:t>Russ Fulcher*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cs typeface="Calibri" panose="020F0502020204030204" pitchFamily="34" charset="0"/>
                        </a:rPr>
                        <a:t>Kaylee Peterson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cs typeface="Calibri" panose="020F0502020204030204" pitchFamily="34" charset="0"/>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238580293"/>
                  </a:ext>
                </a:extLst>
              </a:tr>
              <a:tr h="867070">
                <a:tc>
                  <a:txBody>
                    <a:bodyPr/>
                    <a:lstStyle/>
                    <a:p>
                      <a:pPr algn="ctr" rtl="0" fontAlgn="ctr"/>
                      <a:r>
                        <a:rPr lang="en-US" sz="900" b="1" i="0" u="none" strike="noStrike">
                          <a:solidFill>
                            <a:srgbClr val="000000"/>
                          </a:solidFill>
                          <a:effectLst/>
                          <a:latin typeface="+mn-lt"/>
                          <a:cs typeface="Calibri" panose="020F0502020204030204" pitchFamily="34" charset="0"/>
                        </a:rPr>
                        <a:t>ID-2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cs typeface="Calibri" panose="020F0502020204030204" pitchFamily="34" charset="0"/>
                        </a:rPr>
                        <a:t>Mike Simpson* (54.6%)</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cs typeface="Calibri" panose="020F0502020204030204" pitchFamily="34" charset="0"/>
                        </a:rPr>
                        <a:t>Wendy Norman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cs typeface="Calibri" panose="020F0502020204030204" pitchFamily="34" charset="0"/>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837162680"/>
                  </a:ext>
                </a:extLst>
              </a:tr>
            </a:tbl>
          </a:graphicData>
        </a:graphic>
      </p:graphicFrame>
      <p:sp>
        <p:nvSpPr>
          <p:cNvPr id="8" name="Text Placeholder 18">
            <a:extLst>
              <a:ext uri="{FF2B5EF4-FFF2-40B4-BE49-F238E27FC236}">
                <a16:creationId xmlns:a16="http://schemas.microsoft.com/office/drawing/2014/main" id="{79B1BB96-33E3-C406-ED80-3A83CB9BD083}"/>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1890729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Illinois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437077" cy="307777"/>
          </a:xfrm>
          <a:prstGeom prst="rect">
            <a:avLst/>
          </a:prstGeom>
          <a:noFill/>
        </p:spPr>
        <p:txBody>
          <a:bodyPr wrap="none" rtlCol="0">
            <a:spAutoFit/>
          </a:bodyPr>
          <a:lstStyle/>
          <a:p>
            <a:r>
              <a:rPr lang="en-US" sz="1400" dirty="0">
                <a:solidFill>
                  <a:schemeClr val="bg1">
                    <a:lumMod val="50000"/>
                  </a:schemeClr>
                </a:solidFill>
                <a:latin typeface="+mj-lt"/>
              </a:rPr>
              <a:t>Primaries held June 28</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6/29/22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3256020" cy="276999"/>
          </a:xfrm>
          <a:prstGeom prst="rect">
            <a:avLst/>
          </a:prstGeom>
          <a:noFill/>
        </p:spPr>
        <p:txBody>
          <a:bodyPr wrap="none" rtlCol="0">
            <a:spAutoFit/>
          </a:bodyPr>
          <a:lstStyle/>
          <a:p>
            <a:r>
              <a:rPr lang="en-US" sz="1200" b="1" dirty="0"/>
              <a:t>Dem meddling in governor’s race pays off</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56332"/>
            <a:ext cx="3870348" cy="1169551"/>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GB" sz="1000" dirty="0">
                <a:solidFill>
                  <a:schemeClr val="dk1"/>
                </a:solidFill>
                <a:latin typeface="Arial"/>
                <a:ea typeface="Arial"/>
                <a:cs typeface="Arial"/>
                <a:sym typeface="Arial"/>
              </a:rPr>
              <a:t>Democrats deployed an expensive and risky strategy to elevate the campaign of Trump-endorsed Darren Bailey (R) over the more moderate Aurora Mayor Richard Irvin (R)</a:t>
            </a:r>
          </a:p>
          <a:p>
            <a:pPr marL="171450" marR="0" lvl="0" indent="-171450" algn="l" rtl="0">
              <a:spcBef>
                <a:spcPts val="0"/>
              </a:spcBef>
              <a:spcAft>
                <a:spcPts val="0"/>
              </a:spcAft>
              <a:buClr>
                <a:schemeClr val="dk1"/>
              </a:buClr>
              <a:buSzPts val="1100"/>
              <a:buFont typeface="Noto Sans Symbols"/>
              <a:buChar char="▪"/>
            </a:pPr>
            <a:r>
              <a:rPr lang="en-GB" sz="1000" dirty="0">
                <a:solidFill>
                  <a:schemeClr val="dk1"/>
                </a:solidFill>
                <a:latin typeface="Arial"/>
                <a:ea typeface="Arial"/>
                <a:cs typeface="Arial"/>
                <a:sym typeface="Arial"/>
              </a:rPr>
              <a:t>Irvin would have been a more competitive candidate against incumbent Gov. J.B. Pritzker (D); Pritzker will now face Bailey in November after the latter’s resounding victory over Irvin </a:t>
            </a:r>
          </a:p>
          <a:p>
            <a:pPr marL="171450" marR="0" lvl="0" indent="-171450" algn="l" rtl="0">
              <a:spcBef>
                <a:spcPts val="0"/>
              </a:spcBef>
              <a:spcAft>
                <a:spcPts val="0"/>
              </a:spcAft>
              <a:buClr>
                <a:schemeClr val="dk1"/>
              </a:buClr>
              <a:buSzPts val="1100"/>
              <a:buFont typeface="Noto Sans Symbols"/>
              <a:buChar char="▪"/>
            </a:pPr>
            <a:endParaRPr lang="en-GB" sz="1000" dirty="0">
              <a:solidFill>
                <a:schemeClr val="dk1"/>
              </a:solidFill>
              <a:latin typeface="Aria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377663"/>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360130"/>
            <a:ext cx="3156633" cy="276999"/>
          </a:xfrm>
          <a:prstGeom prst="rect">
            <a:avLst/>
          </a:prstGeom>
          <a:noFill/>
        </p:spPr>
        <p:txBody>
          <a:bodyPr wrap="none" rtlCol="0">
            <a:spAutoFit/>
          </a:bodyPr>
          <a:lstStyle/>
          <a:p>
            <a:r>
              <a:rPr lang="en-US" sz="1200" b="1" dirty="0" err="1"/>
              <a:t>Casten</a:t>
            </a:r>
            <a:r>
              <a:rPr lang="en-US" sz="1200" b="1" dirty="0"/>
              <a:t> defeats Newman in Dem. primary</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625045"/>
            <a:ext cx="3773718" cy="861774"/>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GB" sz="1000" dirty="0">
                <a:solidFill>
                  <a:schemeClr val="dk1"/>
                </a:solidFill>
                <a:latin typeface="Arial"/>
                <a:ea typeface="Arial"/>
                <a:cs typeface="Arial"/>
                <a:sym typeface="Arial"/>
              </a:rPr>
              <a:t>Redistricting drew incumbent Reps. Sean </a:t>
            </a:r>
            <a:r>
              <a:rPr lang="en-GB" sz="1000" dirty="0" err="1">
                <a:solidFill>
                  <a:schemeClr val="dk1"/>
                </a:solidFill>
                <a:latin typeface="Arial"/>
                <a:ea typeface="Arial"/>
                <a:cs typeface="Arial"/>
                <a:sym typeface="Arial"/>
              </a:rPr>
              <a:t>Casten</a:t>
            </a:r>
            <a:r>
              <a:rPr lang="en-GB" sz="1000" dirty="0">
                <a:solidFill>
                  <a:schemeClr val="dk1"/>
                </a:solidFill>
                <a:latin typeface="Arial"/>
                <a:ea typeface="Arial"/>
                <a:cs typeface="Arial"/>
                <a:sym typeface="Arial"/>
              </a:rPr>
              <a:t> (D-IL-6) and Marie Newman (D-IL-3) into the same 6</a:t>
            </a:r>
            <a:r>
              <a:rPr lang="en-GB" sz="1000" baseline="30000" dirty="0">
                <a:solidFill>
                  <a:schemeClr val="dk1"/>
                </a:solidFill>
                <a:latin typeface="Arial"/>
                <a:ea typeface="Arial"/>
                <a:cs typeface="Arial"/>
                <a:sym typeface="Arial"/>
              </a:rPr>
              <a:t>th</a:t>
            </a:r>
            <a:r>
              <a:rPr lang="en-GB" sz="1000" dirty="0">
                <a:solidFill>
                  <a:schemeClr val="dk1"/>
                </a:solidFill>
                <a:latin typeface="Arial"/>
                <a:ea typeface="Arial"/>
                <a:cs typeface="Arial"/>
                <a:sym typeface="Arial"/>
              </a:rPr>
              <a:t> CD; Newman currently faces an ethics probe</a:t>
            </a:r>
          </a:p>
          <a:p>
            <a:pPr marL="171450" marR="0" lvl="0" indent="-171450" algn="l" rtl="0">
              <a:spcBef>
                <a:spcPts val="0"/>
              </a:spcBef>
              <a:spcAft>
                <a:spcPts val="0"/>
              </a:spcAft>
              <a:buClr>
                <a:schemeClr val="dk1"/>
              </a:buClr>
              <a:buSzPts val="1100"/>
              <a:buFont typeface="Noto Sans Symbols"/>
              <a:buChar char="▪"/>
            </a:pPr>
            <a:r>
              <a:rPr lang="en-GB" sz="1000" dirty="0" err="1">
                <a:solidFill>
                  <a:schemeClr val="dk1"/>
                </a:solidFill>
                <a:latin typeface="Arial"/>
                <a:cs typeface="Arial"/>
                <a:sym typeface="Arial"/>
              </a:rPr>
              <a:t>Casten</a:t>
            </a:r>
            <a:r>
              <a:rPr lang="en-GB" sz="1000" dirty="0">
                <a:solidFill>
                  <a:schemeClr val="dk1"/>
                </a:solidFill>
                <a:latin typeface="Arial"/>
                <a:cs typeface="Arial"/>
                <a:sym typeface="Arial"/>
              </a:rPr>
              <a:t> beat progressive freshman Newman, despite the new district containing more of Newman’s constituents </a:t>
            </a:r>
          </a:p>
        </p:txBody>
      </p:sp>
      <p:sp>
        <p:nvSpPr>
          <p:cNvPr id="18" name="Google Shape;8247;p127">
            <a:extLst>
              <a:ext uri="{FF2B5EF4-FFF2-40B4-BE49-F238E27FC236}">
                <a16:creationId xmlns:a16="http://schemas.microsoft.com/office/drawing/2014/main" id="{5EAA7E71-244C-E003-8DE9-A36CE51BC1EB}"/>
              </a:ext>
            </a:extLst>
          </p:cNvPr>
          <p:cNvSpPr/>
          <p:nvPr/>
        </p:nvSpPr>
        <p:spPr>
          <a:xfrm>
            <a:off x="4285365" y="4486507"/>
            <a:ext cx="246888" cy="2468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3</a:t>
            </a:r>
            <a:endParaRPr dirty="0"/>
          </a:p>
        </p:txBody>
      </p:sp>
      <p:sp>
        <p:nvSpPr>
          <p:cNvPr id="19" name="TextBox 18">
            <a:extLst>
              <a:ext uri="{FF2B5EF4-FFF2-40B4-BE49-F238E27FC236}">
                <a16:creationId xmlns:a16="http://schemas.microsoft.com/office/drawing/2014/main" id="{E6FBF889-B971-5B74-9688-A096496EFB7D}"/>
              </a:ext>
            </a:extLst>
          </p:cNvPr>
          <p:cNvSpPr txBox="1"/>
          <p:nvPr/>
        </p:nvSpPr>
        <p:spPr>
          <a:xfrm>
            <a:off x="4532253" y="4475592"/>
            <a:ext cx="2653740" cy="276999"/>
          </a:xfrm>
          <a:prstGeom prst="rect">
            <a:avLst/>
          </a:prstGeom>
          <a:noFill/>
        </p:spPr>
        <p:txBody>
          <a:bodyPr wrap="none" rtlCol="0">
            <a:spAutoFit/>
          </a:bodyPr>
          <a:lstStyle/>
          <a:p>
            <a:r>
              <a:rPr lang="en-US" sz="1200" b="1" dirty="0"/>
              <a:t>Miller bests Davis in GOP primary</a:t>
            </a:r>
          </a:p>
        </p:txBody>
      </p:sp>
      <p:sp>
        <p:nvSpPr>
          <p:cNvPr id="20" name="Rectangle 19">
            <a:extLst>
              <a:ext uri="{FF2B5EF4-FFF2-40B4-BE49-F238E27FC236}">
                <a16:creationId xmlns:a16="http://schemas.microsoft.com/office/drawing/2014/main" id="{E01C095B-06DB-530A-031F-92D8CA45FC43}"/>
              </a:ext>
            </a:extLst>
          </p:cNvPr>
          <p:cNvSpPr/>
          <p:nvPr/>
        </p:nvSpPr>
        <p:spPr>
          <a:xfrm>
            <a:off x="4204144" y="4716368"/>
            <a:ext cx="3773717" cy="1015663"/>
          </a:xfrm>
          <a:prstGeom prst="rect">
            <a:avLst/>
          </a:prstGeom>
        </p:spPr>
        <p:txBody>
          <a:bodyPr wrap="square">
            <a:spAutoFit/>
          </a:bodyPr>
          <a:lstStyle/>
          <a:p>
            <a:pPr marL="171450" indent="-171450">
              <a:buClr>
                <a:schemeClr val="dk1"/>
              </a:buClr>
              <a:buSzPts val="1100"/>
              <a:buFont typeface="Noto Sans Symbols"/>
              <a:buChar char="▪"/>
            </a:pPr>
            <a:r>
              <a:rPr lang="en-US" sz="1000" dirty="0">
                <a:solidFill>
                  <a:schemeClr val="dk1"/>
                </a:solidFill>
                <a:latin typeface="Arial"/>
                <a:ea typeface="Arial"/>
                <a:cs typeface="Arial"/>
                <a:sym typeface="Arial"/>
              </a:rPr>
              <a:t>Rep. Mary Miller (R-IL-15) bested Rep. Rodney Davis (R-IL-13) in the new 15</a:t>
            </a:r>
            <a:r>
              <a:rPr lang="en-US" sz="1000" baseline="30000" dirty="0">
                <a:solidFill>
                  <a:schemeClr val="dk1"/>
                </a:solidFill>
                <a:latin typeface="Arial"/>
                <a:ea typeface="Arial"/>
                <a:cs typeface="Arial"/>
                <a:sym typeface="Arial"/>
              </a:rPr>
              <a:t>th</a:t>
            </a:r>
            <a:r>
              <a:rPr lang="en-US" sz="1000" dirty="0">
                <a:solidFill>
                  <a:schemeClr val="dk1"/>
                </a:solidFill>
                <a:latin typeface="Arial"/>
                <a:ea typeface="Arial"/>
                <a:cs typeface="Arial"/>
                <a:sym typeface="Arial"/>
              </a:rPr>
              <a:t> CD which became much more Republican—a disadvantage to the more moderate Davis</a:t>
            </a:r>
          </a:p>
          <a:p>
            <a:pPr marL="171450" indent="-171450">
              <a:buClr>
                <a:schemeClr val="dk1"/>
              </a:buClr>
              <a:buSzPts val="1100"/>
              <a:buFont typeface="Noto Sans Symbols"/>
              <a:buChar char="▪"/>
            </a:pPr>
            <a:r>
              <a:rPr lang="en-US" sz="1000" dirty="0">
                <a:solidFill>
                  <a:schemeClr val="dk1"/>
                </a:solidFill>
                <a:latin typeface="Arial"/>
                <a:cs typeface="Arial"/>
                <a:sym typeface="Arial"/>
              </a:rPr>
              <a:t>Miller was backed by Trump while Davis had supported efforts to create an independent commission to investigate the Jan 6. Capitol riot </a:t>
            </a:r>
            <a:endParaRPr lang="en-US" sz="1000" dirty="0"/>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210939961"/>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r>
                        <a:rPr lang="en-GB" sz="1100" b="0" i="0" u="none" strike="noStrike" dirty="0">
                          <a:solidFill>
                            <a:srgbClr val="000000"/>
                          </a:solidFill>
                          <a:effectLst/>
                          <a:latin typeface="+mn-lt"/>
                        </a:rPr>
                        <a:t>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13 D</a:t>
                      </a:r>
                      <a:r>
                        <a:rPr lang="en-GB" sz="1100" b="0" i="0" u="none" strike="noStrike" dirty="0">
                          <a:solidFill>
                            <a:srgbClr val="FF5739"/>
                          </a:solidFill>
                          <a:effectLst/>
                          <a:latin typeface="+mn-lt"/>
                        </a:rPr>
                        <a:t>, 5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380E3"/>
                          </a:solidFill>
                          <a:effectLst/>
                          <a:latin typeface="+mn-lt"/>
                        </a:rPr>
                        <a:t>D</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100" b="0" i="0" u="none" strike="noStrike" dirty="0">
                          <a:solidFill>
                            <a:srgbClr val="0380E3"/>
                          </a:solidFill>
                          <a:effectLst/>
                          <a:latin typeface="+mn-lt"/>
                        </a:rPr>
                        <a:t>D</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2" name="TextBox 21">
            <a:extLst>
              <a:ext uri="{FF2B5EF4-FFF2-40B4-BE49-F238E27FC236}">
                <a16:creationId xmlns:a16="http://schemas.microsoft.com/office/drawing/2014/main" id="{A1B33D50-9DA1-D4A5-5FDF-C3B268C6311A}"/>
              </a:ext>
            </a:extLst>
          </p:cNvPr>
          <p:cNvSpPr txBox="1"/>
          <p:nvPr/>
        </p:nvSpPr>
        <p:spPr>
          <a:xfrm>
            <a:off x="636990" y="6224623"/>
            <a:ext cx="534470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Ballotpedia, The Cook Political Report with Amy Walter, CNN, New York Times, NBC, Washington Post</a:t>
            </a:r>
          </a:p>
        </p:txBody>
      </p:sp>
      <p:sp>
        <p:nvSpPr>
          <p:cNvPr id="23" name="Google Shape;8235;p127">
            <a:extLst>
              <a:ext uri="{FF2B5EF4-FFF2-40B4-BE49-F238E27FC236}">
                <a16:creationId xmlns:a16="http://schemas.microsoft.com/office/drawing/2014/main" id="{B6BA72E2-2460-279C-8613-8F75BEDF0EDE}"/>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24" name="Picture 23" descr="Map&#10;&#10;Description automatically generated">
            <a:extLst>
              <a:ext uri="{FF2B5EF4-FFF2-40B4-BE49-F238E27FC236}">
                <a16:creationId xmlns:a16="http://schemas.microsoft.com/office/drawing/2014/main" id="{7C1EC419-2DA3-44F3-4F0A-43469C93CC9C}"/>
              </a:ext>
            </a:extLst>
          </p:cNvPr>
          <p:cNvPicPr>
            <a:picLocks noChangeAspect="1"/>
          </p:cNvPicPr>
          <p:nvPr/>
        </p:nvPicPr>
        <p:blipFill rotWithShape="1">
          <a:blip r:embed="rId3"/>
          <a:srcRect l="12156" t="2271" r="17438"/>
          <a:stretch/>
        </p:blipFill>
        <p:spPr>
          <a:xfrm>
            <a:off x="2102401" y="4347782"/>
            <a:ext cx="804002" cy="1334912"/>
          </a:xfrm>
          <a:prstGeom prst="rect">
            <a:avLst/>
          </a:prstGeom>
        </p:spPr>
      </p:pic>
    </p:spTree>
    <p:extLst>
      <p:ext uri="{BB962C8B-B14F-4D97-AF65-F5344CB8AC3E}">
        <p14:creationId xmlns:p14="http://schemas.microsoft.com/office/powerpoint/2010/main" val="67717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Alabama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4133889" cy="307777"/>
          </a:xfrm>
          <a:prstGeom prst="rect">
            <a:avLst/>
          </a:prstGeom>
          <a:noFill/>
        </p:spPr>
        <p:txBody>
          <a:bodyPr wrap="none" rtlCol="0">
            <a:spAutoFit/>
          </a:bodyPr>
          <a:lstStyle/>
          <a:p>
            <a:r>
              <a:rPr lang="en-US" sz="1400" dirty="0">
                <a:solidFill>
                  <a:schemeClr val="bg1">
                    <a:lumMod val="50000"/>
                  </a:schemeClr>
                </a:solidFill>
                <a:latin typeface="+mj-lt"/>
              </a:rPr>
              <a:t>Primaries held May 24, runoffs June 21  </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6/27/22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2719271" cy="276999"/>
          </a:xfrm>
          <a:prstGeom prst="rect">
            <a:avLst/>
          </a:prstGeom>
          <a:noFill/>
        </p:spPr>
        <p:txBody>
          <a:bodyPr wrap="none" rtlCol="0">
            <a:spAutoFit/>
          </a:bodyPr>
          <a:lstStyle/>
          <a:p>
            <a:r>
              <a:rPr lang="en-US" sz="1200" b="1" dirty="0"/>
              <a:t>Trump’s Senate race judgment call</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678324" cy="861774"/>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Rep. Mo Brooks (R), whose Trump endorsement was rescinded after poor polling predictions, lost to Katie Britt (R) in the June 21st runoff </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Britt, who received 63% of the vote, will face Will Boyd (D) for the open AL Senate seat in November</a:t>
            </a:r>
          </a:p>
        </p:txBody>
      </p:sp>
      <p:sp>
        <p:nvSpPr>
          <p:cNvPr id="13" name="Google Shape;8235;p127">
            <a:extLst>
              <a:ext uri="{FF2B5EF4-FFF2-40B4-BE49-F238E27FC236}">
                <a16:creationId xmlns:a16="http://schemas.microsoft.com/office/drawing/2014/main" id="{6B86BF5C-A85E-5B8E-A3B8-3CBBC761C97E}"/>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330847"/>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315629"/>
            <a:ext cx="1611339" cy="276999"/>
          </a:xfrm>
          <a:prstGeom prst="rect">
            <a:avLst/>
          </a:prstGeom>
          <a:noFill/>
        </p:spPr>
        <p:txBody>
          <a:bodyPr wrap="none" rtlCol="0">
            <a:spAutoFit/>
          </a:bodyPr>
          <a:lstStyle/>
          <a:p>
            <a:r>
              <a:rPr lang="en-US" sz="1200" b="1" dirty="0"/>
              <a:t>US House District 5</a:t>
            </a:r>
          </a:p>
        </p:txBody>
      </p:sp>
      <p:sp>
        <p:nvSpPr>
          <p:cNvPr id="17" name="Rectangle 16">
            <a:extLst>
              <a:ext uri="{FF2B5EF4-FFF2-40B4-BE49-F238E27FC236}">
                <a16:creationId xmlns:a16="http://schemas.microsoft.com/office/drawing/2014/main" id="{224EF0C6-0C38-B4C2-9E21-7A2F50539560}"/>
              </a:ext>
            </a:extLst>
          </p:cNvPr>
          <p:cNvSpPr/>
          <p:nvPr/>
        </p:nvSpPr>
        <p:spPr>
          <a:xfrm>
            <a:off x="4208418" y="3577735"/>
            <a:ext cx="3870347"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The seat left open by Rep. Brooks attracted 6 GOP challengers, with Dale Strong defeating Casey </a:t>
            </a:r>
            <a:r>
              <a:rPr lang="en-GB" sz="1000" dirty="0" err="1">
                <a:solidFill>
                  <a:schemeClr val="dk1"/>
                </a:solidFill>
                <a:cs typeface="Arial"/>
                <a:sym typeface="Arial"/>
              </a:rPr>
              <a:t>Wardynski</a:t>
            </a:r>
            <a:r>
              <a:rPr lang="en-GB" sz="1000" dirty="0">
                <a:solidFill>
                  <a:schemeClr val="dk1"/>
                </a:solidFill>
                <a:cs typeface="Arial"/>
                <a:sym typeface="Arial"/>
              </a:rPr>
              <a:t> in the June 21st runoff</a:t>
            </a:r>
          </a:p>
          <a:p>
            <a:pPr marL="171450" lvl="0" indent="-171450">
              <a:buClr>
                <a:schemeClr val="dk1"/>
              </a:buClr>
              <a:buSzPts val="1100"/>
              <a:buFont typeface="Noto Sans Symbols"/>
              <a:buChar char="▪"/>
            </a:pPr>
            <a:r>
              <a:rPr lang="en-GB" sz="1000" dirty="0">
                <a:solidFill>
                  <a:schemeClr val="dk1"/>
                </a:solidFill>
                <a:cs typeface="Arial"/>
                <a:sym typeface="Arial"/>
              </a:rPr>
              <a:t>Strong, who received 63.4% of the vote, will face Kathy Warner-Stanton (D) in November</a:t>
            </a:r>
          </a:p>
          <a:p>
            <a:pPr marL="171450" lvl="0" indent="-171450">
              <a:buClr>
                <a:schemeClr val="dk1"/>
              </a:buClr>
              <a:buSzPts val="1100"/>
              <a:buFont typeface="Noto Sans Symbols"/>
              <a:buChar char="▪"/>
            </a:pPr>
            <a:endParaRPr lang="en-GB" sz="1000" dirty="0">
              <a:solidFill>
                <a:schemeClr val="dk1"/>
              </a:solidFill>
              <a:cs typeface="Arial"/>
              <a:sym typeface="Arial"/>
            </a:endParaRPr>
          </a:p>
        </p:txBody>
      </p:sp>
      <p:sp>
        <p:nvSpPr>
          <p:cNvPr id="18" name="Google Shape;8247;p127">
            <a:extLst>
              <a:ext uri="{FF2B5EF4-FFF2-40B4-BE49-F238E27FC236}">
                <a16:creationId xmlns:a16="http://schemas.microsoft.com/office/drawing/2014/main" id="{5EAA7E71-244C-E003-8DE9-A36CE51BC1EB}"/>
              </a:ext>
            </a:extLst>
          </p:cNvPr>
          <p:cNvSpPr/>
          <p:nvPr/>
        </p:nvSpPr>
        <p:spPr>
          <a:xfrm>
            <a:off x="4285365" y="4504436"/>
            <a:ext cx="246888" cy="2468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3</a:t>
            </a:r>
            <a:endParaRPr dirty="0"/>
          </a:p>
        </p:txBody>
      </p:sp>
      <p:sp>
        <p:nvSpPr>
          <p:cNvPr id="19" name="TextBox 18">
            <a:extLst>
              <a:ext uri="{FF2B5EF4-FFF2-40B4-BE49-F238E27FC236}">
                <a16:creationId xmlns:a16="http://schemas.microsoft.com/office/drawing/2014/main" id="{E6FBF889-B971-5B74-9688-A096496EFB7D}"/>
              </a:ext>
            </a:extLst>
          </p:cNvPr>
          <p:cNvSpPr txBox="1"/>
          <p:nvPr/>
        </p:nvSpPr>
        <p:spPr>
          <a:xfrm>
            <a:off x="4532253" y="4489380"/>
            <a:ext cx="1362874" cy="276999"/>
          </a:xfrm>
          <a:prstGeom prst="rect">
            <a:avLst/>
          </a:prstGeom>
          <a:noFill/>
        </p:spPr>
        <p:txBody>
          <a:bodyPr wrap="none" rtlCol="0">
            <a:spAutoFit/>
          </a:bodyPr>
          <a:lstStyle/>
          <a:p>
            <a:r>
              <a:rPr lang="en-US" sz="1200" b="1" dirty="0"/>
              <a:t>Governor’s race</a:t>
            </a:r>
          </a:p>
        </p:txBody>
      </p:sp>
      <p:sp>
        <p:nvSpPr>
          <p:cNvPr id="20" name="Rectangle 19">
            <a:extLst>
              <a:ext uri="{FF2B5EF4-FFF2-40B4-BE49-F238E27FC236}">
                <a16:creationId xmlns:a16="http://schemas.microsoft.com/office/drawing/2014/main" id="{E01C095B-06DB-530A-031F-92D8CA45FC43}"/>
              </a:ext>
            </a:extLst>
          </p:cNvPr>
          <p:cNvSpPr/>
          <p:nvPr/>
        </p:nvSpPr>
        <p:spPr>
          <a:xfrm>
            <a:off x="4204144" y="4757639"/>
            <a:ext cx="3870347" cy="861774"/>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Sitting Gov. Kay Ivey (R) easily defeated Lynda Blanchard, who failed to receive a Trump endorsement after serving as the former president’s ambassador to Slovenia</a:t>
            </a:r>
          </a:p>
          <a:p>
            <a:pPr marL="171450" lvl="0" indent="-171450">
              <a:buClr>
                <a:schemeClr val="dk1"/>
              </a:buClr>
              <a:buSzPts val="1100"/>
              <a:buFont typeface="Noto Sans Symbols"/>
              <a:buChar char="▪"/>
            </a:pPr>
            <a:r>
              <a:rPr lang="en-GB" sz="1000" dirty="0">
                <a:solidFill>
                  <a:schemeClr val="dk1"/>
                </a:solidFill>
                <a:cs typeface="Arial"/>
                <a:sym typeface="Arial"/>
              </a:rPr>
              <a:t>Gov. Ivey will face Yolanda Flowers (D) in November after Flowers received 55.1% of the vote in the runoff</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1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6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pic>
        <p:nvPicPr>
          <p:cNvPr id="21" name="Picture 20" descr="Map&#10;&#10;Description automatically generated">
            <a:extLst>
              <a:ext uri="{FF2B5EF4-FFF2-40B4-BE49-F238E27FC236}">
                <a16:creationId xmlns:a16="http://schemas.microsoft.com/office/drawing/2014/main" id="{B3574395-BB60-59AB-E905-0934D48442AA}"/>
              </a:ext>
            </a:extLst>
          </p:cNvPr>
          <p:cNvPicPr>
            <a:picLocks noChangeAspect="1"/>
          </p:cNvPicPr>
          <p:nvPr/>
        </p:nvPicPr>
        <p:blipFill>
          <a:blip r:embed="rId3"/>
          <a:stretch>
            <a:fillRect/>
          </a:stretch>
        </p:blipFill>
        <p:spPr>
          <a:xfrm>
            <a:off x="2026024" y="4408833"/>
            <a:ext cx="828243" cy="1155228"/>
          </a:xfrm>
          <a:prstGeom prst="rect">
            <a:avLst/>
          </a:prstGeom>
        </p:spPr>
      </p:pic>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5/25/22, Ballotpedia CNN, New York Times, NBC</a:t>
            </a:r>
          </a:p>
        </p:txBody>
      </p:sp>
    </p:spTree>
    <p:extLst>
      <p:ext uri="{BB962C8B-B14F-4D97-AF65-F5344CB8AC3E}">
        <p14:creationId xmlns:p14="http://schemas.microsoft.com/office/powerpoint/2010/main" val="520716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Illinois primary results (1/2)</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6/29/22</a:t>
            </a:r>
          </a:p>
        </p:txBody>
      </p:sp>
      <p:graphicFrame>
        <p:nvGraphicFramePr>
          <p:cNvPr id="8" name="Table 7">
            <a:extLst>
              <a:ext uri="{FF2B5EF4-FFF2-40B4-BE49-F238E27FC236}">
                <a16:creationId xmlns:a16="http://schemas.microsoft.com/office/drawing/2014/main" id="{86C7CD80-4E0B-F206-480A-BE976D5D66DA}"/>
              </a:ext>
            </a:extLst>
          </p:cNvPr>
          <p:cNvGraphicFramePr>
            <a:graphicFrameLocks noGrp="1"/>
          </p:cNvGraphicFramePr>
          <p:nvPr>
            <p:extLst>
              <p:ext uri="{D42A27DB-BD31-4B8C-83A1-F6EECF244321}">
                <p14:modId xmlns:p14="http://schemas.microsoft.com/office/powerpoint/2010/main" val="793376771"/>
              </p:ext>
            </p:extLst>
          </p:nvPr>
        </p:nvGraphicFramePr>
        <p:xfrm>
          <a:off x="1153740" y="1610273"/>
          <a:ext cx="7030800" cy="4302004"/>
        </p:xfrm>
        <a:graphic>
          <a:graphicData uri="http://schemas.openxmlformats.org/drawingml/2006/table">
            <a:tbl>
              <a:tblPr/>
              <a:tblGrid>
                <a:gridCol w="1093953">
                  <a:extLst>
                    <a:ext uri="{9D8B030D-6E8A-4147-A177-3AD203B41FA5}">
                      <a16:colId xmlns:a16="http://schemas.microsoft.com/office/drawing/2014/main" val="1854952167"/>
                    </a:ext>
                  </a:extLst>
                </a:gridCol>
                <a:gridCol w="2433739">
                  <a:extLst>
                    <a:ext uri="{9D8B030D-6E8A-4147-A177-3AD203B41FA5}">
                      <a16:colId xmlns:a16="http://schemas.microsoft.com/office/drawing/2014/main" val="309995982"/>
                    </a:ext>
                  </a:extLst>
                </a:gridCol>
                <a:gridCol w="2372280">
                  <a:extLst>
                    <a:ext uri="{9D8B030D-6E8A-4147-A177-3AD203B41FA5}">
                      <a16:colId xmlns:a16="http://schemas.microsoft.com/office/drawing/2014/main" val="1051131161"/>
                    </a:ext>
                  </a:extLst>
                </a:gridCol>
                <a:gridCol w="1130828">
                  <a:extLst>
                    <a:ext uri="{9D8B030D-6E8A-4147-A177-3AD203B41FA5}">
                      <a16:colId xmlns:a16="http://schemas.microsoft.com/office/drawing/2014/main" val="2948409851"/>
                    </a:ext>
                  </a:extLst>
                </a:gridCol>
              </a:tblGrid>
              <a:tr h="345318">
                <a:tc>
                  <a:txBody>
                    <a:bodyPr/>
                    <a:lstStyle/>
                    <a:p>
                      <a:pPr algn="ctr" rtl="0" fontAlgn="ctr"/>
                      <a:r>
                        <a:rPr lang="en-US" sz="1050" b="1" i="0" u="none" strike="noStrike" dirty="0">
                          <a:solidFill>
                            <a:srgbClr val="000000"/>
                          </a:solidFill>
                          <a:effectLst/>
                          <a:latin typeface="+mn-lt"/>
                        </a:rPr>
                        <a:t>Seat</a:t>
                      </a:r>
                    </a:p>
                  </a:txBody>
                  <a:tcPr marL="5586" marR="5586" marT="55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5586" marR="5586" marT="55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5586" marR="5586" marT="55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5586" marR="5586" marT="55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0786134"/>
                  </a:ext>
                </a:extLst>
              </a:tr>
              <a:tr h="362258">
                <a:tc>
                  <a:txBody>
                    <a:bodyPr/>
                    <a:lstStyle/>
                    <a:p>
                      <a:pPr algn="ctr" rtl="0" fontAlgn="ctr"/>
                      <a:r>
                        <a:rPr lang="en-US" sz="900" b="1" i="0" u="none" strike="noStrike" dirty="0">
                          <a:solidFill>
                            <a:srgbClr val="000000"/>
                          </a:solidFill>
                          <a:effectLst/>
                          <a:latin typeface="+mn-lt"/>
                        </a:rPr>
                        <a:t>IL-Senate</a:t>
                      </a:r>
                    </a:p>
                  </a:txBody>
                  <a:tcPr marL="5586" marR="5586" marT="558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Kathy Salvi (30.2%)</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Tammy Duckworth* (Uncontested)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4178548795"/>
                  </a:ext>
                </a:extLst>
              </a:tr>
              <a:tr h="359130">
                <a:tc>
                  <a:txBody>
                    <a:bodyPr/>
                    <a:lstStyle/>
                    <a:p>
                      <a:pPr algn="ctr" rtl="0" fontAlgn="ctr"/>
                      <a:r>
                        <a:rPr lang="en-US" sz="900" b="1" i="0" u="none" strike="noStrike" dirty="0">
                          <a:solidFill>
                            <a:srgbClr val="000000"/>
                          </a:solidFill>
                          <a:effectLst/>
                          <a:latin typeface="+mn-lt"/>
                        </a:rPr>
                        <a:t>IL-Governor</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Darren Bailey (57.7%)</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JB Pritzker (91.8%)</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117432999"/>
                  </a:ext>
                </a:extLst>
              </a:tr>
              <a:tr h="359130">
                <a:tc>
                  <a:txBody>
                    <a:bodyPr/>
                    <a:lstStyle/>
                    <a:p>
                      <a:pPr algn="ctr" rtl="0" fontAlgn="ctr"/>
                      <a:r>
                        <a:rPr lang="en-US" sz="900" b="1" i="0" u="none" strike="noStrike">
                          <a:solidFill>
                            <a:srgbClr val="000000"/>
                          </a:solidFill>
                          <a:effectLst/>
                          <a:latin typeface="+mn-lt"/>
                        </a:rPr>
                        <a:t>IL-1</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Eric Carlson (40.5%)</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Jonathan Jackson (28.1%)</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311295562"/>
                  </a:ext>
                </a:extLst>
              </a:tr>
              <a:tr h="359130">
                <a:tc>
                  <a:txBody>
                    <a:bodyPr/>
                    <a:lstStyle/>
                    <a:p>
                      <a:pPr algn="ctr" rtl="0" fontAlgn="ctr"/>
                      <a:r>
                        <a:rPr lang="en-US" sz="900" b="1" i="0" u="none" strike="noStrike">
                          <a:solidFill>
                            <a:srgbClr val="000000"/>
                          </a:solidFill>
                          <a:effectLst/>
                          <a:latin typeface="+mn-lt"/>
                        </a:rPr>
                        <a:t>IL-2</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Thomas Lynch (37.2%)</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Robin Kelly* (Uncontested)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15269441"/>
                  </a:ext>
                </a:extLst>
              </a:tr>
              <a:tr h="359130">
                <a:tc>
                  <a:txBody>
                    <a:bodyPr/>
                    <a:lstStyle/>
                    <a:p>
                      <a:pPr algn="ctr" rtl="0" fontAlgn="ctr"/>
                      <a:r>
                        <a:rPr lang="en-US" sz="900" b="1" i="0" u="none" strike="noStrike">
                          <a:solidFill>
                            <a:srgbClr val="000000"/>
                          </a:solidFill>
                          <a:effectLst/>
                          <a:latin typeface="+mn-lt"/>
                        </a:rPr>
                        <a:t>IL-3</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Justin Burau (Uncontested)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Delia Ramirez (65.6%)</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534979931"/>
                  </a:ext>
                </a:extLst>
              </a:tr>
              <a:tr h="359130">
                <a:tc>
                  <a:txBody>
                    <a:bodyPr/>
                    <a:lstStyle/>
                    <a:p>
                      <a:pPr algn="ctr" rtl="0" fontAlgn="ctr"/>
                      <a:r>
                        <a:rPr lang="en-US" sz="900" b="1" i="0" u="none" strike="noStrike">
                          <a:solidFill>
                            <a:srgbClr val="000000"/>
                          </a:solidFill>
                          <a:effectLst/>
                          <a:latin typeface="+mn-lt"/>
                        </a:rPr>
                        <a:t>IL-4</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James Falakos (Uncontested)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Chuy Garcia* (Uncontested)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596344384"/>
                  </a:ext>
                </a:extLst>
              </a:tr>
              <a:tr h="359130">
                <a:tc>
                  <a:txBody>
                    <a:bodyPr/>
                    <a:lstStyle/>
                    <a:p>
                      <a:pPr algn="ctr" rtl="0" fontAlgn="ctr"/>
                      <a:r>
                        <a:rPr lang="en-US" sz="900" b="1" i="0" u="none" strike="noStrike">
                          <a:solidFill>
                            <a:srgbClr val="000000"/>
                          </a:solidFill>
                          <a:effectLst/>
                          <a:latin typeface="+mn-lt"/>
                        </a:rPr>
                        <a:t>IL-5</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Tommy Hanson (55.4%)</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Mike Quigley* (Uncontested)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803569717"/>
                  </a:ext>
                </a:extLst>
              </a:tr>
              <a:tr h="359130">
                <a:tc>
                  <a:txBody>
                    <a:bodyPr/>
                    <a:lstStyle/>
                    <a:p>
                      <a:pPr algn="ctr" rtl="0" fontAlgn="ctr"/>
                      <a:r>
                        <a:rPr lang="en-US" sz="900" b="1" i="0" u="none" strike="noStrike">
                          <a:solidFill>
                            <a:srgbClr val="000000"/>
                          </a:solidFill>
                          <a:effectLst/>
                          <a:latin typeface="+mn-lt"/>
                        </a:rPr>
                        <a:t>IL-6</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Keith Pekau (38.8%)</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Sean </a:t>
                      </a:r>
                      <a:r>
                        <a:rPr lang="en-US" sz="900" b="1" i="0" u="none" strike="noStrike" dirty="0" err="1">
                          <a:solidFill>
                            <a:srgbClr val="000000"/>
                          </a:solidFill>
                          <a:effectLst/>
                          <a:latin typeface="+mn-lt"/>
                        </a:rPr>
                        <a:t>Casten</a:t>
                      </a:r>
                      <a:r>
                        <a:rPr lang="en-US" sz="900" b="1" i="0" u="none" strike="noStrike" dirty="0">
                          <a:solidFill>
                            <a:srgbClr val="000000"/>
                          </a:solidFill>
                          <a:effectLst/>
                          <a:latin typeface="+mn-lt"/>
                        </a:rPr>
                        <a:t>* (68.1%)</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Lean 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3312397182"/>
                  </a:ext>
                </a:extLst>
              </a:tr>
              <a:tr h="359130">
                <a:tc>
                  <a:txBody>
                    <a:bodyPr/>
                    <a:lstStyle/>
                    <a:p>
                      <a:pPr algn="ctr" rtl="0" fontAlgn="ctr"/>
                      <a:r>
                        <a:rPr lang="en-US" sz="900" b="1" i="0" u="none" strike="noStrike">
                          <a:solidFill>
                            <a:srgbClr val="000000"/>
                          </a:solidFill>
                          <a:effectLst/>
                          <a:latin typeface="+mn-lt"/>
                        </a:rPr>
                        <a:t>IL-7</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No Candidate</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Danny Davis* (52.1%)</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307189138"/>
                  </a:ext>
                </a:extLst>
              </a:tr>
              <a:tr h="359130">
                <a:tc>
                  <a:txBody>
                    <a:bodyPr/>
                    <a:lstStyle/>
                    <a:p>
                      <a:pPr algn="ctr" rtl="0" fontAlgn="ctr"/>
                      <a:r>
                        <a:rPr lang="en-US" sz="900" b="1" i="0" u="none" strike="noStrike">
                          <a:solidFill>
                            <a:srgbClr val="000000"/>
                          </a:solidFill>
                          <a:effectLst/>
                          <a:latin typeface="+mn-lt"/>
                        </a:rPr>
                        <a:t>IL-8</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Chris Dargis (31.9%)</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Raja Krishnamoorthi* (70.5%)</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709576483"/>
                  </a:ext>
                </a:extLst>
              </a:tr>
              <a:tr h="362258">
                <a:tc>
                  <a:txBody>
                    <a:bodyPr/>
                    <a:lstStyle/>
                    <a:p>
                      <a:pPr algn="ctr" rtl="0" fontAlgn="ctr"/>
                      <a:r>
                        <a:rPr lang="en-US" sz="900" b="1" i="0" u="none" strike="noStrike">
                          <a:solidFill>
                            <a:srgbClr val="000000"/>
                          </a:solidFill>
                          <a:effectLst/>
                          <a:latin typeface="+mn-lt"/>
                        </a:rPr>
                        <a:t>IL-9</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Maxwell Rice (Uncontested)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Janice Schakowsky* (Uncontested)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078108096"/>
                  </a:ext>
                </a:extLst>
              </a:tr>
            </a:tbl>
          </a:graphicData>
        </a:graphic>
      </p:graphicFrame>
      <p:sp>
        <p:nvSpPr>
          <p:cNvPr id="7" name="Text Placeholder 18">
            <a:extLst>
              <a:ext uri="{FF2B5EF4-FFF2-40B4-BE49-F238E27FC236}">
                <a16:creationId xmlns:a16="http://schemas.microsoft.com/office/drawing/2014/main" id="{CC3A8C1A-D2BD-91D1-F636-4BED8D18C44F}"/>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1298920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Illinois primary results (2/2)</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6/29/22</a:t>
            </a:r>
          </a:p>
        </p:txBody>
      </p:sp>
      <p:graphicFrame>
        <p:nvGraphicFramePr>
          <p:cNvPr id="7" name="Table 6">
            <a:extLst>
              <a:ext uri="{FF2B5EF4-FFF2-40B4-BE49-F238E27FC236}">
                <a16:creationId xmlns:a16="http://schemas.microsoft.com/office/drawing/2014/main" id="{88866990-8231-4478-0C9D-87DE9F452905}"/>
              </a:ext>
            </a:extLst>
          </p:cNvPr>
          <p:cNvGraphicFramePr>
            <a:graphicFrameLocks noGrp="1"/>
          </p:cNvGraphicFramePr>
          <p:nvPr>
            <p:extLst>
              <p:ext uri="{D42A27DB-BD31-4B8C-83A1-F6EECF244321}">
                <p14:modId xmlns:p14="http://schemas.microsoft.com/office/powerpoint/2010/main" val="1563091947"/>
              </p:ext>
            </p:extLst>
          </p:nvPr>
        </p:nvGraphicFramePr>
        <p:xfrm>
          <a:off x="1153740" y="1633900"/>
          <a:ext cx="7030800" cy="4301997"/>
        </p:xfrm>
        <a:graphic>
          <a:graphicData uri="http://schemas.openxmlformats.org/drawingml/2006/table">
            <a:tbl>
              <a:tblPr/>
              <a:tblGrid>
                <a:gridCol w="1093953">
                  <a:extLst>
                    <a:ext uri="{9D8B030D-6E8A-4147-A177-3AD203B41FA5}">
                      <a16:colId xmlns:a16="http://schemas.microsoft.com/office/drawing/2014/main" val="2785486845"/>
                    </a:ext>
                  </a:extLst>
                </a:gridCol>
                <a:gridCol w="2433739">
                  <a:extLst>
                    <a:ext uri="{9D8B030D-6E8A-4147-A177-3AD203B41FA5}">
                      <a16:colId xmlns:a16="http://schemas.microsoft.com/office/drawing/2014/main" val="1289363183"/>
                    </a:ext>
                  </a:extLst>
                </a:gridCol>
                <a:gridCol w="2372280">
                  <a:extLst>
                    <a:ext uri="{9D8B030D-6E8A-4147-A177-3AD203B41FA5}">
                      <a16:colId xmlns:a16="http://schemas.microsoft.com/office/drawing/2014/main" val="1314253457"/>
                    </a:ext>
                  </a:extLst>
                </a:gridCol>
                <a:gridCol w="1130828">
                  <a:extLst>
                    <a:ext uri="{9D8B030D-6E8A-4147-A177-3AD203B41FA5}">
                      <a16:colId xmlns:a16="http://schemas.microsoft.com/office/drawing/2014/main" val="2169450621"/>
                    </a:ext>
                  </a:extLst>
                </a:gridCol>
              </a:tblGrid>
              <a:tr h="461589">
                <a:tc>
                  <a:txBody>
                    <a:bodyPr/>
                    <a:lstStyle/>
                    <a:p>
                      <a:pPr algn="ctr" rtl="0" fontAlgn="ctr"/>
                      <a:r>
                        <a:rPr lang="en-US" sz="900" b="1" i="0" u="none" strike="noStrike" dirty="0">
                          <a:solidFill>
                            <a:srgbClr val="000000"/>
                          </a:solidFill>
                          <a:effectLst/>
                          <a:latin typeface="Arial" panose="020B0604020202020204" pitchFamily="34" charset="0"/>
                        </a:rPr>
                        <a:t>Seat</a:t>
                      </a:r>
                    </a:p>
                  </a:txBody>
                  <a:tcPr marL="5586" marR="5586" marT="55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Republican Primary Winner </a:t>
                      </a:r>
                    </a:p>
                  </a:txBody>
                  <a:tcPr marL="5586" marR="5586" marT="55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Democratic Primary Winner </a:t>
                      </a:r>
                    </a:p>
                  </a:txBody>
                  <a:tcPr marL="5586" marR="5586" marT="55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Cook Rating</a:t>
                      </a:r>
                    </a:p>
                  </a:txBody>
                  <a:tcPr marL="5586" marR="5586" marT="55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0786865"/>
                  </a:ext>
                </a:extLst>
              </a:tr>
              <a:tr h="480051">
                <a:tc>
                  <a:txBody>
                    <a:bodyPr/>
                    <a:lstStyle/>
                    <a:p>
                      <a:pPr algn="ctr" rtl="0" fontAlgn="ctr"/>
                      <a:r>
                        <a:rPr lang="en-US" sz="900" b="1" i="0" u="none" strike="noStrike" dirty="0">
                          <a:solidFill>
                            <a:srgbClr val="000000"/>
                          </a:solidFill>
                          <a:effectLst/>
                          <a:latin typeface="Arial" panose="020B0604020202020204" pitchFamily="34" charset="0"/>
                        </a:rPr>
                        <a:t>IL-10</a:t>
                      </a:r>
                    </a:p>
                  </a:txBody>
                  <a:tcPr marL="5586" marR="5586" marT="558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Joseph Severino (Uncontested)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Brad Schneider* (Uncontested)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Solid 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924909554"/>
                  </a:ext>
                </a:extLst>
              </a:tr>
              <a:tr h="480051">
                <a:tc>
                  <a:txBody>
                    <a:bodyPr/>
                    <a:lstStyle/>
                    <a:p>
                      <a:pPr algn="ctr" rtl="0" fontAlgn="ctr"/>
                      <a:r>
                        <a:rPr lang="en-US" sz="900" b="1" i="0" u="none" strike="noStrike">
                          <a:solidFill>
                            <a:srgbClr val="000000"/>
                          </a:solidFill>
                          <a:effectLst/>
                          <a:latin typeface="Arial" panose="020B0604020202020204" pitchFamily="34" charset="0"/>
                        </a:rPr>
                        <a:t>IL-11</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Catalina Lauf (31.%)</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Bill Foster* (Uncontested)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Likely 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BBAEF"/>
                    </a:solidFill>
                  </a:tcPr>
                </a:tc>
                <a:extLst>
                  <a:ext uri="{0D108BD9-81ED-4DB2-BD59-A6C34878D82A}">
                    <a16:rowId xmlns:a16="http://schemas.microsoft.com/office/drawing/2014/main" val="1760440455"/>
                  </a:ext>
                </a:extLst>
              </a:tr>
              <a:tr h="480051">
                <a:tc>
                  <a:txBody>
                    <a:bodyPr/>
                    <a:lstStyle/>
                    <a:p>
                      <a:pPr algn="ctr" rtl="0" fontAlgn="ctr"/>
                      <a:r>
                        <a:rPr lang="en-US" sz="900" b="1" i="0" u="none" strike="noStrike">
                          <a:solidFill>
                            <a:srgbClr val="000000"/>
                          </a:solidFill>
                          <a:effectLst/>
                          <a:latin typeface="Arial" panose="020B0604020202020204" pitchFamily="34" charset="0"/>
                        </a:rPr>
                        <a:t>IL-12</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Mike Bost* (Uncontested)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Homer Markel (56.8%)</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Solid R</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75573152"/>
                  </a:ext>
                </a:extLst>
              </a:tr>
              <a:tr h="480051">
                <a:tc>
                  <a:txBody>
                    <a:bodyPr/>
                    <a:lstStyle/>
                    <a:p>
                      <a:pPr algn="ctr" rtl="0" fontAlgn="ctr"/>
                      <a:r>
                        <a:rPr lang="en-US" sz="900" b="1" i="0" u="none" strike="noStrike">
                          <a:solidFill>
                            <a:srgbClr val="000000"/>
                          </a:solidFill>
                          <a:effectLst/>
                          <a:latin typeface="Arial" panose="020B0604020202020204" pitchFamily="34" charset="0"/>
                        </a:rPr>
                        <a:t>IL-13</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Regan Deering (34.7%)</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Nikki Budzinski (75.8%)</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Arial" panose="020B0604020202020204" pitchFamily="34" charset="0"/>
                        </a:rPr>
                        <a:t>Lean 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4177912936"/>
                  </a:ext>
                </a:extLst>
              </a:tr>
              <a:tr h="480051">
                <a:tc>
                  <a:txBody>
                    <a:bodyPr/>
                    <a:lstStyle/>
                    <a:p>
                      <a:pPr algn="ctr" rtl="0" fontAlgn="ctr"/>
                      <a:r>
                        <a:rPr lang="en-US" sz="900" b="1" i="0" u="none" strike="noStrike">
                          <a:solidFill>
                            <a:srgbClr val="000000"/>
                          </a:solidFill>
                          <a:effectLst/>
                          <a:latin typeface="Arial" panose="020B0604020202020204" pitchFamily="34" charset="0"/>
                        </a:rPr>
                        <a:t>IL-14</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Scott Gryder (30.9%)</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Lauren Underwood* (Uncontested)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Likely 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BBAEF"/>
                    </a:solidFill>
                  </a:tcPr>
                </a:tc>
                <a:extLst>
                  <a:ext uri="{0D108BD9-81ED-4DB2-BD59-A6C34878D82A}">
                    <a16:rowId xmlns:a16="http://schemas.microsoft.com/office/drawing/2014/main" val="5917196"/>
                  </a:ext>
                </a:extLst>
              </a:tr>
              <a:tr h="480051">
                <a:tc>
                  <a:txBody>
                    <a:bodyPr/>
                    <a:lstStyle/>
                    <a:p>
                      <a:pPr algn="ctr" rtl="0" fontAlgn="ctr"/>
                      <a:r>
                        <a:rPr lang="en-US" sz="900" b="1" i="0" u="none" strike="noStrike">
                          <a:solidFill>
                            <a:srgbClr val="000000"/>
                          </a:solidFill>
                          <a:effectLst/>
                          <a:latin typeface="Arial" panose="020B0604020202020204" pitchFamily="34" charset="0"/>
                        </a:rPr>
                        <a:t>IL-15</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Mary Miller* (57.6%)</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Paul Lange (Uncontested)</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Solid R</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533659648"/>
                  </a:ext>
                </a:extLst>
              </a:tr>
              <a:tr h="480051">
                <a:tc>
                  <a:txBody>
                    <a:bodyPr/>
                    <a:lstStyle/>
                    <a:p>
                      <a:pPr algn="ctr" rtl="0" fontAlgn="ctr"/>
                      <a:r>
                        <a:rPr lang="en-US" sz="900" b="1" i="0" u="none" strike="noStrike">
                          <a:solidFill>
                            <a:srgbClr val="000000"/>
                          </a:solidFill>
                          <a:effectLst/>
                          <a:latin typeface="Arial" panose="020B0604020202020204" pitchFamily="34" charset="0"/>
                        </a:rPr>
                        <a:t>IL-16</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Darin LaHood (66.3%)</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No Candidate</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Solid R</a:t>
                      </a:r>
                    </a:p>
                  </a:txBody>
                  <a:tcPr marL="5586" marR="5586" marT="558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808171932"/>
                  </a:ext>
                </a:extLst>
              </a:tr>
              <a:tr h="480051">
                <a:tc>
                  <a:txBody>
                    <a:bodyPr/>
                    <a:lstStyle/>
                    <a:p>
                      <a:pPr algn="ctr" rtl="0" fontAlgn="ctr"/>
                      <a:r>
                        <a:rPr lang="en-US" sz="900" b="1" i="0" u="none" strike="noStrike">
                          <a:solidFill>
                            <a:srgbClr val="000000"/>
                          </a:solidFill>
                          <a:effectLst/>
                          <a:latin typeface="Arial" panose="020B0604020202020204" pitchFamily="34" charset="0"/>
                        </a:rPr>
                        <a:t>IL-17</a:t>
                      </a:r>
                    </a:p>
                  </a:txBody>
                  <a:tcPr marL="5586" marR="5586" marT="55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Esther Joy King (68.7%)</a:t>
                      </a:r>
                    </a:p>
                  </a:txBody>
                  <a:tcPr marL="5586" marR="5586" marT="558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Eric Sorensen (37.8%)</a:t>
                      </a:r>
                    </a:p>
                  </a:txBody>
                  <a:tcPr marL="5586" marR="5586" marT="558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Toss Up</a:t>
                      </a:r>
                    </a:p>
                  </a:txBody>
                  <a:tcPr marL="5586" marR="5586" marT="558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1613077005"/>
                  </a:ext>
                </a:extLst>
              </a:tr>
            </a:tbl>
          </a:graphicData>
        </a:graphic>
      </p:graphicFrame>
      <p:sp>
        <p:nvSpPr>
          <p:cNvPr id="8" name="Text Placeholder 18">
            <a:extLst>
              <a:ext uri="{FF2B5EF4-FFF2-40B4-BE49-F238E27FC236}">
                <a16:creationId xmlns:a16="http://schemas.microsoft.com/office/drawing/2014/main" id="{35D96DD4-8477-E400-493C-40EB6F3947C3}"/>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1880259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Indiana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239716" cy="307777"/>
          </a:xfrm>
          <a:prstGeom prst="rect">
            <a:avLst/>
          </a:prstGeom>
          <a:noFill/>
        </p:spPr>
        <p:txBody>
          <a:bodyPr wrap="none" rtlCol="0">
            <a:spAutoFit/>
          </a:bodyPr>
          <a:lstStyle/>
          <a:p>
            <a:r>
              <a:rPr lang="en-US" sz="1400" dirty="0">
                <a:solidFill>
                  <a:schemeClr val="bg1">
                    <a:lumMod val="50000"/>
                  </a:schemeClr>
                </a:solidFill>
                <a:latin typeface="+mj-lt"/>
              </a:rPr>
              <a:t>Primaries held May 3</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1497782" cy="276999"/>
          </a:xfrm>
          <a:prstGeom prst="rect">
            <a:avLst/>
          </a:prstGeom>
          <a:noFill/>
        </p:spPr>
        <p:txBody>
          <a:bodyPr wrap="none" rtlCol="0">
            <a:spAutoFit/>
          </a:bodyPr>
          <a:lstStyle/>
          <a:p>
            <a:r>
              <a:rPr lang="en-US" sz="1200" b="1" dirty="0"/>
              <a:t>Trump’s influence</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80774"/>
            <a:ext cx="3870348" cy="1169551"/>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All six Republican candidates endorsed by former President Trump won their House primaries</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This includes sitting Rep. Greg Pence (R-IN-6), brother of former Vice President Mike Pence, who defeated James </a:t>
            </a:r>
            <a:r>
              <a:rPr lang="en-GB" sz="1000" dirty="0" err="1">
                <a:solidFill>
                  <a:schemeClr val="dk1"/>
                </a:solidFill>
                <a:ea typeface="Arial"/>
                <a:cs typeface="Arial"/>
                <a:sym typeface="Arial"/>
              </a:rPr>
              <a:t>Alspach</a:t>
            </a:r>
            <a:r>
              <a:rPr lang="en-GB" sz="1000" dirty="0">
                <a:solidFill>
                  <a:schemeClr val="dk1"/>
                </a:solidFill>
                <a:ea typeface="Arial"/>
                <a:cs typeface="Arial"/>
                <a:sym typeface="Arial"/>
              </a:rPr>
              <a:t> (R) in the House primary</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Rep. Pence was the only Trump-endorsed candidate in the Indiana primaries to run opposed</a:t>
            </a: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702542"/>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685474"/>
            <a:ext cx="1475084" cy="276999"/>
          </a:xfrm>
          <a:prstGeom prst="rect">
            <a:avLst/>
          </a:prstGeom>
          <a:noFill/>
        </p:spPr>
        <p:txBody>
          <a:bodyPr wrap="none" rtlCol="0">
            <a:spAutoFit/>
          </a:bodyPr>
          <a:lstStyle/>
          <a:p>
            <a:r>
              <a:rPr lang="en-US" sz="1200" b="1" dirty="0"/>
              <a:t>Redrawn districts</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946367"/>
            <a:ext cx="3773718" cy="1631216"/>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Indiana’s 1st and 9th Congressional districts were redrawn by the GOP in 2020</a:t>
            </a:r>
          </a:p>
          <a:p>
            <a:pPr marL="171450" lvl="0" indent="-171450">
              <a:buClr>
                <a:schemeClr val="dk1"/>
              </a:buClr>
              <a:buSzPts val="1100"/>
              <a:buFont typeface="Noto Sans Symbols"/>
              <a:buChar char="▪"/>
            </a:pPr>
            <a:r>
              <a:rPr lang="en-GB" sz="1000" dirty="0">
                <a:solidFill>
                  <a:schemeClr val="dk1"/>
                </a:solidFill>
                <a:cs typeface="Arial"/>
                <a:sym typeface="Arial"/>
              </a:rPr>
              <a:t>Sitting House Rep. Frank </a:t>
            </a:r>
            <a:r>
              <a:rPr lang="en-GB" sz="1000" dirty="0" err="1">
                <a:solidFill>
                  <a:schemeClr val="dk1"/>
                </a:solidFill>
                <a:cs typeface="Arial"/>
                <a:sym typeface="Arial"/>
              </a:rPr>
              <a:t>Mrvan</a:t>
            </a:r>
            <a:r>
              <a:rPr lang="en-GB" sz="1000" dirty="0">
                <a:solidFill>
                  <a:schemeClr val="dk1"/>
                </a:solidFill>
                <a:cs typeface="Arial"/>
                <a:sym typeface="Arial"/>
              </a:rPr>
              <a:t> (D) will face Jennifer-Ruth Green (R), an Air Force Veteran looking to turn the Biden-leaning 1st district red</a:t>
            </a:r>
          </a:p>
          <a:p>
            <a:pPr marL="171450" lvl="0" indent="-171450">
              <a:buClr>
                <a:schemeClr val="dk1"/>
              </a:buClr>
              <a:buSzPts val="1100"/>
              <a:buFont typeface="Noto Sans Symbols"/>
              <a:buChar char="▪"/>
            </a:pPr>
            <a:r>
              <a:rPr lang="en-GB" sz="1000" dirty="0">
                <a:solidFill>
                  <a:schemeClr val="dk1"/>
                </a:solidFill>
                <a:cs typeface="Arial"/>
                <a:sym typeface="Arial"/>
              </a:rPr>
              <a:t>The open GOP candidacy for the 9th district that was expanded to the Ohio border was secured by Erin Houchin (R) with 37% of votes</a:t>
            </a:r>
          </a:p>
          <a:p>
            <a:pPr marL="171450" lvl="0" indent="-171450">
              <a:buClr>
                <a:schemeClr val="dk1"/>
              </a:buClr>
              <a:buSzPts val="1100"/>
              <a:buFont typeface="Noto Sans Symbols"/>
              <a:buChar char="▪"/>
            </a:pPr>
            <a:endParaRPr lang="en-GB" sz="1000" dirty="0">
              <a:solidFill>
                <a:schemeClr val="dk1"/>
              </a:solidFill>
              <a:cs typeface="Arial"/>
              <a:sym typeface="Arial"/>
            </a:endParaRPr>
          </a:p>
          <a:p>
            <a:pPr marL="171450" lvl="0" indent="-171450">
              <a:buClr>
                <a:schemeClr val="dk1"/>
              </a:buClr>
              <a:buSzPts val="1100"/>
              <a:buFont typeface="Noto Sans Symbols"/>
              <a:buChar char="▪"/>
            </a:pPr>
            <a:endParaRPr lang="en-GB" sz="1000" dirty="0">
              <a:solidFill>
                <a:schemeClr val="dk1"/>
              </a:solidFill>
              <a:cs typeface="Arial"/>
              <a:sym typeface="Arial"/>
            </a:endParaRP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1079448040"/>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2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7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88152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6" name="TextBox 25">
            <a:extLst>
              <a:ext uri="{FF2B5EF4-FFF2-40B4-BE49-F238E27FC236}">
                <a16:creationId xmlns:a16="http://schemas.microsoft.com/office/drawing/2014/main" id="{540344E4-157A-93C8-F3E5-6548CC8E3CC9}"/>
              </a:ext>
            </a:extLst>
          </p:cNvPr>
          <p:cNvSpPr txBox="1"/>
          <p:nvPr/>
        </p:nvSpPr>
        <p:spPr>
          <a:xfrm>
            <a:off x="636990" y="6224623"/>
            <a:ext cx="5898721"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CNN, FiveThirtyEight, Politico, NBC, Washington Post, Cook Political Report with Amy Walter, Ballotpedia, New York Times</a:t>
            </a:r>
          </a:p>
        </p:txBody>
      </p:sp>
      <p:sp>
        <p:nvSpPr>
          <p:cNvPr id="20" name="Google Shape;8235;p127">
            <a:extLst>
              <a:ext uri="{FF2B5EF4-FFF2-40B4-BE49-F238E27FC236}">
                <a16:creationId xmlns:a16="http://schemas.microsoft.com/office/drawing/2014/main" id="{FACD3298-79E4-E0CC-6133-3F3AE78A3A41}"/>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7" name="Picture 6" descr="Map&#10;&#10;Description automatically generated">
            <a:extLst>
              <a:ext uri="{FF2B5EF4-FFF2-40B4-BE49-F238E27FC236}">
                <a16:creationId xmlns:a16="http://schemas.microsoft.com/office/drawing/2014/main" id="{6DDE3FFF-873D-6902-9DFB-1CF699220216}"/>
              </a:ext>
            </a:extLst>
          </p:cNvPr>
          <p:cNvPicPr>
            <a:picLocks noChangeAspect="1"/>
          </p:cNvPicPr>
          <p:nvPr/>
        </p:nvPicPr>
        <p:blipFill>
          <a:blip r:embed="rId3"/>
          <a:stretch>
            <a:fillRect/>
          </a:stretch>
        </p:blipFill>
        <p:spPr>
          <a:xfrm>
            <a:off x="2018226" y="4294953"/>
            <a:ext cx="904327" cy="1369288"/>
          </a:xfrm>
          <a:prstGeom prst="rect">
            <a:avLst/>
          </a:prstGeom>
        </p:spPr>
      </p:pic>
    </p:spTree>
    <p:extLst>
      <p:ext uri="{BB962C8B-B14F-4D97-AF65-F5344CB8AC3E}">
        <p14:creationId xmlns:p14="http://schemas.microsoft.com/office/powerpoint/2010/main" val="1831016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Indiana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5/5/22</a:t>
            </a:r>
          </a:p>
        </p:txBody>
      </p:sp>
      <p:graphicFrame>
        <p:nvGraphicFramePr>
          <p:cNvPr id="8" name="Table 7">
            <a:extLst>
              <a:ext uri="{FF2B5EF4-FFF2-40B4-BE49-F238E27FC236}">
                <a16:creationId xmlns:a16="http://schemas.microsoft.com/office/drawing/2014/main" id="{120F6CAA-1CAF-C62B-2166-1190015490D3}"/>
              </a:ext>
            </a:extLst>
          </p:cNvPr>
          <p:cNvGraphicFramePr>
            <a:graphicFrameLocks noGrp="1"/>
          </p:cNvGraphicFramePr>
          <p:nvPr>
            <p:extLst>
              <p:ext uri="{D42A27DB-BD31-4B8C-83A1-F6EECF244321}">
                <p14:modId xmlns:p14="http://schemas.microsoft.com/office/powerpoint/2010/main" val="1692459519"/>
              </p:ext>
            </p:extLst>
          </p:nvPr>
        </p:nvGraphicFramePr>
        <p:xfrm>
          <a:off x="1153740" y="1632507"/>
          <a:ext cx="7030799" cy="4301999"/>
        </p:xfrm>
        <a:graphic>
          <a:graphicData uri="http://schemas.openxmlformats.org/drawingml/2006/table">
            <a:tbl>
              <a:tblPr/>
              <a:tblGrid>
                <a:gridCol w="1093953">
                  <a:extLst>
                    <a:ext uri="{9D8B030D-6E8A-4147-A177-3AD203B41FA5}">
                      <a16:colId xmlns:a16="http://schemas.microsoft.com/office/drawing/2014/main" val="1050573413"/>
                    </a:ext>
                  </a:extLst>
                </a:gridCol>
                <a:gridCol w="2433738">
                  <a:extLst>
                    <a:ext uri="{9D8B030D-6E8A-4147-A177-3AD203B41FA5}">
                      <a16:colId xmlns:a16="http://schemas.microsoft.com/office/drawing/2014/main" val="2977241871"/>
                    </a:ext>
                  </a:extLst>
                </a:gridCol>
                <a:gridCol w="2372280">
                  <a:extLst>
                    <a:ext uri="{9D8B030D-6E8A-4147-A177-3AD203B41FA5}">
                      <a16:colId xmlns:a16="http://schemas.microsoft.com/office/drawing/2014/main" val="3376450845"/>
                    </a:ext>
                  </a:extLst>
                </a:gridCol>
                <a:gridCol w="1130828">
                  <a:extLst>
                    <a:ext uri="{9D8B030D-6E8A-4147-A177-3AD203B41FA5}">
                      <a16:colId xmlns:a16="http://schemas.microsoft.com/office/drawing/2014/main" val="3637825626"/>
                    </a:ext>
                  </a:extLst>
                </a:gridCol>
              </a:tblGrid>
              <a:tr h="377369">
                <a:tc>
                  <a:txBody>
                    <a:bodyPr/>
                    <a:lstStyle/>
                    <a:p>
                      <a:pPr algn="ctr" rtl="0" fontAlgn="ctr"/>
                      <a:r>
                        <a:rPr lang="en-US" sz="1050" b="1" i="0" u="none" strike="noStrike" dirty="0">
                          <a:solidFill>
                            <a:srgbClr val="000000"/>
                          </a:solidFill>
                          <a:effectLst/>
                          <a:latin typeface="+mn-lt"/>
                        </a:rPr>
                        <a:t>Seat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Republican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Democratic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Cook Rating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80944"/>
                  </a:ext>
                </a:extLst>
              </a:tr>
              <a:tr h="392463">
                <a:tc>
                  <a:txBody>
                    <a:bodyPr/>
                    <a:lstStyle/>
                    <a:p>
                      <a:pPr algn="ctr" rtl="0" fontAlgn="ctr"/>
                      <a:r>
                        <a:rPr lang="en-US" sz="900" b="1" i="0" u="none" strike="noStrike" dirty="0">
                          <a:solidFill>
                            <a:srgbClr val="000000"/>
                          </a:solidFill>
                          <a:effectLst/>
                          <a:latin typeface="+mn-lt"/>
                        </a:rPr>
                        <a:t>IN-Senate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Todd Young*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Thomas McDermott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992221727"/>
                  </a:ext>
                </a:extLst>
              </a:tr>
              <a:tr h="392463">
                <a:tc>
                  <a:txBody>
                    <a:bodyPr/>
                    <a:lstStyle/>
                    <a:p>
                      <a:pPr algn="ctr" rtl="0" fontAlgn="ctr"/>
                      <a:r>
                        <a:rPr lang="en-US" sz="900" b="1" i="0" u="none" strike="noStrike">
                          <a:solidFill>
                            <a:srgbClr val="000000"/>
                          </a:solidFill>
                          <a:effectLst/>
                          <a:latin typeface="+mn-lt"/>
                        </a:rPr>
                        <a:t>IN-1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Jennifer-Ruth Green (47.1%)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Frank J. </a:t>
                      </a:r>
                      <a:r>
                        <a:rPr lang="en-US" sz="900" b="1" i="0" u="none" strike="noStrike" dirty="0" err="1">
                          <a:solidFill>
                            <a:srgbClr val="000000"/>
                          </a:solidFill>
                          <a:effectLst/>
                          <a:latin typeface="+mn-lt"/>
                        </a:rPr>
                        <a:t>Mrvan</a:t>
                      </a:r>
                      <a:r>
                        <a:rPr lang="en-US" sz="900" b="1" i="0" u="none" strike="noStrike" dirty="0">
                          <a:solidFill>
                            <a:srgbClr val="000000"/>
                          </a:solidFill>
                          <a:effectLst/>
                          <a:latin typeface="+mn-lt"/>
                        </a:rPr>
                        <a:t>* (86.4%)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3262625707"/>
                  </a:ext>
                </a:extLst>
              </a:tr>
              <a:tr h="392463">
                <a:tc>
                  <a:txBody>
                    <a:bodyPr/>
                    <a:lstStyle/>
                    <a:p>
                      <a:pPr algn="ctr" rtl="0" fontAlgn="ctr"/>
                      <a:r>
                        <a:rPr lang="en-US" sz="900" b="1" i="0" u="none" strike="noStrike">
                          <a:solidFill>
                            <a:srgbClr val="000000"/>
                          </a:solidFill>
                          <a:effectLst/>
                          <a:latin typeface="+mn-lt"/>
                        </a:rPr>
                        <a:t>IN-2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Jackie Walorski*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Paul Steury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228225546"/>
                  </a:ext>
                </a:extLst>
              </a:tr>
              <a:tr h="392463">
                <a:tc>
                  <a:txBody>
                    <a:bodyPr/>
                    <a:lstStyle/>
                    <a:p>
                      <a:pPr algn="ctr" rtl="0" fontAlgn="ctr"/>
                      <a:r>
                        <a:rPr lang="en-US" sz="900" b="1" i="0" u="none" strike="noStrike">
                          <a:solidFill>
                            <a:srgbClr val="000000"/>
                          </a:solidFill>
                          <a:effectLst/>
                          <a:latin typeface="+mn-lt"/>
                        </a:rPr>
                        <a:t>IN-3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Jim Banks*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Gary Snyder (56.2%)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729224006"/>
                  </a:ext>
                </a:extLst>
              </a:tr>
              <a:tr h="392463">
                <a:tc>
                  <a:txBody>
                    <a:bodyPr/>
                    <a:lstStyle/>
                    <a:p>
                      <a:pPr algn="ctr" rtl="0" fontAlgn="ctr"/>
                      <a:r>
                        <a:rPr lang="en-US" sz="900" b="1" i="0" u="none" strike="noStrike">
                          <a:solidFill>
                            <a:srgbClr val="000000"/>
                          </a:solidFill>
                          <a:effectLst/>
                          <a:latin typeface="+mn-lt"/>
                        </a:rPr>
                        <a:t>IN-4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Jim Baird*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Roger Day (68.2%)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686006051"/>
                  </a:ext>
                </a:extLst>
              </a:tr>
              <a:tr h="392463">
                <a:tc>
                  <a:txBody>
                    <a:bodyPr/>
                    <a:lstStyle/>
                    <a:p>
                      <a:pPr algn="ctr" rtl="0" fontAlgn="ctr"/>
                      <a:r>
                        <a:rPr lang="en-US" sz="900" b="1" i="0" u="none" strike="noStrike">
                          <a:solidFill>
                            <a:srgbClr val="000000"/>
                          </a:solidFill>
                          <a:effectLst/>
                          <a:latin typeface="+mn-lt"/>
                        </a:rPr>
                        <a:t>IN-5</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Victoria Spartz*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Jeannine Lake (60.%)</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486004827"/>
                  </a:ext>
                </a:extLst>
              </a:tr>
              <a:tr h="392463">
                <a:tc>
                  <a:txBody>
                    <a:bodyPr/>
                    <a:lstStyle/>
                    <a:p>
                      <a:pPr algn="ctr" rtl="0" fontAlgn="ctr"/>
                      <a:r>
                        <a:rPr lang="en-US" sz="900" b="1" i="0" u="none" strike="noStrike">
                          <a:solidFill>
                            <a:srgbClr val="000000"/>
                          </a:solidFill>
                          <a:effectLst/>
                          <a:latin typeface="+mn-lt"/>
                        </a:rPr>
                        <a:t>IN-6</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Greg Pence* (77.6%)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Cynthia Wirth (73.1%)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886116243"/>
                  </a:ext>
                </a:extLst>
              </a:tr>
              <a:tr h="392463">
                <a:tc>
                  <a:txBody>
                    <a:bodyPr/>
                    <a:lstStyle/>
                    <a:p>
                      <a:pPr algn="ctr" rtl="0" fontAlgn="ctr"/>
                      <a:r>
                        <a:rPr lang="en-US" sz="900" b="1" i="0" u="none" strike="noStrike">
                          <a:solidFill>
                            <a:srgbClr val="000000"/>
                          </a:solidFill>
                          <a:effectLst/>
                          <a:latin typeface="+mn-lt"/>
                        </a:rPr>
                        <a:t>IN-7</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Angela Grabovsky (53.6%)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Andre Carson* (93.9%)</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723225557"/>
                  </a:ext>
                </a:extLst>
              </a:tr>
              <a:tr h="392463">
                <a:tc>
                  <a:txBody>
                    <a:bodyPr/>
                    <a:lstStyle/>
                    <a:p>
                      <a:pPr algn="ctr" rtl="0" fontAlgn="ctr"/>
                      <a:r>
                        <a:rPr lang="en-US" sz="900" b="1" i="0" u="none" strike="noStrike">
                          <a:solidFill>
                            <a:srgbClr val="000000"/>
                          </a:solidFill>
                          <a:effectLst/>
                          <a:latin typeface="+mn-lt"/>
                        </a:rPr>
                        <a:t>IN-8</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Larry Bucshon*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Ray McCormick (68.6%)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516776179"/>
                  </a:ext>
                </a:extLst>
              </a:tr>
              <a:tr h="392463">
                <a:tc>
                  <a:txBody>
                    <a:bodyPr/>
                    <a:lstStyle/>
                    <a:p>
                      <a:pPr algn="ctr" rtl="0" fontAlgn="ctr"/>
                      <a:r>
                        <a:rPr lang="en-US" sz="900" b="1" i="0" u="none" strike="noStrike">
                          <a:solidFill>
                            <a:srgbClr val="000000"/>
                          </a:solidFill>
                          <a:effectLst/>
                          <a:latin typeface="+mn-lt"/>
                        </a:rPr>
                        <a:t>IN-9</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Erin Houchin (37.3%)</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Matthew Fyfe (56.8%)</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454685431"/>
                  </a:ext>
                </a:extLst>
              </a:tr>
            </a:tbl>
          </a:graphicData>
        </a:graphic>
      </p:graphicFrame>
      <p:sp>
        <p:nvSpPr>
          <p:cNvPr id="7" name="Text Placeholder 18">
            <a:extLst>
              <a:ext uri="{FF2B5EF4-FFF2-40B4-BE49-F238E27FC236}">
                <a16:creationId xmlns:a16="http://schemas.microsoft.com/office/drawing/2014/main" id="{E1209040-C1D2-6E9A-3671-9EF56A7830FF}"/>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177430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Iowa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316853" cy="307777"/>
          </a:xfrm>
          <a:prstGeom prst="rect">
            <a:avLst/>
          </a:prstGeom>
          <a:noFill/>
        </p:spPr>
        <p:txBody>
          <a:bodyPr wrap="none" rtlCol="0">
            <a:spAutoFit/>
          </a:bodyPr>
          <a:lstStyle/>
          <a:p>
            <a:r>
              <a:rPr lang="en-US" sz="1400" dirty="0">
                <a:solidFill>
                  <a:schemeClr val="bg1">
                    <a:lumMod val="50000"/>
                  </a:schemeClr>
                </a:solidFill>
                <a:latin typeface="+mj-lt"/>
              </a:rPr>
              <a:t>Primaries held June 7</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24682"/>
            <a:ext cx="2807885" cy="276999"/>
          </a:xfrm>
          <a:prstGeom prst="rect">
            <a:avLst/>
          </a:prstGeom>
          <a:noFill/>
        </p:spPr>
        <p:txBody>
          <a:bodyPr wrap="none" rtlCol="0">
            <a:spAutoFit/>
          </a:bodyPr>
          <a:lstStyle/>
          <a:p>
            <a:r>
              <a:rPr lang="en-US" sz="1200" b="1" dirty="0"/>
              <a:t>Washington insider fails to advance</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92190"/>
            <a:ext cx="3773718" cy="1169551"/>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Despite high-profile endorsements and a fundraising advantage of close to one million dollars, former US Rep. Abby </a:t>
            </a:r>
            <a:r>
              <a:rPr lang="en-GB" sz="1000" dirty="0" err="1">
                <a:solidFill>
                  <a:schemeClr val="dk1"/>
                </a:solidFill>
                <a:ea typeface="Arial"/>
                <a:cs typeface="Arial"/>
                <a:sym typeface="Arial"/>
              </a:rPr>
              <a:t>Finkenauer</a:t>
            </a:r>
            <a:r>
              <a:rPr lang="en-GB" sz="1000" dirty="0">
                <a:solidFill>
                  <a:schemeClr val="dk1"/>
                </a:solidFill>
                <a:ea typeface="Arial"/>
                <a:cs typeface="Arial"/>
                <a:sym typeface="Arial"/>
              </a:rPr>
              <a:t> lost to retired US Navy Vice Admiral Michael Franken in the Democratic Senate primary</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Franken goes on to face long-time incumbent Sen. Chuck Grassley (R) in a race that is anticipated to be an easy Republican victory</a:t>
            </a: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635397"/>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625446"/>
            <a:ext cx="3187091" cy="276999"/>
          </a:xfrm>
          <a:prstGeom prst="rect">
            <a:avLst/>
          </a:prstGeom>
          <a:noFill/>
        </p:spPr>
        <p:txBody>
          <a:bodyPr wrap="none" rtlCol="0">
            <a:spAutoFit/>
          </a:bodyPr>
          <a:lstStyle/>
          <a:p>
            <a:pPr lvl="0"/>
            <a:r>
              <a:rPr lang="en-US" sz="1200" b="1" dirty="0">
                <a:solidFill>
                  <a:schemeClr val="dk1"/>
                </a:solidFill>
                <a:cs typeface="Arial"/>
                <a:sym typeface="Arial"/>
              </a:rPr>
              <a:t>Candidates set for a redistricting toss-up</a:t>
            </a:r>
            <a:endParaRPr lang="en-US" sz="1200" dirty="0"/>
          </a:p>
        </p:txBody>
      </p:sp>
      <p:sp>
        <p:nvSpPr>
          <p:cNvPr id="17" name="Rectangle 16">
            <a:extLst>
              <a:ext uri="{FF2B5EF4-FFF2-40B4-BE49-F238E27FC236}">
                <a16:creationId xmlns:a16="http://schemas.microsoft.com/office/drawing/2014/main" id="{224EF0C6-0C38-B4C2-9E21-7A2F50539560}"/>
              </a:ext>
            </a:extLst>
          </p:cNvPr>
          <p:cNvSpPr/>
          <p:nvPr/>
        </p:nvSpPr>
        <p:spPr>
          <a:xfrm>
            <a:off x="4204144" y="3882779"/>
            <a:ext cx="3773718"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Incumbent Rep. Cindy </a:t>
            </a:r>
            <a:r>
              <a:rPr lang="en-GB" sz="1000" dirty="0" err="1">
                <a:solidFill>
                  <a:schemeClr val="dk1"/>
                </a:solidFill>
                <a:cs typeface="Arial"/>
                <a:sym typeface="Arial"/>
              </a:rPr>
              <a:t>Axne</a:t>
            </a:r>
            <a:r>
              <a:rPr lang="en-GB" sz="1000" dirty="0">
                <a:solidFill>
                  <a:schemeClr val="dk1"/>
                </a:solidFill>
                <a:cs typeface="Arial"/>
                <a:sym typeface="Arial"/>
              </a:rPr>
              <a:t> (D-IA-3) faces tough re-election prospects after redistricting added 5,000 Republican voters to her district</a:t>
            </a:r>
          </a:p>
          <a:p>
            <a:pPr marL="171450" lvl="0" indent="-171450">
              <a:buClr>
                <a:schemeClr val="dk1"/>
              </a:buClr>
              <a:buSzPts val="1100"/>
              <a:buFont typeface="Noto Sans Symbols"/>
              <a:buChar char="▪"/>
            </a:pPr>
            <a:r>
              <a:rPr lang="en-GB" sz="1000" dirty="0">
                <a:solidFill>
                  <a:schemeClr val="dk1"/>
                </a:solidFill>
                <a:cs typeface="Arial"/>
                <a:sym typeface="Arial"/>
              </a:rPr>
              <a:t>Former State Sen. Zach Nunn (R) won the opportunity to challenge </a:t>
            </a:r>
            <a:r>
              <a:rPr lang="en-GB" sz="1000" dirty="0" err="1">
                <a:solidFill>
                  <a:schemeClr val="dk1"/>
                </a:solidFill>
                <a:cs typeface="Arial"/>
                <a:sym typeface="Arial"/>
              </a:rPr>
              <a:t>Axne</a:t>
            </a:r>
            <a:r>
              <a:rPr lang="en-GB" sz="1000" dirty="0">
                <a:solidFill>
                  <a:schemeClr val="dk1"/>
                </a:solidFill>
                <a:cs typeface="Arial"/>
                <a:sym typeface="Arial"/>
              </a:rPr>
              <a:t> with support of the NRCC in a target district for Republicans</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1735800264"/>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1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3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2" name="TextBox 21">
            <a:extLst>
              <a:ext uri="{FF2B5EF4-FFF2-40B4-BE49-F238E27FC236}">
                <a16:creationId xmlns:a16="http://schemas.microsoft.com/office/drawing/2014/main" id="{D7CB0C33-35A1-81C3-5848-AAFE864B9A22}"/>
              </a:ext>
            </a:extLst>
          </p:cNvPr>
          <p:cNvSpPr txBox="1"/>
          <p:nvPr/>
        </p:nvSpPr>
        <p:spPr>
          <a:xfrm>
            <a:off x="636990" y="6224623"/>
            <a:ext cx="4347385"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6/9/22, Ballotpedia, ABC, The Cook Political Report with Amy Walter</a:t>
            </a:r>
          </a:p>
        </p:txBody>
      </p:sp>
      <p:sp>
        <p:nvSpPr>
          <p:cNvPr id="20" name="Google Shape;8235;p127">
            <a:extLst>
              <a:ext uri="{FF2B5EF4-FFF2-40B4-BE49-F238E27FC236}">
                <a16:creationId xmlns:a16="http://schemas.microsoft.com/office/drawing/2014/main" id="{7A34EEE9-CE08-7B3C-853B-B9281EDBE185}"/>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6" name="Picture 5" descr="Logo&#10;&#10;Description automatically generated with medium confidence">
            <a:extLst>
              <a:ext uri="{FF2B5EF4-FFF2-40B4-BE49-F238E27FC236}">
                <a16:creationId xmlns:a16="http://schemas.microsoft.com/office/drawing/2014/main" id="{9BB972FD-1DD0-488B-6AD8-C9F23154856C}"/>
              </a:ext>
            </a:extLst>
          </p:cNvPr>
          <p:cNvPicPr>
            <a:picLocks noChangeAspect="1"/>
          </p:cNvPicPr>
          <p:nvPr/>
        </p:nvPicPr>
        <p:blipFill rotWithShape="1">
          <a:blip r:embed="rId3"/>
          <a:srcRect b="1621"/>
          <a:stretch/>
        </p:blipFill>
        <p:spPr>
          <a:xfrm>
            <a:off x="1590954" y="4390610"/>
            <a:ext cx="1989195" cy="1295008"/>
          </a:xfrm>
          <a:prstGeom prst="rect">
            <a:avLst/>
          </a:prstGeom>
        </p:spPr>
      </p:pic>
    </p:spTree>
    <p:extLst>
      <p:ext uri="{BB962C8B-B14F-4D97-AF65-F5344CB8AC3E}">
        <p14:creationId xmlns:p14="http://schemas.microsoft.com/office/powerpoint/2010/main" val="3432676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Iowa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6/8/22</a:t>
            </a:r>
          </a:p>
        </p:txBody>
      </p:sp>
      <p:graphicFrame>
        <p:nvGraphicFramePr>
          <p:cNvPr id="7" name="Table 6">
            <a:extLst>
              <a:ext uri="{FF2B5EF4-FFF2-40B4-BE49-F238E27FC236}">
                <a16:creationId xmlns:a16="http://schemas.microsoft.com/office/drawing/2014/main" id="{2C72E325-1356-DB9F-F633-2E30B22E7E01}"/>
              </a:ext>
            </a:extLst>
          </p:cNvPr>
          <p:cNvGraphicFramePr>
            <a:graphicFrameLocks noGrp="1"/>
          </p:cNvGraphicFramePr>
          <p:nvPr>
            <p:extLst>
              <p:ext uri="{D42A27DB-BD31-4B8C-83A1-F6EECF244321}">
                <p14:modId xmlns:p14="http://schemas.microsoft.com/office/powerpoint/2010/main" val="3865087181"/>
              </p:ext>
            </p:extLst>
          </p:nvPr>
        </p:nvGraphicFramePr>
        <p:xfrm>
          <a:off x="1153740" y="1639810"/>
          <a:ext cx="7030800" cy="4302001"/>
        </p:xfrm>
        <a:graphic>
          <a:graphicData uri="http://schemas.openxmlformats.org/drawingml/2006/table">
            <a:tbl>
              <a:tblPr/>
              <a:tblGrid>
                <a:gridCol w="1096139">
                  <a:extLst>
                    <a:ext uri="{9D8B030D-6E8A-4147-A177-3AD203B41FA5}">
                      <a16:colId xmlns:a16="http://schemas.microsoft.com/office/drawing/2014/main" val="353093051"/>
                    </a:ext>
                  </a:extLst>
                </a:gridCol>
                <a:gridCol w="2435868">
                  <a:extLst>
                    <a:ext uri="{9D8B030D-6E8A-4147-A177-3AD203B41FA5}">
                      <a16:colId xmlns:a16="http://schemas.microsoft.com/office/drawing/2014/main" val="2101291776"/>
                    </a:ext>
                  </a:extLst>
                </a:gridCol>
                <a:gridCol w="2369436">
                  <a:extLst>
                    <a:ext uri="{9D8B030D-6E8A-4147-A177-3AD203B41FA5}">
                      <a16:colId xmlns:a16="http://schemas.microsoft.com/office/drawing/2014/main" val="684789458"/>
                    </a:ext>
                  </a:extLst>
                </a:gridCol>
                <a:gridCol w="1129357">
                  <a:extLst>
                    <a:ext uri="{9D8B030D-6E8A-4147-A177-3AD203B41FA5}">
                      <a16:colId xmlns:a16="http://schemas.microsoft.com/office/drawing/2014/main" val="2418084955"/>
                    </a:ext>
                  </a:extLst>
                </a:gridCol>
              </a:tblGrid>
              <a:tr h="583321">
                <a:tc>
                  <a:txBody>
                    <a:bodyPr/>
                    <a:lstStyle/>
                    <a:p>
                      <a:pPr algn="ctr" rtl="0" fontAlgn="ctr"/>
                      <a:r>
                        <a:rPr lang="en-US" sz="1050" b="1" i="0" u="none" strike="noStrike" dirty="0">
                          <a:solidFill>
                            <a:srgbClr val="000000"/>
                          </a:solidFill>
                          <a:effectLst/>
                          <a:latin typeface="+mn-lt"/>
                        </a:rPr>
                        <a:t>Seat</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rtl="0" fontAlgn="ctr"/>
                      <a:r>
                        <a:rPr lang="en-US" sz="1050" b="1" i="0" u="none" strike="noStrike" dirty="0">
                          <a:solidFill>
                            <a:srgbClr val="000000"/>
                          </a:solidFill>
                          <a:effectLst/>
                          <a:latin typeface="+mn-lt"/>
                        </a:rPr>
                        <a:t>Republican Primary Winner </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rtl="0" fontAlgn="ctr"/>
                      <a:r>
                        <a:rPr lang="en-US" sz="1050" b="1" i="0" u="none" strike="noStrike" dirty="0">
                          <a:solidFill>
                            <a:srgbClr val="000000"/>
                          </a:solidFill>
                          <a:effectLst/>
                          <a:latin typeface="+mn-lt"/>
                        </a:rPr>
                        <a:t>Democratic Primary Winner </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rtl="0" fontAlgn="ctr"/>
                      <a:r>
                        <a:rPr lang="en-US" sz="1050" b="1" i="0" u="none" strike="noStrike" dirty="0">
                          <a:solidFill>
                            <a:srgbClr val="000000"/>
                          </a:solidFill>
                          <a:effectLst/>
                          <a:latin typeface="+mn-lt"/>
                        </a:rPr>
                        <a:t>Cook Rating</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9678962"/>
                  </a:ext>
                </a:extLst>
              </a:tr>
              <a:tr h="619780">
                <a:tc>
                  <a:txBody>
                    <a:bodyPr/>
                    <a:lstStyle/>
                    <a:p>
                      <a:pPr algn="ctr" rtl="0" fontAlgn="ctr"/>
                      <a:r>
                        <a:rPr lang="en-US" sz="900" b="1" i="0" u="none" strike="noStrike" dirty="0">
                          <a:solidFill>
                            <a:srgbClr val="000000"/>
                          </a:solidFill>
                          <a:effectLst/>
                          <a:latin typeface="+mn-lt"/>
                        </a:rPr>
                        <a:t>IA-Senate</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Chuck Grassley* (73.5%)</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Michael Franken (55.2%)</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243900329"/>
                  </a:ext>
                </a:extLst>
              </a:tr>
              <a:tr h="619780">
                <a:tc>
                  <a:txBody>
                    <a:bodyPr/>
                    <a:lstStyle/>
                    <a:p>
                      <a:pPr algn="ctr" rtl="0" fontAlgn="ctr"/>
                      <a:r>
                        <a:rPr lang="en-US" sz="900" b="1" i="0" u="none" strike="noStrike" dirty="0">
                          <a:solidFill>
                            <a:srgbClr val="000000"/>
                          </a:solidFill>
                          <a:effectLst/>
                          <a:latin typeface="+mn-lt"/>
                        </a:rPr>
                        <a:t>IA-Governor</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Kim Reynolds*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Deidre DeJear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721185036"/>
                  </a:ext>
                </a:extLst>
              </a:tr>
              <a:tr h="619780">
                <a:tc>
                  <a:txBody>
                    <a:bodyPr/>
                    <a:lstStyle/>
                    <a:p>
                      <a:pPr algn="ctr" rtl="0" fontAlgn="ctr"/>
                      <a:r>
                        <a:rPr lang="en-US" sz="900" b="1" i="0" u="none" strike="noStrike">
                          <a:solidFill>
                            <a:srgbClr val="000000"/>
                          </a:solidFill>
                          <a:effectLst/>
                          <a:latin typeface="+mn-lt"/>
                        </a:rPr>
                        <a:t>IA-1</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err="1">
                          <a:solidFill>
                            <a:srgbClr val="000000"/>
                          </a:solidFill>
                          <a:effectLst/>
                          <a:latin typeface="+mn-lt"/>
                        </a:rPr>
                        <a:t>Mariannette</a:t>
                      </a:r>
                      <a:r>
                        <a:rPr lang="en-US" sz="900" b="1" i="0" u="none" strike="noStrike" dirty="0">
                          <a:solidFill>
                            <a:srgbClr val="000000"/>
                          </a:solidFill>
                          <a:effectLst/>
                          <a:latin typeface="+mn-lt"/>
                        </a:rPr>
                        <a:t> Miller-Meeks*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Christina Bohannan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Likely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4129897743"/>
                  </a:ext>
                </a:extLst>
              </a:tr>
              <a:tr h="619780">
                <a:tc>
                  <a:txBody>
                    <a:bodyPr/>
                    <a:lstStyle/>
                    <a:p>
                      <a:pPr algn="ctr" rtl="0" fontAlgn="ctr"/>
                      <a:r>
                        <a:rPr lang="en-US" sz="900" b="1" i="0" u="none" strike="noStrike">
                          <a:solidFill>
                            <a:srgbClr val="000000"/>
                          </a:solidFill>
                          <a:effectLst/>
                          <a:latin typeface="+mn-lt"/>
                        </a:rPr>
                        <a:t>IA-2</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Ashley Hinson*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Liz Mathis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Likely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2753391839"/>
                  </a:ext>
                </a:extLst>
              </a:tr>
              <a:tr h="619780">
                <a:tc>
                  <a:txBody>
                    <a:bodyPr/>
                    <a:lstStyle/>
                    <a:p>
                      <a:pPr algn="ctr" rtl="0" fontAlgn="ctr"/>
                      <a:r>
                        <a:rPr lang="en-US" sz="900" b="1" i="0" u="none" strike="noStrike">
                          <a:solidFill>
                            <a:srgbClr val="000000"/>
                          </a:solidFill>
                          <a:effectLst/>
                          <a:latin typeface="+mn-lt"/>
                        </a:rPr>
                        <a:t>IA-3</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Zach Nunn (65.9%)</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Cindy </a:t>
                      </a:r>
                      <a:r>
                        <a:rPr lang="en-US" sz="900" b="1" i="0" u="none" strike="noStrike" dirty="0" err="1">
                          <a:solidFill>
                            <a:srgbClr val="000000"/>
                          </a:solidFill>
                          <a:effectLst/>
                          <a:latin typeface="+mn-lt"/>
                        </a:rPr>
                        <a:t>Axne</a:t>
                      </a:r>
                      <a:r>
                        <a:rPr lang="en-US" sz="900" b="1" i="0" u="none" strike="noStrike" dirty="0">
                          <a:solidFill>
                            <a:srgbClr val="000000"/>
                          </a:solidFill>
                          <a:effectLst/>
                          <a:latin typeface="+mn-lt"/>
                        </a:rPr>
                        <a:t>*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A"/>
                    </a:solidFill>
                  </a:tcPr>
                </a:tc>
                <a:extLst>
                  <a:ext uri="{0D108BD9-81ED-4DB2-BD59-A6C34878D82A}">
                    <a16:rowId xmlns:a16="http://schemas.microsoft.com/office/drawing/2014/main" val="60474183"/>
                  </a:ext>
                </a:extLst>
              </a:tr>
              <a:tr h="619780">
                <a:tc>
                  <a:txBody>
                    <a:bodyPr/>
                    <a:lstStyle/>
                    <a:p>
                      <a:pPr algn="ctr" rtl="0" fontAlgn="ctr"/>
                      <a:r>
                        <a:rPr lang="en-US" sz="900" b="1" i="0" u="none" strike="noStrike" dirty="0">
                          <a:solidFill>
                            <a:srgbClr val="000000"/>
                          </a:solidFill>
                          <a:effectLst/>
                          <a:latin typeface="+mn-lt"/>
                        </a:rPr>
                        <a:t>IA-4</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Randy </a:t>
                      </a:r>
                      <a:r>
                        <a:rPr lang="en-US" sz="900" b="1" i="0" u="none" strike="noStrike" dirty="0" err="1">
                          <a:solidFill>
                            <a:srgbClr val="000000"/>
                          </a:solidFill>
                          <a:effectLst/>
                          <a:latin typeface="+mn-lt"/>
                        </a:rPr>
                        <a:t>Feenstra</a:t>
                      </a:r>
                      <a:r>
                        <a:rPr lang="en-US" sz="900" b="1" i="0" u="none" strike="noStrike" dirty="0">
                          <a:solidFill>
                            <a:srgbClr val="000000"/>
                          </a:solidFill>
                          <a:effectLst/>
                          <a:latin typeface="+mn-lt"/>
                        </a:rPr>
                        <a:t>*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Ryan Melton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458179297"/>
                  </a:ext>
                </a:extLst>
              </a:tr>
            </a:tbl>
          </a:graphicData>
        </a:graphic>
      </p:graphicFrame>
      <p:sp>
        <p:nvSpPr>
          <p:cNvPr id="8" name="Text Placeholder 18">
            <a:extLst>
              <a:ext uri="{FF2B5EF4-FFF2-40B4-BE49-F238E27FC236}">
                <a16:creationId xmlns:a16="http://schemas.microsoft.com/office/drawing/2014/main" id="{0D6CB3E2-0DBF-87C0-31C0-F6573AA4D6F1}"/>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1022089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Kansas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528128" cy="307777"/>
          </a:xfrm>
          <a:prstGeom prst="rect">
            <a:avLst/>
          </a:prstGeom>
          <a:noFill/>
        </p:spPr>
        <p:txBody>
          <a:bodyPr wrap="none" rtlCol="0">
            <a:spAutoFit/>
          </a:bodyPr>
          <a:lstStyle/>
          <a:p>
            <a:r>
              <a:rPr lang="en-US" sz="1400" dirty="0">
                <a:solidFill>
                  <a:schemeClr val="bg1">
                    <a:lumMod val="50000"/>
                  </a:schemeClr>
                </a:solidFill>
                <a:latin typeface="+mj-lt"/>
              </a:rPr>
              <a:t>Primaries held August 2</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8/3/22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6971" y="2118341"/>
            <a:ext cx="3198311" cy="276999"/>
          </a:xfrm>
          <a:prstGeom prst="rect">
            <a:avLst/>
          </a:prstGeom>
          <a:noFill/>
        </p:spPr>
        <p:txBody>
          <a:bodyPr wrap="none" rtlCol="0">
            <a:spAutoFit/>
          </a:bodyPr>
          <a:lstStyle/>
          <a:p>
            <a:r>
              <a:rPr lang="en-US" sz="1200" b="1" dirty="0"/>
              <a:t>Constituents vote to keep abortion rights</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80655"/>
            <a:ext cx="3773718" cy="1477328"/>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ea typeface="Arial"/>
                <a:cs typeface="Arial"/>
                <a:sym typeface="Arial"/>
              </a:rPr>
              <a:t>Many states surrounding Kansas implemented abortion bans following the reversal of Roe v. Wade, leaving left state a safe haven for abortion supporters. Opponents of abortion rights moved to put a measure on the ballot that, if passed, would have established a near total ban on abortions</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Nearly 58% of voters rejected the measure</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Democratic turnout was estimated to be up by more than 60%, playing a crucial hand in defeating the measure </a:t>
            </a:r>
          </a:p>
          <a:p>
            <a:pPr marL="171450" lvl="0" indent="-171450">
              <a:buClr>
                <a:schemeClr val="dk1"/>
              </a:buClr>
              <a:buSzPts val="1100"/>
              <a:buFont typeface="Noto Sans Symbols"/>
              <a:buChar char="▪"/>
            </a:pPr>
            <a:endParaRPr lang="en-US" sz="1000" dirty="0">
              <a:solidFill>
                <a:schemeClr val="dk1"/>
              </a:solidFil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791444"/>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776388"/>
            <a:ext cx="1622560" cy="276999"/>
          </a:xfrm>
          <a:prstGeom prst="rect">
            <a:avLst/>
          </a:prstGeom>
          <a:noFill/>
        </p:spPr>
        <p:txBody>
          <a:bodyPr wrap="none" rtlCol="0">
            <a:spAutoFit/>
          </a:bodyPr>
          <a:lstStyle/>
          <a:p>
            <a:r>
              <a:rPr lang="en-US" sz="1200" b="1" dirty="0"/>
              <a:t>Incumbent strength</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4038332"/>
            <a:ext cx="3773718" cy="861774"/>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cs typeface="Arial"/>
                <a:sym typeface="Arial"/>
              </a:rPr>
              <a:t>Governor Laura Kelly won the Democratic primary in a landslide victory against opponent Richard Karnowski (D)</a:t>
            </a:r>
          </a:p>
          <a:p>
            <a:pPr marL="171450" lvl="0" indent="-171450">
              <a:buClr>
                <a:schemeClr val="dk1"/>
              </a:buClr>
              <a:buSzPts val="1100"/>
              <a:buFont typeface="Noto Sans Symbols"/>
              <a:buChar char="▪"/>
            </a:pPr>
            <a:r>
              <a:rPr lang="en-US" sz="1000" dirty="0">
                <a:solidFill>
                  <a:schemeClr val="dk1"/>
                </a:solidFill>
                <a:cs typeface="Arial"/>
                <a:sym typeface="Arial"/>
              </a:rPr>
              <a:t>She will face the winner of the GOP primary, Attorney General Derek Schmidt (R), who is endorsed by former President Trump </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1393122636"/>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4</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1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3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88152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1" name="TextBox 20">
            <a:extLst>
              <a:ext uri="{FF2B5EF4-FFF2-40B4-BE49-F238E27FC236}">
                <a16:creationId xmlns:a16="http://schemas.microsoft.com/office/drawing/2014/main" id="{02FCA498-AA30-DA6B-8A11-8C2C0E291A20}"/>
              </a:ext>
            </a:extLst>
          </p:cNvPr>
          <p:cNvSpPr txBox="1"/>
          <p:nvPr/>
        </p:nvSpPr>
        <p:spPr>
          <a:xfrm>
            <a:off x="636990" y="6224623"/>
            <a:ext cx="469700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Ballotpedia, The Cook Political Report with Amy Walter, WaPo, NPR</a:t>
            </a:r>
          </a:p>
        </p:txBody>
      </p:sp>
      <p:sp>
        <p:nvSpPr>
          <p:cNvPr id="20" name="Google Shape;8235;p127">
            <a:extLst>
              <a:ext uri="{FF2B5EF4-FFF2-40B4-BE49-F238E27FC236}">
                <a16:creationId xmlns:a16="http://schemas.microsoft.com/office/drawing/2014/main" id="{CF75D713-EA86-926E-B352-1B72EDCDED68}"/>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22" name="Picture 21" descr="Chart&#10;&#10;Description automatically generated">
            <a:extLst>
              <a:ext uri="{FF2B5EF4-FFF2-40B4-BE49-F238E27FC236}">
                <a16:creationId xmlns:a16="http://schemas.microsoft.com/office/drawing/2014/main" id="{F4BD4D7A-FDDD-A0DB-030D-77A7666E45D7}"/>
              </a:ext>
            </a:extLst>
          </p:cNvPr>
          <p:cNvPicPr>
            <a:picLocks noChangeAspect="1"/>
          </p:cNvPicPr>
          <p:nvPr/>
        </p:nvPicPr>
        <p:blipFill>
          <a:blip r:embed="rId3"/>
          <a:stretch>
            <a:fillRect/>
          </a:stretch>
        </p:blipFill>
        <p:spPr>
          <a:xfrm>
            <a:off x="1608029" y="4480332"/>
            <a:ext cx="1925564" cy="1046583"/>
          </a:xfrm>
          <a:prstGeom prst="rect">
            <a:avLst/>
          </a:prstGeom>
        </p:spPr>
      </p:pic>
    </p:spTree>
    <p:extLst>
      <p:ext uri="{BB962C8B-B14F-4D97-AF65-F5344CB8AC3E}">
        <p14:creationId xmlns:p14="http://schemas.microsoft.com/office/powerpoint/2010/main" val="4194578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Kansas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8/3/22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8/3/22</a:t>
            </a:r>
          </a:p>
        </p:txBody>
      </p:sp>
      <p:sp>
        <p:nvSpPr>
          <p:cNvPr id="8" name="Text Placeholder 18">
            <a:extLst>
              <a:ext uri="{FF2B5EF4-FFF2-40B4-BE49-F238E27FC236}">
                <a16:creationId xmlns:a16="http://schemas.microsoft.com/office/drawing/2014/main" id="{0D6CB3E2-0DBF-87C0-31C0-F6573AA4D6F1}"/>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9" name="Table 8">
            <a:extLst>
              <a:ext uri="{FF2B5EF4-FFF2-40B4-BE49-F238E27FC236}">
                <a16:creationId xmlns:a16="http://schemas.microsoft.com/office/drawing/2014/main" id="{5B206AE8-8001-5AC9-D11E-83B519814AA6}"/>
              </a:ext>
            </a:extLst>
          </p:cNvPr>
          <p:cNvGraphicFramePr>
            <a:graphicFrameLocks noGrp="1"/>
          </p:cNvGraphicFramePr>
          <p:nvPr>
            <p:extLst>
              <p:ext uri="{D42A27DB-BD31-4B8C-83A1-F6EECF244321}">
                <p14:modId xmlns:p14="http://schemas.microsoft.com/office/powerpoint/2010/main" val="1150767069"/>
              </p:ext>
            </p:extLst>
          </p:nvPr>
        </p:nvGraphicFramePr>
        <p:xfrm>
          <a:off x="1153740" y="1621744"/>
          <a:ext cx="7030799" cy="4302001"/>
        </p:xfrm>
        <a:graphic>
          <a:graphicData uri="http://schemas.openxmlformats.org/drawingml/2006/table">
            <a:tbl>
              <a:tblPr/>
              <a:tblGrid>
                <a:gridCol w="1097432">
                  <a:extLst>
                    <a:ext uri="{9D8B030D-6E8A-4147-A177-3AD203B41FA5}">
                      <a16:colId xmlns:a16="http://schemas.microsoft.com/office/drawing/2014/main" val="1274058222"/>
                    </a:ext>
                  </a:extLst>
                </a:gridCol>
                <a:gridCol w="2436057">
                  <a:extLst>
                    <a:ext uri="{9D8B030D-6E8A-4147-A177-3AD203B41FA5}">
                      <a16:colId xmlns:a16="http://schemas.microsoft.com/office/drawing/2014/main" val="2923352027"/>
                    </a:ext>
                  </a:extLst>
                </a:gridCol>
                <a:gridCol w="2363700">
                  <a:extLst>
                    <a:ext uri="{9D8B030D-6E8A-4147-A177-3AD203B41FA5}">
                      <a16:colId xmlns:a16="http://schemas.microsoft.com/office/drawing/2014/main" val="3349785773"/>
                    </a:ext>
                  </a:extLst>
                </a:gridCol>
                <a:gridCol w="1133610">
                  <a:extLst>
                    <a:ext uri="{9D8B030D-6E8A-4147-A177-3AD203B41FA5}">
                      <a16:colId xmlns:a16="http://schemas.microsoft.com/office/drawing/2014/main" val="329977468"/>
                    </a:ext>
                  </a:extLst>
                </a:gridCol>
              </a:tblGrid>
              <a:tr h="597499">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GB" sz="1000" b="1" i="0" u="none" strike="noStrike" dirty="0">
                          <a:solidFill>
                            <a:srgbClr val="000000"/>
                          </a:solidFill>
                          <a:effectLst/>
                          <a:latin typeface="+mn-lt"/>
                        </a:rPr>
                        <a:t>Seat</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GB" sz="1000" b="1" i="0" u="none" strike="noStrike" dirty="0">
                          <a:solidFill>
                            <a:srgbClr val="000000"/>
                          </a:solidFill>
                          <a:effectLst/>
                          <a:latin typeface="+mn-lt"/>
                        </a:rPr>
                        <a:t>Republican Primary</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GB" sz="1000" b="1" i="0" u="none" strike="noStrike" dirty="0">
                          <a:solidFill>
                            <a:srgbClr val="000000"/>
                          </a:solidFill>
                          <a:effectLst/>
                          <a:latin typeface="+mn-lt"/>
                        </a:rPr>
                        <a:t>Democratic Primary</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GB" sz="1000" b="1" i="0" u="none" strike="noStrike" dirty="0">
                          <a:solidFill>
                            <a:srgbClr val="000000"/>
                          </a:solidFill>
                          <a:effectLst/>
                          <a:latin typeface="+mn-lt"/>
                        </a:rPr>
                        <a:t>Cook Rating</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4300378"/>
                  </a:ext>
                </a:extLst>
              </a:tr>
              <a:tr h="617417">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KS-Senate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Jerry Moran* (80.5%)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Mark Holland (38.%)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5739"/>
                    </a:solidFill>
                  </a:tcPr>
                </a:tc>
                <a:extLst>
                  <a:ext uri="{0D108BD9-81ED-4DB2-BD59-A6C34878D82A}">
                    <a16:rowId xmlns:a16="http://schemas.microsoft.com/office/drawing/2014/main" val="183364020"/>
                  </a:ext>
                </a:extLst>
              </a:tr>
              <a:tr h="617417">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KS-Governor</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Derek Schmidt (80.6%)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Laura Kelly* (93.8%)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1265836048"/>
                  </a:ext>
                </a:extLst>
              </a:tr>
              <a:tr h="617417">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KS-1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Tracey Mann*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James Beard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5739"/>
                    </a:solidFill>
                  </a:tcPr>
                </a:tc>
                <a:extLst>
                  <a:ext uri="{0D108BD9-81ED-4DB2-BD59-A6C34878D82A}">
                    <a16:rowId xmlns:a16="http://schemas.microsoft.com/office/drawing/2014/main" val="2251982123"/>
                  </a:ext>
                </a:extLst>
              </a:tr>
              <a:tr h="617417">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KS-2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Jake </a:t>
                      </a:r>
                      <a:r>
                        <a:rPr lang="en-US" sz="900" b="1" i="0" u="none" strike="noStrike" dirty="0" err="1">
                          <a:solidFill>
                            <a:srgbClr val="000000"/>
                          </a:solidFill>
                          <a:effectLst/>
                          <a:latin typeface="+mn-lt"/>
                        </a:rPr>
                        <a:t>LaTurner</a:t>
                      </a:r>
                      <a:r>
                        <a:rPr lang="en-US" sz="900" b="1" i="0" u="none" strike="noStrike" dirty="0">
                          <a:solidFill>
                            <a:srgbClr val="000000"/>
                          </a:solidFill>
                          <a:effectLst/>
                          <a:latin typeface="+mn-lt"/>
                        </a:rPr>
                        <a:t>*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Patrick Schmidt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5736"/>
                    </a:solidFill>
                  </a:tcPr>
                </a:tc>
                <a:extLst>
                  <a:ext uri="{0D108BD9-81ED-4DB2-BD59-A6C34878D82A}">
                    <a16:rowId xmlns:a16="http://schemas.microsoft.com/office/drawing/2014/main" val="744776911"/>
                  </a:ext>
                </a:extLst>
              </a:tr>
              <a:tr h="617417">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KS-3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Amanda Adkins (77.3%)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Sharice </a:t>
                      </a:r>
                      <a:r>
                        <a:rPr lang="en-US" sz="900" b="1" i="0" u="none" strike="noStrike" dirty="0" err="1">
                          <a:solidFill>
                            <a:srgbClr val="000000"/>
                          </a:solidFill>
                          <a:effectLst/>
                          <a:latin typeface="+mn-lt"/>
                        </a:rPr>
                        <a:t>Davids</a:t>
                      </a:r>
                      <a:r>
                        <a:rPr lang="en-US" sz="900" b="1" i="0" u="none" strike="noStrike" dirty="0">
                          <a:solidFill>
                            <a:srgbClr val="000000"/>
                          </a:solidFill>
                          <a:effectLst/>
                          <a:latin typeface="+mn-lt"/>
                        </a:rPr>
                        <a:t>*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2636634313"/>
                  </a:ext>
                </a:extLst>
              </a:tr>
              <a:tr h="617417">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KS-4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Ron Estes*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Bob Hernandez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5736"/>
                    </a:solidFill>
                  </a:tcPr>
                </a:tc>
                <a:extLst>
                  <a:ext uri="{0D108BD9-81ED-4DB2-BD59-A6C34878D82A}">
                    <a16:rowId xmlns:a16="http://schemas.microsoft.com/office/drawing/2014/main" val="4113684634"/>
                  </a:ext>
                </a:extLst>
              </a:tr>
            </a:tbl>
          </a:graphicData>
        </a:graphic>
      </p:graphicFrame>
    </p:spTree>
    <p:extLst>
      <p:ext uri="{BB962C8B-B14F-4D97-AF65-F5344CB8AC3E}">
        <p14:creationId xmlns:p14="http://schemas.microsoft.com/office/powerpoint/2010/main" val="990989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Kentucky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359941" cy="307777"/>
          </a:xfrm>
          <a:prstGeom prst="rect">
            <a:avLst/>
          </a:prstGeom>
          <a:noFill/>
        </p:spPr>
        <p:txBody>
          <a:bodyPr wrap="none" rtlCol="0">
            <a:spAutoFit/>
          </a:bodyPr>
          <a:lstStyle/>
          <a:p>
            <a:r>
              <a:rPr lang="en-US" sz="1400" dirty="0">
                <a:solidFill>
                  <a:schemeClr val="bg1">
                    <a:lumMod val="50000"/>
                  </a:schemeClr>
                </a:solidFill>
                <a:latin typeface="+mj-lt"/>
              </a:rPr>
              <a:t>Primaries held May 17</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3090461" cy="276999"/>
          </a:xfrm>
          <a:prstGeom prst="rect">
            <a:avLst/>
          </a:prstGeom>
          <a:noFill/>
        </p:spPr>
        <p:txBody>
          <a:bodyPr wrap="none" rtlCol="0">
            <a:spAutoFit/>
          </a:bodyPr>
          <a:lstStyle/>
          <a:p>
            <a:r>
              <a:rPr lang="en-US" sz="1200" b="1" dirty="0"/>
              <a:t>Five Trump-backed candidates advance</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4" y="2373191"/>
            <a:ext cx="3773718"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Trump-backed incumbent Rep. James Comer won the 1st Congressional District primary in an uncontested race</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Trump-endorsed incumbent Reps. Brett Guthrie (R-KY-2), Thomas Massie (R-KY-4), Harold Rogers (R-KY-5), and Andy Barr (R-KY-6) will go on to face Democrat challengers in November</a:t>
            </a: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537444"/>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522388"/>
            <a:ext cx="2555508" cy="276999"/>
          </a:xfrm>
          <a:prstGeom prst="rect">
            <a:avLst/>
          </a:prstGeom>
          <a:noFill/>
        </p:spPr>
        <p:txBody>
          <a:bodyPr wrap="none" rtlCol="0">
            <a:spAutoFit/>
          </a:bodyPr>
          <a:lstStyle/>
          <a:p>
            <a:r>
              <a:rPr lang="en-US" sz="1200" b="1" dirty="0"/>
              <a:t>Sen. Rand Paul defends his seat</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784332"/>
            <a:ext cx="3773718" cy="707886"/>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Sitting Sen. Rand Paul (R-KY) won the nomination to seek his third term and will face former State Rep. Charles Booker (D) in the general election</a:t>
            </a:r>
          </a:p>
          <a:p>
            <a:pPr marL="171450" lvl="0" indent="-171450">
              <a:buClr>
                <a:schemeClr val="dk1"/>
              </a:buClr>
              <a:buSzPts val="1100"/>
              <a:buFont typeface="Noto Sans Symbols"/>
              <a:buChar char="▪"/>
            </a:pPr>
            <a:endParaRPr lang="en-GB" sz="1000" dirty="0">
              <a:solidFill>
                <a:schemeClr val="dk1"/>
              </a:solidFill>
              <a:cs typeface="Arial"/>
              <a:sym typeface="Arial"/>
            </a:endParaRP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973605763"/>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1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5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88152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1" name="TextBox 20">
            <a:extLst>
              <a:ext uri="{FF2B5EF4-FFF2-40B4-BE49-F238E27FC236}">
                <a16:creationId xmlns:a16="http://schemas.microsoft.com/office/drawing/2014/main" id="{02FCA498-AA30-DA6B-8A11-8C2C0E291A20}"/>
              </a:ext>
            </a:extLst>
          </p:cNvPr>
          <p:cNvSpPr txBox="1"/>
          <p:nvPr/>
        </p:nvSpPr>
        <p:spPr>
          <a:xfrm>
            <a:off x="636991" y="6224623"/>
            <a:ext cx="2685328"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CNN, New York Times, Ballotpedia</a:t>
            </a:r>
          </a:p>
        </p:txBody>
      </p:sp>
      <p:pic>
        <p:nvPicPr>
          <p:cNvPr id="7" name="Picture 6">
            <a:extLst>
              <a:ext uri="{FF2B5EF4-FFF2-40B4-BE49-F238E27FC236}">
                <a16:creationId xmlns:a16="http://schemas.microsoft.com/office/drawing/2014/main" id="{89D61B8F-3487-8B1A-B905-A6E97BA2AE7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274909" y="4384909"/>
            <a:ext cx="2390962" cy="1138984"/>
          </a:xfrm>
          <a:prstGeom prst="rect">
            <a:avLst/>
          </a:prstGeom>
        </p:spPr>
      </p:pic>
      <p:sp>
        <p:nvSpPr>
          <p:cNvPr id="20" name="Google Shape;8235;p127">
            <a:extLst>
              <a:ext uri="{FF2B5EF4-FFF2-40B4-BE49-F238E27FC236}">
                <a16:creationId xmlns:a16="http://schemas.microsoft.com/office/drawing/2014/main" id="{CF75D713-EA86-926E-B352-1B72EDCDED68}"/>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Tree>
    <p:extLst>
      <p:ext uri="{BB962C8B-B14F-4D97-AF65-F5344CB8AC3E}">
        <p14:creationId xmlns:p14="http://schemas.microsoft.com/office/powerpoint/2010/main" val="2741586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Kentucky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5/18/22</a:t>
            </a:r>
          </a:p>
        </p:txBody>
      </p:sp>
      <p:graphicFrame>
        <p:nvGraphicFramePr>
          <p:cNvPr id="8" name="Table 7">
            <a:extLst>
              <a:ext uri="{FF2B5EF4-FFF2-40B4-BE49-F238E27FC236}">
                <a16:creationId xmlns:a16="http://schemas.microsoft.com/office/drawing/2014/main" id="{E7E52C4F-77C6-72E8-211E-93D3A8C7E853}"/>
              </a:ext>
            </a:extLst>
          </p:cNvPr>
          <p:cNvGraphicFramePr>
            <a:graphicFrameLocks noGrp="1"/>
          </p:cNvGraphicFramePr>
          <p:nvPr>
            <p:extLst>
              <p:ext uri="{D42A27DB-BD31-4B8C-83A1-F6EECF244321}">
                <p14:modId xmlns:p14="http://schemas.microsoft.com/office/powerpoint/2010/main" val="2430576328"/>
              </p:ext>
            </p:extLst>
          </p:nvPr>
        </p:nvGraphicFramePr>
        <p:xfrm>
          <a:off x="1153740" y="1639810"/>
          <a:ext cx="7030799" cy="4302001"/>
        </p:xfrm>
        <a:graphic>
          <a:graphicData uri="http://schemas.openxmlformats.org/drawingml/2006/table">
            <a:tbl>
              <a:tblPr/>
              <a:tblGrid>
                <a:gridCol w="1093953">
                  <a:extLst>
                    <a:ext uri="{9D8B030D-6E8A-4147-A177-3AD203B41FA5}">
                      <a16:colId xmlns:a16="http://schemas.microsoft.com/office/drawing/2014/main" val="4231113873"/>
                    </a:ext>
                  </a:extLst>
                </a:gridCol>
                <a:gridCol w="2433738">
                  <a:extLst>
                    <a:ext uri="{9D8B030D-6E8A-4147-A177-3AD203B41FA5}">
                      <a16:colId xmlns:a16="http://schemas.microsoft.com/office/drawing/2014/main" val="2366695565"/>
                    </a:ext>
                  </a:extLst>
                </a:gridCol>
                <a:gridCol w="2372280">
                  <a:extLst>
                    <a:ext uri="{9D8B030D-6E8A-4147-A177-3AD203B41FA5}">
                      <a16:colId xmlns:a16="http://schemas.microsoft.com/office/drawing/2014/main" val="1849403783"/>
                    </a:ext>
                  </a:extLst>
                </a:gridCol>
                <a:gridCol w="1130828">
                  <a:extLst>
                    <a:ext uri="{9D8B030D-6E8A-4147-A177-3AD203B41FA5}">
                      <a16:colId xmlns:a16="http://schemas.microsoft.com/office/drawing/2014/main" val="4292780657"/>
                    </a:ext>
                  </a:extLst>
                </a:gridCol>
              </a:tblGrid>
              <a:tr h="519565">
                <a:tc>
                  <a:txBody>
                    <a:bodyPr/>
                    <a:lstStyle/>
                    <a:p>
                      <a:pPr algn="ctr" rtl="0" fontAlgn="ctr"/>
                      <a:r>
                        <a:rPr lang="en-US" sz="1050" b="1" i="0" u="none" strike="noStrike" dirty="0">
                          <a:solidFill>
                            <a:srgbClr val="000000"/>
                          </a:solidFill>
                          <a:effectLst/>
                          <a:latin typeface="+mn-lt"/>
                        </a:rPr>
                        <a:t>Seat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8106783"/>
                  </a:ext>
                </a:extLst>
              </a:tr>
              <a:tr h="540348">
                <a:tc>
                  <a:txBody>
                    <a:bodyPr/>
                    <a:lstStyle/>
                    <a:p>
                      <a:pPr algn="ctr" rtl="0" fontAlgn="ctr"/>
                      <a:r>
                        <a:rPr lang="en-US" sz="900" b="1" i="0" u="none" strike="noStrike" dirty="0">
                          <a:solidFill>
                            <a:srgbClr val="000000"/>
                          </a:solidFill>
                          <a:effectLst/>
                          <a:latin typeface="+mn-lt"/>
                        </a:rPr>
                        <a:t>KY-Senate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Rand Paul* (86.3%)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Charles Booker (73.2%)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454538917"/>
                  </a:ext>
                </a:extLst>
              </a:tr>
              <a:tr h="540348">
                <a:tc>
                  <a:txBody>
                    <a:bodyPr/>
                    <a:lstStyle/>
                    <a:p>
                      <a:pPr algn="ctr" rtl="0" fontAlgn="ctr"/>
                      <a:r>
                        <a:rPr lang="en-US" sz="900" b="1" i="0" u="none" strike="noStrike" dirty="0">
                          <a:solidFill>
                            <a:srgbClr val="000000"/>
                          </a:solidFill>
                          <a:effectLst/>
                          <a:latin typeface="+mn-lt"/>
                        </a:rPr>
                        <a:t>KY-1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James Comer*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Jimmy Ausbrooks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58260953"/>
                  </a:ext>
                </a:extLst>
              </a:tr>
              <a:tr h="540348">
                <a:tc>
                  <a:txBody>
                    <a:bodyPr/>
                    <a:lstStyle/>
                    <a:p>
                      <a:pPr algn="ctr" rtl="0" fontAlgn="ctr"/>
                      <a:r>
                        <a:rPr lang="en-US" sz="900" b="1" i="0" u="none" strike="noStrike">
                          <a:solidFill>
                            <a:srgbClr val="000000"/>
                          </a:solidFill>
                          <a:effectLst/>
                          <a:latin typeface="+mn-lt"/>
                        </a:rPr>
                        <a:t>KY-2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Brett Guthrie* (78.1%)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Hank Linderman (58.2%)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538769957"/>
                  </a:ext>
                </a:extLst>
              </a:tr>
              <a:tr h="540348">
                <a:tc>
                  <a:txBody>
                    <a:bodyPr/>
                    <a:lstStyle/>
                    <a:p>
                      <a:pPr algn="ctr" rtl="0" fontAlgn="ctr"/>
                      <a:r>
                        <a:rPr lang="en-US" sz="900" b="1" i="0" u="none" strike="noStrike">
                          <a:solidFill>
                            <a:srgbClr val="000000"/>
                          </a:solidFill>
                          <a:effectLst/>
                          <a:latin typeface="+mn-lt"/>
                        </a:rPr>
                        <a:t>KY-3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Morgan McGarvey (63.3%)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Morgan McGarvey (63.3%)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722714612"/>
                  </a:ext>
                </a:extLst>
              </a:tr>
              <a:tr h="540348">
                <a:tc>
                  <a:txBody>
                    <a:bodyPr/>
                    <a:lstStyle/>
                    <a:p>
                      <a:pPr algn="ctr" rtl="0" fontAlgn="ctr"/>
                      <a:r>
                        <a:rPr lang="en-US" sz="900" b="1" i="0" u="none" strike="noStrike">
                          <a:solidFill>
                            <a:srgbClr val="000000"/>
                          </a:solidFill>
                          <a:effectLst/>
                          <a:latin typeface="+mn-lt"/>
                        </a:rPr>
                        <a:t>KY-4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Thomas Massie* (75.2%)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Matthew Lehman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426230653"/>
                  </a:ext>
                </a:extLst>
              </a:tr>
              <a:tr h="540348">
                <a:tc>
                  <a:txBody>
                    <a:bodyPr/>
                    <a:lstStyle/>
                    <a:p>
                      <a:pPr algn="ctr" rtl="0" fontAlgn="ctr"/>
                      <a:r>
                        <a:rPr lang="en-US" sz="900" b="1" i="0" u="none" strike="noStrike">
                          <a:solidFill>
                            <a:srgbClr val="000000"/>
                          </a:solidFill>
                          <a:effectLst/>
                          <a:latin typeface="+mn-lt"/>
                        </a:rPr>
                        <a:t>KY-5</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Harold Rogers* (82.6%)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Conor </a:t>
                      </a:r>
                      <a:r>
                        <a:rPr lang="en-US" sz="900" b="1" i="0" u="none" strike="noStrike" dirty="0" err="1">
                          <a:solidFill>
                            <a:srgbClr val="000000"/>
                          </a:solidFill>
                          <a:effectLst/>
                          <a:latin typeface="+mn-lt"/>
                        </a:rPr>
                        <a:t>Halbleib</a:t>
                      </a:r>
                      <a:r>
                        <a:rPr lang="en-US" sz="900" b="1" i="0" u="none" strike="noStrike" dirty="0">
                          <a:solidFill>
                            <a:srgbClr val="000000"/>
                          </a:solidFill>
                          <a:effectLst/>
                          <a:latin typeface="+mn-lt"/>
                        </a:rPr>
                        <a:t>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6301217"/>
                  </a:ext>
                </a:extLst>
              </a:tr>
              <a:tr h="540348">
                <a:tc>
                  <a:txBody>
                    <a:bodyPr/>
                    <a:lstStyle/>
                    <a:p>
                      <a:pPr algn="ctr" rtl="0" fontAlgn="ctr"/>
                      <a:r>
                        <a:rPr lang="en-US" sz="900" b="1" i="0" u="none" strike="noStrike">
                          <a:solidFill>
                            <a:srgbClr val="000000"/>
                          </a:solidFill>
                          <a:effectLst/>
                          <a:latin typeface="+mn-lt"/>
                        </a:rPr>
                        <a:t>KY-6</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Andy Barr* (87.8%)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Geoffrey Young (51.7%)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833377849"/>
                  </a:ext>
                </a:extLst>
              </a:tr>
            </a:tbl>
          </a:graphicData>
        </a:graphic>
      </p:graphicFrame>
      <p:sp>
        <p:nvSpPr>
          <p:cNvPr id="7" name="Text Placeholder 18">
            <a:extLst>
              <a:ext uri="{FF2B5EF4-FFF2-40B4-BE49-F238E27FC236}">
                <a16:creationId xmlns:a16="http://schemas.microsoft.com/office/drawing/2014/main" id="{62AD1C38-0A01-0FFD-F9CB-166C09430870}"/>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2882888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Alabama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6/22/22</a:t>
            </a:r>
          </a:p>
        </p:txBody>
      </p:sp>
      <p:graphicFrame>
        <p:nvGraphicFramePr>
          <p:cNvPr id="23" name="Table 22">
            <a:extLst>
              <a:ext uri="{FF2B5EF4-FFF2-40B4-BE49-F238E27FC236}">
                <a16:creationId xmlns:a16="http://schemas.microsoft.com/office/drawing/2014/main" id="{80CD9886-1284-F21A-F565-8286DB9F6880}"/>
              </a:ext>
            </a:extLst>
          </p:cNvPr>
          <p:cNvGraphicFramePr>
            <a:graphicFrameLocks noGrp="1"/>
          </p:cNvGraphicFramePr>
          <p:nvPr>
            <p:extLst>
              <p:ext uri="{D42A27DB-BD31-4B8C-83A1-F6EECF244321}">
                <p14:modId xmlns:p14="http://schemas.microsoft.com/office/powerpoint/2010/main" val="4101052475"/>
              </p:ext>
            </p:extLst>
          </p:nvPr>
        </p:nvGraphicFramePr>
        <p:xfrm>
          <a:off x="1153740" y="1615741"/>
          <a:ext cx="7030800" cy="4302458"/>
        </p:xfrm>
        <a:graphic>
          <a:graphicData uri="http://schemas.openxmlformats.org/drawingml/2006/table">
            <a:tbl>
              <a:tblPr/>
              <a:tblGrid>
                <a:gridCol w="1095553">
                  <a:extLst>
                    <a:ext uri="{9D8B030D-6E8A-4147-A177-3AD203B41FA5}">
                      <a16:colId xmlns:a16="http://schemas.microsoft.com/office/drawing/2014/main" val="1310904008"/>
                    </a:ext>
                  </a:extLst>
                </a:gridCol>
                <a:gridCol w="2431886">
                  <a:extLst>
                    <a:ext uri="{9D8B030D-6E8A-4147-A177-3AD203B41FA5}">
                      <a16:colId xmlns:a16="http://schemas.microsoft.com/office/drawing/2014/main" val="1980461016"/>
                    </a:ext>
                  </a:extLst>
                </a:gridCol>
                <a:gridCol w="2371691">
                  <a:extLst>
                    <a:ext uri="{9D8B030D-6E8A-4147-A177-3AD203B41FA5}">
                      <a16:colId xmlns:a16="http://schemas.microsoft.com/office/drawing/2014/main" val="645110710"/>
                    </a:ext>
                  </a:extLst>
                </a:gridCol>
                <a:gridCol w="1131670">
                  <a:extLst>
                    <a:ext uri="{9D8B030D-6E8A-4147-A177-3AD203B41FA5}">
                      <a16:colId xmlns:a16="http://schemas.microsoft.com/office/drawing/2014/main" val="1704513067"/>
                    </a:ext>
                  </a:extLst>
                </a:gridCol>
              </a:tblGrid>
              <a:tr h="417716">
                <a:tc>
                  <a:txBody>
                    <a:bodyPr/>
                    <a:lstStyle/>
                    <a:p>
                      <a:pPr algn="ctr" rtl="0" fontAlgn="ctr"/>
                      <a:r>
                        <a:rPr lang="en-US" sz="1050" b="1" i="0" u="none" strike="noStrike" dirty="0">
                          <a:solidFill>
                            <a:srgbClr val="000000"/>
                          </a:solidFill>
                          <a:effectLst/>
                          <a:latin typeface="+mn-lt"/>
                        </a:rPr>
                        <a:t>Seat</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8856092"/>
                  </a:ext>
                </a:extLst>
              </a:tr>
              <a:tr h="431638">
                <a:tc>
                  <a:txBody>
                    <a:bodyPr/>
                    <a:lstStyle/>
                    <a:p>
                      <a:pPr algn="ctr" rtl="0" fontAlgn="ctr"/>
                      <a:r>
                        <a:rPr lang="en-US" sz="900" b="1" i="0" u="none" strike="noStrike" dirty="0">
                          <a:solidFill>
                            <a:srgbClr val="000000"/>
                          </a:solidFill>
                          <a:effectLst/>
                          <a:latin typeface="+mn-lt"/>
                        </a:rPr>
                        <a:t>AL-Senate</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Katie Britt (Runoff 63%)</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Will Boyd (63.7%)</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444697244"/>
                  </a:ext>
                </a:extLst>
              </a:tr>
              <a:tr h="431638">
                <a:tc>
                  <a:txBody>
                    <a:bodyPr/>
                    <a:lstStyle/>
                    <a:p>
                      <a:pPr algn="ctr" rtl="0" fontAlgn="ctr"/>
                      <a:r>
                        <a:rPr lang="en-US" sz="900" b="1" i="0" u="none" strike="noStrike">
                          <a:solidFill>
                            <a:srgbClr val="000000"/>
                          </a:solidFill>
                          <a:effectLst/>
                          <a:latin typeface="+mn-lt"/>
                        </a:rPr>
                        <a:t>AL-Governor</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Kay Ivey* (54.4%)</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Yolanda Flowers (Runoff 55.1%)</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056768523"/>
                  </a:ext>
                </a:extLst>
              </a:tr>
              <a:tr h="431638">
                <a:tc>
                  <a:txBody>
                    <a:bodyPr/>
                    <a:lstStyle/>
                    <a:p>
                      <a:pPr algn="ctr" rtl="0" fontAlgn="ctr"/>
                      <a:r>
                        <a:rPr lang="en-US" sz="900" b="1" i="0" u="none" strike="noStrike">
                          <a:solidFill>
                            <a:srgbClr val="000000"/>
                          </a:solidFill>
                          <a:effectLst/>
                          <a:latin typeface="+mn-lt"/>
                        </a:rPr>
                        <a:t>AL-1</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Jerry Carl*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No Candidate</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367593972"/>
                  </a:ext>
                </a:extLst>
              </a:tr>
              <a:tr h="431638">
                <a:tc>
                  <a:txBody>
                    <a:bodyPr/>
                    <a:lstStyle/>
                    <a:p>
                      <a:pPr algn="ctr" rtl="0" fontAlgn="ctr"/>
                      <a:r>
                        <a:rPr lang="en-US" sz="900" b="1" i="0" u="none" strike="noStrike">
                          <a:solidFill>
                            <a:srgbClr val="000000"/>
                          </a:solidFill>
                          <a:effectLst/>
                          <a:latin typeface="+mn-lt"/>
                        </a:rPr>
                        <a:t>AL-2</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Barry Moore*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Phyllis Harvey-Hall (68.8%)</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583916154"/>
                  </a:ext>
                </a:extLst>
              </a:tr>
              <a:tr h="431638">
                <a:tc>
                  <a:txBody>
                    <a:bodyPr/>
                    <a:lstStyle/>
                    <a:p>
                      <a:pPr algn="ctr" rtl="0" fontAlgn="ctr"/>
                      <a:r>
                        <a:rPr lang="en-US" sz="900" b="1" i="0" u="none" strike="noStrike">
                          <a:solidFill>
                            <a:srgbClr val="000000"/>
                          </a:solidFill>
                          <a:effectLst/>
                          <a:latin typeface="+mn-lt"/>
                        </a:rPr>
                        <a:t>AL-3</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Mike Rogers* (82.3%)</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Karen Lin Veasey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371554842"/>
                  </a:ext>
                </a:extLst>
              </a:tr>
              <a:tr h="431638">
                <a:tc>
                  <a:txBody>
                    <a:bodyPr/>
                    <a:lstStyle/>
                    <a:p>
                      <a:pPr algn="ctr" rtl="0" fontAlgn="ctr"/>
                      <a:r>
                        <a:rPr lang="en-US" sz="900" b="1" i="0" u="none" strike="noStrike">
                          <a:solidFill>
                            <a:srgbClr val="000000"/>
                          </a:solidFill>
                          <a:effectLst/>
                          <a:latin typeface="+mn-lt"/>
                        </a:rPr>
                        <a:t>AL-4</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Robert Aderholt*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Rick Neighbors (54.1%)</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992798338"/>
                  </a:ext>
                </a:extLst>
              </a:tr>
              <a:tr h="431638">
                <a:tc>
                  <a:txBody>
                    <a:bodyPr/>
                    <a:lstStyle/>
                    <a:p>
                      <a:pPr algn="ctr" rtl="0" fontAlgn="ctr"/>
                      <a:r>
                        <a:rPr lang="en-US" sz="900" b="1" i="0" u="none" strike="noStrike">
                          <a:solidFill>
                            <a:srgbClr val="000000"/>
                          </a:solidFill>
                          <a:effectLst/>
                          <a:latin typeface="+mn-lt"/>
                        </a:rPr>
                        <a:t>AL-5</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Dale Strong (Runoff 63.4%)</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Kathy Warner-Stanton (57.2%)</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967292590"/>
                  </a:ext>
                </a:extLst>
              </a:tr>
              <a:tr h="431638">
                <a:tc>
                  <a:txBody>
                    <a:bodyPr/>
                    <a:lstStyle/>
                    <a:p>
                      <a:pPr algn="ctr" rtl="0" fontAlgn="ctr"/>
                      <a:r>
                        <a:rPr lang="en-US" sz="900" b="1" i="0" u="none" strike="noStrike">
                          <a:solidFill>
                            <a:srgbClr val="000000"/>
                          </a:solidFill>
                          <a:effectLst/>
                          <a:latin typeface="+mn-lt"/>
                        </a:rPr>
                        <a:t>AL-6</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Gary Palmer*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No Candidate</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718888865"/>
                  </a:ext>
                </a:extLst>
              </a:tr>
              <a:tr h="431638">
                <a:tc>
                  <a:txBody>
                    <a:bodyPr/>
                    <a:lstStyle/>
                    <a:p>
                      <a:pPr algn="ctr" rtl="0" fontAlgn="ctr"/>
                      <a:r>
                        <a:rPr lang="en-US" sz="900" b="1" i="0" u="none" strike="noStrike">
                          <a:solidFill>
                            <a:srgbClr val="000000"/>
                          </a:solidFill>
                          <a:effectLst/>
                          <a:latin typeface="+mn-lt"/>
                        </a:rPr>
                        <a:t>AL-7</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Beatrice Nichols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Terri Sewell*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704547193"/>
                  </a:ext>
                </a:extLst>
              </a:tr>
            </a:tbl>
          </a:graphicData>
        </a:graphic>
      </p:graphicFrame>
      <p:sp>
        <p:nvSpPr>
          <p:cNvPr id="7" name="Text Placeholder 18">
            <a:extLst>
              <a:ext uri="{FF2B5EF4-FFF2-40B4-BE49-F238E27FC236}">
                <a16:creationId xmlns:a16="http://schemas.microsoft.com/office/drawing/2014/main" id="{2F5DE5D2-688D-ABD0-9030-265FF325D744}"/>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endParaRPr lang="en-US" sz="800" i="1" dirty="0">
              <a:solidFill>
                <a:schemeClr val="tx1">
                  <a:lumMod val="65000"/>
                  <a:lumOff val="35000"/>
                </a:schemeClr>
              </a:solidFill>
              <a:latin typeface="+mn-lt"/>
            </a:endParaRPr>
          </a:p>
          <a:p>
            <a:pPr marL="0" indent="0">
              <a:lnSpc>
                <a:spcPct val="100000"/>
              </a:lnSpc>
              <a:spcBef>
                <a:spcPts val="0"/>
              </a:spcBef>
              <a:buNone/>
              <a:defRPr/>
            </a:pPr>
            <a:endParaRPr lang="en-US" sz="700" dirty="0">
              <a:solidFill>
                <a:schemeClr val="tx1">
                  <a:lumMod val="65000"/>
                  <a:lumOff val="35000"/>
                </a:schemeClr>
              </a:solidFill>
            </a:endParaRPr>
          </a:p>
        </p:txBody>
      </p:sp>
    </p:spTree>
    <p:extLst>
      <p:ext uri="{BB962C8B-B14F-4D97-AF65-F5344CB8AC3E}">
        <p14:creationId xmlns:p14="http://schemas.microsoft.com/office/powerpoint/2010/main" val="16633769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Maine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437077" cy="307777"/>
          </a:xfrm>
          <a:prstGeom prst="rect">
            <a:avLst/>
          </a:prstGeom>
          <a:noFill/>
        </p:spPr>
        <p:txBody>
          <a:bodyPr wrap="none" rtlCol="0">
            <a:spAutoFit/>
          </a:bodyPr>
          <a:lstStyle/>
          <a:p>
            <a:r>
              <a:rPr lang="en-US" sz="1400" dirty="0">
                <a:solidFill>
                  <a:schemeClr val="bg1">
                    <a:lumMod val="50000"/>
                  </a:schemeClr>
                </a:solidFill>
                <a:latin typeface="+mj-lt"/>
              </a:rPr>
              <a:t>Primaries held June 14</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6/16/22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3428"/>
            <a:ext cx="1428596" cy="276999"/>
          </a:xfrm>
          <a:prstGeom prst="rect">
            <a:avLst/>
          </a:prstGeom>
          <a:noFill/>
        </p:spPr>
        <p:txBody>
          <a:bodyPr wrap="none" rtlCol="0">
            <a:spAutoFit/>
          </a:bodyPr>
          <a:lstStyle/>
          <a:p>
            <a:r>
              <a:rPr lang="en-US" sz="1200" b="1" dirty="0"/>
              <a:t>2020 rematch set</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773718" cy="1169551"/>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In Maine’s only contested federal primary, former Rep. Bruce Poliquin (R) won the opportunity to take back his seat from Rep. Jared Golden (D-ME-2)</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Poliquin tapped connections from his experience in the House, including Congressional Leadership Fund support, to try to return to a seat he held from 2015 through 2019</a:t>
            </a:r>
          </a:p>
          <a:p>
            <a:pPr marL="171450" lvl="0" indent="-171450">
              <a:buClr>
                <a:schemeClr val="dk1"/>
              </a:buClr>
              <a:buSzPts val="1100"/>
              <a:buFont typeface="Noto Sans Symbols"/>
              <a:buChar char="▪"/>
            </a:pPr>
            <a:endParaRPr lang="en-GB" sz="1000" dirty="0">
              <a:solidFill>
                <a:schemeClr val="dk1"/>
              </a:solidFil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458893"/>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441815"/>
            <a:ext cx="1978427" cy="276999"/>
          </a:xfrm>
          <a:prstGeom prst="rect">
            <a:avLst/>
          </a:prstGeom>
          <a:noFill/>
        </p:spPr>
        <p:txBody>
          <a:bodyPr wrap="none" rtlCol="0">
            <a:spAutoFit/>
          </a:bodyPr>
          <a:lstStyle/>
          <a:p>
            <a:r>
              <a:rPr lang="en-US" sz="1200" b="1" dirty="0"/>
              <a:t>Governor’s race preview</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714223"/>
            <a:ext cx="3773718" cy="1323439"/>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Both gubernatorial candidates, incumbent Gov. Janet Mills (D) and former Gov. Paul LePage (R), ran unopposed in their parties’ primaries</a:t>
            </a:r>
          </a:p>
          <a:p>
            <a:pPr marL="171450" lvl="0" indent="-171450">
              <a:buClr>
                <a:schemeClr val="dk1"/>
              </a:buClr>
              <a:buSzPts val="1100"/>
              <a:buFont typeface="Noto Sans Symbols"/>
              <a:buChar char="▪"/>
            </a:pPr>
            <a:r>
              <a:rPr lang="en-GB" sz="1000" dirty="0">
                <a:solidFill>
                  <a:schemeClr val="dk1"/>
                </a:solidFill>
                <a:cs typeface="Arial"/>
                <a:sym typeface="Arial"/>
              </a:rPr>
              <a:t>Candidates are focusing on state budget issues and Mills’ actions to this point in the COVID-19 pandemic</a:t>
            </a:r>
          </a:p>
          <a:p>
            <a:pPr marL="171450" lvl="0" indent="-171450">
              <a:buClr>
                <a:schemeClr val="dk1"/>
              </a:buClr>
              <a:buSzPts val="1100"/>
              <a:buFont typeface="Noto Sans Symbols"/>
              <a:buChar char="▪"/>
            </a:pPr>
            <a:r>
              <a:rPr lang="en-GB" sz="1000" dirty="0">
                <a:solidFill>
                  <a:schemeClr val="dk1"/>
                </a:solidFill>
                <a:cs typeface="Arial"/>
                <a:sym typeface="Arial"/>
              </a:rPr>
              <a:t>June filings showed Mills had more than twice the campaign cash of LePage, but polls indicate a tight race</a:t>
            </a:r>
          </a:p>
          <a:p>
            <a:pPr marL="171450" lvl="0" indent="-171450">
              <a:buClr>
                <a:schemeClr val="dk1"/>
              </a:buClr>
              <a:buSzPts val="1100"/>
              <a:buFont typeface="Noto Sans Symbols"/>
              <a:buChar char="▪"/>
            </a:pPr>
            <a:endParaRPr lang="en-GB" sz="1000" dirty="0">
              <a:solidFill>
                <a:schemeClr val="dk1"/>
              </a:solidFill>
              <a:cs typeface="Arial"/>
              <a:sym typeface="Arial"/>
            </a:endParaRP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429904959"/>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2 D</a:t>
                      </a:r>
                      <a:endParaRPr lang="en-GB" sz="1100" b="0" i="0" u="none" strike="noStrike" dirty="0">
                        <a:solidFill>
                          <a:srgbClr val="FF5739"/>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pic>
        <p:nvPicPr>
          <p:cNvPr id="21" name="Picture 20">
            <a:extLst>
              <a:ext uri="{FF2B5EF4-FFF2-40B4-BE49-F238E27FC236}">
                <a16:creationId xmlns:a16="http://schemas.microsoft.com/office/drawing/2014/main" id="{DF707E96-D1F1-AB33-3E57-FB36331270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17172" y="4345125"/>
            <a:ext cx="2152030" cy="1267083"/>
          </a:xfrm>
          <a:prstGeom prst="rect">
            <a:avLst/>
          </a:prstGeom>
        </p:spPr>
      </p:pic>
      <p:sp>
        <p:nvSpPr>
          <p:cNvPr id="22" name="TextBox 21">
            <a:extLst>
              <a:ext uri="{FF2B5EF4-FFF2-40B4-BE49-F238E27FC236}">
                <a16:creationId xmlns:a16="http://schemas.microsoft.com/office/drawing/2014/main" id="{B38BE57F-F6A5-E234-4A52-68DCE56687B0}"/>
              </a:ext>
            </a:extLst>
          </p:cNvPr>
          <p:cNvSpPr txBox="1"/>
          <p:nvPr/>
        </p:nvSpPr>
        <p:spPr>
          <a:xfrm>
            <a:off x="636990" y="6224623"/>
            <a:ext cx="430539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Bangor Daily News, Ballotpedia, Vox, The Cook Political Report with Amy Walter</a:t>
            </a:r>
          </a:p>
        </p:txBody>
      </p:sp>
      <p:sp>
        <p:nvSpPr>
          <p:cNvPr id="20" name="Google Shape;8235;p127">
            <a:extLst>
              <a:ext uri="{FF2B5EF4-FFF2-40B4-BE49-F238E27FC236}">
                <a16:creationId xmlns:a16="http://schemas.microsoft.com/office/drawing/2014/main" id="{47388365-144B-E309-4B62-F152BD164C90}"/>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Tree>
    <p:extLst>
      <p:ext uri="{BB962C8B-B14F-4D97-AF65-F5344CB8AC3E}">
        <p14:creationId xmlns:p14="http://schemas.microsoft.com/office/powerpoint/2010/main" val="1331938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Maine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6/15/22</a:t>
            </a:r>
          </a:p>
        </p:txBody>
      </p:sp>
      <p:graphicFrame>
        <p:nvGraphicFramePr>
          <p:cNvPr id="7" name="Table 6">
            <a:extLst>
              <a:ext uri="{FF2B5EF4-FFF2-40B4-BE49-F238E27FC236}">
                <a16:creationId xmlns:a16="http://schemas.microsoft.com/office/drawing/2014/main" id="{6A12DD2F-C726-FAB6-12DF-3F2A51FB7E32}"/>
              </a:ext>
            </a:extLst>
          </p:cNvPr>
          <p:cNvGraphicFramePr>
            <a:graphicFrameLocks noGrp="1"/>
          </p:cNvGraphicFramePr>
          <p:nvPr>
            <p:extLst>
              <p:ext uri="{D42A27DB-BD31-4B8C-83A1-F6EECF244321}">
                <p14:modId xmlns:p14="http://schemas.microsoft.com/office/powerpoint/2010/main" val="3935658572"/>
              </p:ext>
            </p:extLst>
          </p:nvPr>
        </p:nvGraphicFramePr>
        <p:xfrm>
          <a:off x="1153740" y="1636034"/>
          <a:ext cx="7030800" cy="3240000"/>
        </p:xfrm>
        <a:graphic>
          <a:graphicData uri="http://schemas.openxmlformats.org/drawingml/2006/table">
            <a:tbl>
              <a:tblPr/>
              <a:tblGrid>
                <a:gridCol w="1096140">
                  <a:extLst>
                    <a:ext uri="{9D8B030D-6E8A-4147-A177-3AD203B41FA5}">
                      <a16:colId xmlns:a16="http://schemas.microsoft.com/office/drawing/2014/main" val="2574462026"/>
                    </a:ext>
                  </a:extLst>
                </a:gridCol>
                <a:gridCol w="2435867">
                  <a:extLst>
                    <a:ext uri="{9D8B030D-6E8A-4147-A177-3AD203B41FA5}">
                      <a16:colId xmlns:a16="http://schemas.microsoft.com/office/drawing/2014/main" val="2464058024"/>
                    </a:ext>
                  </a:extLst>
                </a:gridCol>
                <a:gridCol w="2369435">
                  <a:extLst>
                    <a:ext uri="{9D8B030D-6E8A-4147-A177-3AD203B41FA5}">
                      <a16:colId xmlns:a16="http://schemas.microsoft.com/office/drawing/2014/main" val="3565992818"/>
                    </a:ext>
                  </a:extLst>
                </a:gridCol>
                <a:gridCol w="1129358">
                  <a:extLst>
                    <a:ext uri="{9D8B030D-6E8A-4147-A177-3AD203B41FA5}">
                      <a16:colId xmlns:a16="http://schemas.microsoft.com/office/drawing/2014/main" val="490258621"/>
                    </a:ext>
                  </a:extLst>
                </a:gridCol>
              </a:tblGrid>
              <a:tr h="773733">
                <a:tc>
                  <a:txBody>
                    <a:bodyPr/>
                    <a:lstStyle/>
                    <a:p>
                      <a:pPr algn="ctr" rtl="0" fontAlgn="ctr"/>
                      <a:r>
                        <a:rPr lang="en-US" sz="1050" b="1" i="0" u="none" strike="noStrike" dirty="0">
                          <a:solidFill>
                            <a:srgbClr val="000000"/>
                          </a:solidFill>
                          <a:effectLst/>
                          <a:latin typeface="+mn-lt"/>
                        </a:rPr>
                        <a:t>Seat</a:t>
                      </a:r>
                    </a:p>
                  </a:txBody>
                  <a:tcPr marL="8670" marR="8670" marT="867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rtl="0" fontAlgn="ctr"/>
                      <a:r>
                        <a:rPr lang="en-US" sz="1050" b="1" i="0" u="none" strike="noStrike" dirty="0">
                          <a:solidFill>
                            <a:srgbClr val="000000"/>
                          </a:solidFill>
                          <a:effectLst/>
                          <a:latin typeface="+mn-lt"/>
                        </a:rPr>
                        <a:t>Republican Primary Winner </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rtl="0" fontAlgn="ctr"/>
                      <a:r>
                        <a:rPr lang="en-US" sz="1050" b="1" i="0" u="none" strike="noStrike" dirty="0">
                          <a:solidFill>
                            <a:srgbClr val="000000"/>
                          </a:solidFill>
                          <a:effectLst/>
                          <a:latin typeface="+mn-lt"/>
                        </a:rPr>
                        <a:t>Democratic Primary Winner </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rtl="0" fontAlgn="ctr"/>
                      <a:r>
                        <a:rPr lang="en-US" sz="1050" b="1" i="0" u="none" strike="noStrike" dirty="0">
                          <a:solidFill>
                            <a:srgbClr val="000000"/>
                          </a:solidFill>
                          <a:effectLst/>
                          <a:latin typeface="+mn-lt"/>
                        </a:rPr>
                        <a:t>Cook Rating</a:t>
                      </a:r>
                    </a:p>
                  </a:txBody>
                  <a:tcPr marL="8670" marR="8670" marT="867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6660739"/>
                  </a:ext>
                </a:extLst>
              </a:tr>
              <a:tr h="822089">
                <a:tc>
                  <a:txBody>
                    <a:bodyPr/>
                    <a:lstStyle/>
                    <a:p>
                      <a:pPr algn="ctr" rtl="0" fontAlgn="ctr"/>
                      <a:r>
                        <a:rPr lang="en-US" sz="900" b="1" i="0" u="none" strike="noStrike" dirty="0">
                          <a:solidFill>
                            <a:srgbClr val="000000"/>
                          </a:solidFill>
                          <a:effectLst/>
                          <a:latin typeface="+mn-lt"/>
                        </a:rPr>
                        <a:t>ME-Governor</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Paul LePage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Janet Mills*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D</a:t>
                      </a:r>
                    </a:p>
                  </a:txBody>
                  <a:tcPr marL="8670" marR="8670" marT="8670" marB="0" anchor="ctr">
                    <a:lnL>
                      <a:noFill/>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2487828958"/>
                  </a:ext>
                </a:extLst>
              </a:tr>
              <a:tr h="822089">
                <a:tc>
                  <a:txBody>
                    <a:bodyPr/>
                    <a:lstStyle/>
                    <a:p>
                      <a:pPr algn="ctr" rtl="0" fontAlgn="ctr"/>
                      <a:r>
                        <a:rPr lang="en-US" sz="900" b="1" i="0" u="none" strike="noStrike">
                          <a:solidFill>
                            <a:srgbClr val="000000"/>
                          </a:solidFill>
                          <a:effectLst/>
                          <a:latin typeface="+mn-lt"/>
                        </a:rPr>
                        <a:t>ME-1</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Edwin Thelander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Chellie Pingree*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8670" marR="8670" marT="8670" marB="0" anchor="ctr">
                    <a:lnL>
                      <a:noFill/>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060795380"/>
                  </a:ext>
                </a:extLst>
              </a:tr>
              <a:tr h="822089">
                <a:tc>
                  <a:txBody>
                    <a:bodyPr/>
                    <a:lstStyle/>
                    <a:p>
                      <a:pPr algn="ctr" rtl="0" fontAlgn="ctr"/>
                      <a:r>
                        <a:rPr lang="en-US" sz="900" b="1" i="0" u="none" strike="noStrike">
                          <a:solidFill>
                            <a:srgbClr val="000000"/>
                          </a:solidFill>
                          <a:effectLst/>
                          <a:latin typeface="+mn-lt"/>
                        </a:rPr>
                        <a:t>ME-2</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Bruce Poliquin (60.4%)</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Jared Golden*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Toss Up</a:t>
                      </a:r>
                    </a:p>
                  </a:txBody>
                  <a:tcPr marL="8670" marR="8670" marT="8670" marB="0" anchor="ctr">
                    <a:lnL>
                      <a:noFill/>
                    </a:lnL>
                    <a:lnR w="1270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561982216"/>
                  </a:ext>
                </a:extLst>
              </a:tr>
            </a:tbl>
          </a:graphicData>
        </a:graphic>
      </p:graphicFrame>
      <p:sp>
        <p:nvSpPr>
          <p:cNvPr id="8" name="Text Placeholder 18">
            <a:extLst>
              <a:ext uri="{FF2B5EF4-FFF2-40B4-BE49-F238E27FC236}">
                <a16:creationId xmlns:a16="http://schemas.microsoft.com/office/drawing/2014/main" id="{F66C8B7C-332D-DA76-D3E2-81AB15C7A913}"/>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576006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Maryland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368021" cy="307777"/>
          </a:xfrm>
          <a:prstGeom prst="rect">
            <a:avLst/>
          </a:prstGeom>
          <a:noFill/>
        </p:spPr>
        <p:txBody>
          <a:bodyPr wrap="none" rtlCol="0">
            <a:spAutoFit/>
          </a:bodyPr>
          <a:lstStyle/>
          <a:p>
            <a:r>
              <a:rPr lang="en-US" sz="1400" dirty="0">
                <a:solidFill>
                  <a:schemeClr val="bg1">
                    <a:lumMod val="50000"/>
                  </a:schemeClr>
                </a:solidFill>
                <a:latin typeface="+mj-lt"/>
              </a:rPr>
              <a:t>Primaries held July 19</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5191"/>
            <a:ext cx="2718565" cy="276999"/>
          </a:xfrm>
          <a:prstGeom prst="rect">
            <a:avLst/>
          </a:prstGeom>
          <a:noFill/>
        </p:spPr>
        <p:txBody>
          <a:bodyPr wrap="none" rtlCol="0">
            <a:spAutoFit/>
          </a:bodyPr>
          <a:lstStyle/>
          <a:p>
            <a:r>
              <a:rPr lang="en-US" sz="1200" b="1" dirty="0"/>
              <a:t>Trump wins in the Governor’s race</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773718" cy="1323439"/>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ea typeface="Arial"/>
                <a:cs typeface="Arial"/>
                <a:sym typeface="Arial"/>
              </a:rPr>
              <a:t>Trump endorsed candidate state lawmaker Dan Cox defeated former state Commerce Secretary Kelly Schulz for the GOP gubernatorial primary; Schulz was backed by Gov. Larry Hogan (R), an outspoken Trump critic </a:t>
            </a:r>
          </a:p>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ea typeface="Arial"/>
                <a:cs typeface="Arial"/>
                <a:sym typeface="Arial"/>
              </a:rPr>
              <a:t>Cox received significant funding from Democrats who view him as a weaker candidate. He will face likely face either </a:t>
            </a:r>
            <a:r>
              <a:rPr lang="en-US" sz="1000" dirty="0">
                <a:solidFill>
                  <a:schemeClr val="dk1"/>
                </a:solidFill>
                <a:cs typeface="Arial"/>
                <a:sym typeface="Arial"/>
              </a:rPr>
              <a:t>author Wes Moore or National Committee Chair Tom Perez in November</a:t>
            </a:r>
            <a:endParaRPr lang="en-US" sz="1000" dirty="0"/>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664210"/>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647363"/>
            <a:ext cx="2751074" cy="276999"/>
          </a:xfrm>
          <a:prstGeom prst="rect">
            <a:avLst/>
          </a:prstGeom>
          <a:noFill/>
        </p:spPr>
        <p:txBody>
          <a:bodyPr wrap="none" rtlCol="0">
            <a:spAutoFit/>
          </a:bodyPr>
          <a:lstStyle/>
          <a:p>
            <a:r>
              <a:rPr lang="en-US" sz="1200" b="1" dirty="0"/>
              <a:t>Open seat in the Democratic 4</a:t>
            </a:r>
            <a:r>
              <a:rPr lang="en-US" sz="1200" b="1" baseline="30000" dirty="0"/>
              <a:t>th</a:t>
            </a:r>
            <a:r>
              <a:rPr lang="en-US" sz="1200" b="1" dirty="0"/>
              <a:t> CD</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910751"/>
            <a:ext cx="3773718" cy="861774"/>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cs typeface="Arial"/>
                <a:sym typeface="Arial"/>
              </a:rPr>
              <a:t>Former prosecutor Glenn Ivey (D) received 51.2% of the vote to beat former congresswoman Donna Edwards (D) Ivey was endorsed by a super PAC in association with the American-Israel Public Affairs Committee, which spent close to $6 million on his race</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3260504282"/>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8</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7 D, </a:t>
                      </a:r>
                      <a:r>
                        <a:rPr lang="en-GB" sz="1100" b="0" i="0" u="none" strike="noStrike" dirty="0">
                          <a:solidFill>
                            <a:srgbClr val="FF5739"/>
                          </a:solidFill>
                          <a:effectLst/>
                          <a:latin typeface="+mn-lt"/>
                        </a:rPr>
                        <a:t>1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2" name="TextBox 21">
            <a:extLst>
              <a:ext uri="{FF2B5EF4-FFF2-40B4-BE49-F238E27FC236}">
                <a16:creationId xmlns:a16="http://schemas.microsoft.com/office/drawing/2014/main" id="{B38BE57F-F6A5-E234-4A52-68DCE56687B0}"/>
              </a:ext>
            </a:extLst>
          </p:cNvPr>
          <p:cNvSpPr txBox="1"/>
          <p:nvPr/>
        </p:nvSpPr>
        <p:spPr>
          <a:xfrm>
            <a:off x="636989" y="6224623"/>
            <a:ext cx="6305677"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7/20/22, Ballotpedia, The Cook Political Report with Amy Walter, Washington Post, The Hill, CNN, New York Times</a:t>
            </a:r>
          </a:p>
        </p:txBody>
      </p:sp>
      <p:sp>
        <p:nvSpPr>
          <p:cNvPr id="20" name="Google Shape;8235;p127">
            <a:extLst>
              <a:ext uri="{FF2B5EF4-FFF2-40B4-BE49-F238E27FC236}">
                <a16:creationId xmlns:a16="http://schemas.microsoft.com/office/drawing/2014/main" id="{47388365-144B-E309-4B62-F152BD164C90}"/>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6" name="Picture 5" descr="Map&#10;&#10;Description automatically generated">
            <a:extLst>
              <a:ext uri="{FF2B5EF4-FFF2-40B4-BE49-F238E27FC236}">
                <a16:creationId xmlns:a16="http://schemas.microsoft.com/office/drawing/2014/main" id="{A4867432-52C8-138F-D34B-157A70DEC4BE}"/>
              </a:ext>
            </a:extLst>
          </p:cNvPr>
          <p:cNvPicPr>
            <a:picLocks noChangeAspect="1"/>
          </p:cNvPicPr>
          <p:nvPr/>
        </p:nvPicPr>
        <p:blipFill>
          <a:blip r:embed="rId3"/>
          <a:stretch>
            <a:fillRect/>
          </a:stretch>
        </p:blipFill>
        <p:spPr>
          <a:xfrm>
            <a:off x="1433761" y="4418763"/>
            <a:ext cx="2108336" cy="1161695"/>
          </a:xfrm>
          <a:prstGeom prst="rect">
            <a:avLst/>
          </a:prstGeom>
        </p:spPr>
      </p:pic>
      <p:sp>
        <p:nvSpPr>
          <p:cNvPr id="23" name="Google Shape;8247;p127">
            <a:extLst>
              <a:ext uri="{FF2B5EF4-FFF2-40B4-BE49-F238E27FC236}">
                <a16:creationId xmlns:a16="http://schemas.microsoft.com/office/drawing/2014/main" id="{5F1712C3-E22A-AFCF-5414-B69090A1BA73}"/>
              </a:ext>
            </a:extLst>
          </p:cNvPr>
          <p:cNvSpPr/>
          <p:nvPr/>
        </p:nvSpPr>
        <p:spPr>
          <a:xfrm>
            <a:off x="4285364" y="4786989"/>
            <a:ext cx="246888" cy="2468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3</a:t>
            </a:r>
            <a:endParaRPr dirty="0"/>
          </a:p>
        </p:txBody>
      </p:sp>
      <p:sp>
        <p:nvSpPr>
          <p:cNvPr id="24" name="TextBox 23">
            <a:extLst>
              <a:ext uri="{FF2B5EF4-FFF2-40B4-BE49-F238E27FC236}">
                <a16:creationId xmlns:a16="http://schemas.microsoft.com/office/drawing/2014/main" id="{C06F1634-2BAE-7170-9766-2AA0DEFD98F0}"/>
              </a:ext>
            </a:extLst>
          </p:cNvPr>
          <p:cNvSpPr txBox="1"/>
          <p:nvPr/>
        </p:nvSpPr>
        <p:spPr>
          <a:xfrm>
            <a:off x="4532252" y="4781658"/>
            <a:ext cx="3165803" cy="276999"/>
          </a:xfrm>
          <a:prstGeom prst="rect">
            <a:avLst/>
          </a:prstGeom>
          <a:noFill/>
        </p:spPr>
        <p:txBody>
          <a:bodyPr wrap="none" rtlCol="0">
            <a:spAutoFit/>
          </a:bodyPr>
          <a:lstStyle/>
          <a:p>
            <a:r>
              <a:rPr lang="en-US" sz="1200" b="1" dirty="0"/>
              <a:t>Van </a:t>
            </a:r>
            <a:r>
              <a:rPr lang="en-US" sz="1200" b="1" dirty="0" err="1"/>
              <a:t>Hollen</a:t>
            </a:r>
            <a:r>
              <a:rPr lang="en-US" sz="1200" b="1" dirty="0"/>
              <a:t> secures Dem. Senate primary</a:t>
            </a:r>
          </a:p>
        </p:txBody>
      </p:sp>
      <p:sp>
        <p:nvSpPr>
          <p:cNvPr id="25" name="Rectangle 24">
            <a:extLst>
              <a:ext uri="{FF2B5EF4-FFF2-40B4-BE49-F238E27FC236}">
                <a16:creationId xmlns:a16="http://schemas.microsoft.com/office/drawing/2014/main" id="{EF783BC1-EF5F-D665-0300-94539A509521}"/>
              </a:ext>
            </a:extLst>
          </p:cNvPr>
          <p:cNvSpPr/>
          <p:nvPr/>
        </p:nvSpPr>
        <p:spPr>
          <a:xfrm>
            <a:off x="4204143" y="5016850"/>
            <a:ext cx="3870347" cy="861774"/>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ea typeface="Arial"/>
                <a:cs typeface="Arial"/>
                <a:sym typeface="Arial"/>
              </a:rPr>
              <a:t>Sen. Chris Van </a:t>
            </a:r>
            <a:r>
              <a:rPr lang="en-US" sz="1000" dirty="0" err="1">
                <a:solidFill>
                  <a:schemeClr val="dk1"/>
                </a:solidFill>
                <a:ea typeface="Arial"/>
                <a:cs typeface="Arial"/>
                <a:sym typeface="Arial"/>
              </a:rPr>
              <a:t>Hollen</a:t>
            </a:r>
            <a:r>
              <a:rPr lang="en-US" sz="1000" dirty="0">
                <a:solidFill>
                  <a:schemeClr val="dk1"/>
                </a:solidFill>
                <a:ea typeface="Arial"/>
                <a:cs typeface="Arial"/>
                <a:sym typeface="Arial"/>
              </a:rPr>
              <a:t> (D-MD) anticipates a second term in the Senate as Democrats outnumber the GOP two to one in Maryland; the state has not elected a GOP senator in three decades </a:t>
            </a:r>
          </a:p>
          <a:p>
            <a:pPr marL="171450" marR="0" lvl="0" indent="-171450" algn="l" rtl="0">
              <a:spcBef>
                <a:spcPts val="0"/>
              </a:spcBef>
              <a:spcAft>
                <a:spcPts val="0"/>
              </a:spcAft>
              <a:buClr>
                <a:schemeClr val="dk1"/>
              </a:buClr>
              <a:buSzPts val="1100"/>
              <a:buFont typeface="Noto Sans Symbols"/>
              <a:buChar char="▪"/>
            </a:pPr>
            <a:endParaRPr lang="en-US" sz="1000" dirty="0">
              <a:solidFill>
                <a:schemeClr val="dk1"/>
              </a:solidFill>
              <a:ea typeface="Arial"/>
              <a:cs typeface="Arial"/>
              <a:sym typeface="Arial"/>
            </a:endParaRPr>
          </a:p>
        </p:txBody>
      </p:sp>
    </p:spTree>
    <p:extLst>
      <p:ext uri="{BB962C8B-B14F-4D97-AF65-F5344CB8AC3E}">
        <p14:creationId xmlns:p14="http://schemas.microsoft.com/office/powerpoint/2010/main" val="2878066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Maryland primary results</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8" name="Text Placeholder 18">
            <a:extLst>
              <a:ext uri="{FF2B5EF4-FFF2-40B4-BE49-F238E27FC236}">
                <a16:creationId xmlns:a16="http://schemas.microsoft.com/office/drawing/2014/main" id="{E12DFE83-6A8B-33E8-C4BD-EAD0F81655B7}"/>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9" name="Table 8">
            <a:extLst>
              <a:ext uri="{FF2B5EF4-FFF2-40B4-BE49-F238E27FC236}">
                <a16:creationId xmlns:a16="http://schemas.microsoft.com/office/drawing/2014/main" id="{35FA97FE-5318-550F-CFA2-D59929F992A0}"/>
              </a:ext>
            </a:extLst>
          </p:cNvPr>
          <p:cNvGraphicFramePr>
            <a:graphicFrameLocks noGrp="1"/>
          </p:cNvGraphicFramePr>
          <p:nvPr>
            <p:extLst>
              <p:ext uri="{D42A27DB-BD31-4B8C-83A1-F6EECF244321}">
                <p14:modId xmlns:p14="http://schemas.microsoft.com/office/powerpoint/2010/main" val="4073517937"/>
              </p:ext>
            </p:extLst>
          </p:nvPr>
        </p:nvGraphicFramePr>
        <p:xfrm>
          <a:off x="1141769" y="1632787"/>
          <a:ext cx="7030801" cy="4301997"/>
        </p:xfrm>
        <a:graphic>
          <a:graphicData uri="http://schemas.openxmlformats.org/drawingml/2006/table">
            <a:tbl>
              <a:tblPr/>
              <a:tblGrid>
                <a:gridCol w="1097432">
                  <a:extLst>
                    <a:ext uri="{9D8B030D-6E8A-4147-A177-3AD203B41FA5}">
                      <a16:colId xmlns:a16="http://schemas.microsoft.com/office/drawing/2014/main" val="878582669"/>
                    </a:ext>
                  </a:extLst>
                </a:gridCol>
                <a:gridCol w="2436057">
                  <a:extLst>
                    <a:ext uri="{9D8B030D-6E8A-4147-A177-3AD203B41FA5}">
                      <a16:colId xmlns:a16="http://schemas.microsoft.com/office/drawing/2014/main" val="2976887102"/>
                    </a:ext>
                  </a:extLst>
                </a:gridCol>
                <a:gridCol w="2363700">
                  <a:extLst>
                    <a:ext uri="{9D8B030D-6E8A-4147-A177-3AD203B41FA5}">
                      <a16:colId xmlns:a16="http://schemas.microsoft.com/office/drawing/2014/main" val="1379762689"/>
                    </a:ext>
                  </a:extLst>
                </a:gridCol>
                <a:gridCol w="1133612">
                  <a:extLst>
                    <a:ext uri="{9D8B030D-6E8A-4147-A177-3AD203B41FA5}">
                      <a16:colId xmlns:a16="http://schemas.microsoft.com/office/drawing/2014/main" val="1154994865"/>
                    </a:ext>
                  </a:extLst>
                </a:gridCol>
              </a:tblGrid>
              <a:tr h="379587">
                <a:tc>
                  <a:txBody>
                    <a:bodyPr/>
                    <a:lstStyle/>
                    <a:p>
                      <a:pPr algn="ctr" rtl="0" fontAlgn="ctr"/>
                      <a:r>
                        <a:rPr lang="en-GB" sz="1000" b="1" i="0" u="none" strike="noStrike">
                          <a:solidFill>
                            <a:srgbClr val="000000"/>
                          </a:solidFill>
                          <a:effectLst/>
                          <a:latin typeface="+mn-lt"/>
                        </a:rPr>
                        <a:t>Seat</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mn-lt"/>
                        </a:rPr>
                        <a:t>Republican Primary Winner </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mn-lt"/>
                        </a:rPr>
                        <a:t>Democratic Primary Winner </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mn-lt"/>
                        </a:rPr>
                        <a:t>Cook Rating</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542348"/>
                  </a:ext>
                </a:extLst>
              </a:tr>
              <a:tr h="392241">
                <a:tc>
                  <a:txBody>
                    <a:bodyPr/>
                    <a:lstStyle/>
                    <a:p>
                      <a:pPr algn="ctr" rtl="0" fontAlgn="ctr"/>
                      <a:r>
                        <a:rPr lang="en-GB" sz="900" b="1" i="0" u="none" strike="noStrike">
                          <a:solidFill>
                            <a:srgbClr val="000000"/>
                          </a:solidFill>
                          <a:effectLst/>
                          <a:latin typeface="+mn-lt"/>
                        </a:rPr>
                        <a:t>MD-Senate</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Chris Chaffee (20.8%)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Chris Van Hollen* (80.8%)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56566572"/>
                  </a:ext>
                </a:extLst>
              </a:tr>
              <a:tr h="392241">
                <a:tc>
                  <a:txBody>
                    <a:bodyPr/>
                    <a:lstStyle/>
                    <a:p>
                      <a:pPr algn="ctr" rtl="0" fontAlgn="ctr"/>
                      <a:r>
                        <a:rPr lang="en-GB" sz="900" b="1" i="0" u="none" strike="noStrike">
                          <a:solidFill>
                            <a:srgbClr val="000000"/>
                          </a:solidFill>
                          <a:effectLst/>
                          <a:latin typeface="+mn-lt"/>
                        </a:rPr>
                        <a:t>MD-Governor</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Dan Cox (52.%)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Wes Moore (32.4%)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045704623"/>
                  </a:ext>
                </a:extLst>
              </a:tr>
              <a:tr h="392241">
                <a:tc>
                  <a:txBody>
                    <a:bodyPr/>
                    <a:lstStyle/>
                    <a:p>
                      <a:pPr algn="ctr" rtl="0" fontAlgn="ctr"/>
                      <a:r>
                        <a:rPr lang="en-GB" sz="900" b="1" i="0" u="none" strike="noStrike">
                          <a:solidFill>
                            <a:srgbClr val="000000"/>
                          </a:solidFill>
                          <a:effectLst/>
                          <a:latin typeface="+mn-lt"/>
                        </a:rPr>
                        <a:t>MD-1</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Andy Harris*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Heather Mizeur (68.8%)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329385494"/>
                  </a:ext>
                </a:extLst>
              </a:tr>
              <a:tr h="392241">
                <a:tc>
                  <a:txBody>
                    <a:bodyPr/>
                    <a:lstStyle/>
                    <a:p>
                      <a:pPr algn="ctr" rtl="0" fontAlgn="ctr"/>
                      <a:r>
                        <a:rPr lang="en-GB" sz="900" b="1" i="0" u="none" strike="noStrike">
                          <a:solidFill>
                            <a:srgbClr val="000000"/>
                          </a:solidFill>
                          <a:effectLst/>
                          <a:latin typeface="+mn-lt"/>
                        </a:rPr>
                        <a:t>MD-2</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err="1">
                          <a:solidFill>
                            <a:srgbClr val="000000"/>
                          </a:solidFill>
                          <a:effectLst/>
                          <a:latin typeface="Arial" panose="020B0604020202020204" pitchFamily="34" charset="0"/>
                        </a:rPr>
                        <a:t>Nicolee</a:t>
                      </a:r>
                      <a:r>
                        <a:rPr lang="en-US" sz="900" b="1" i="0" u="none" strike="noStrike" dirty="0">
                          <a:solidFill>
                            <a:srgbClr val="000000"/>
                          </a:solidFill>
                          <a:effectLst/>
                          <a:latin typeface="Arial" panose="020B0604020202020204" pitchFamily="34" charset="0"/>
                        </a:rPr>
                        <a:t> Ambrose (32.3%)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Dutch Ruppersberger* (75.5%)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863034054"/>
                  </a:ext>
                </a:extLst>
              </a:tr>
              <a:tr h="392241">
                <a:tc>
                  <a:txBody>
                    <a:bodyPr/>
                    <a:lstStyle/>
                    <a:p>
                      <a:pPr algn="ctr" rtl="0" fontAlgn="ctr"/>
                      <a:r>
                        <a:rPr lang="en-GB" sz="900" b="1" i="0" u="none" strike="noStrike">
                          <a:solidFill>
                            <a:srgbClr val="000000"/>
                          </a:solidFill>
                          <a:effectLst/>
                          <a:latin typeface="+mn-lt"/>
                        </a:rPr>
                        <a:t>MD-3</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Yuripzy Morgan (33.6%)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John Sarbanes* (84.6%)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943037528"/>
                  </a:ext>
                </a:extLst>
              </a:tr>
              <a:tr h="392241">
                <a:tc>
                  <a:txBody>
                    <a:bodyPr/>
                    <a:lstStyle/>
                    <a:p>
                      <a:pPr algn="ctr" rtl="0" fontAlgn="ctr"/>
                      <a:r>
                        <a:rPr lang="en-GB" sz="900" b="1" i="0" u="none" strike="noStrike">
                          <a:solidFill>
                            <a:srgbClr val="000000"/>
                          </a:solidFill>
                          <a:effectLst/>
                          <a:latin typeface="+mn-lt"/>
                        </a:rPr>
                        <a:t>MD-4</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Jeff Warner (58.7%)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Glenn Ivey (51.8%)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132522753"/>
                  </a:ext>
                </a:extLst>
              </a:tr>
              <a:tr h="392241">
                <a:tc>
                  <a:txBody>
                    <a:bodyPr/>
                    <a:lstStyle/>
                    <a:p>
                      <a:pPr algn="ctr" rtl="0" fontAlgn="ctr"/>
                      <a:r>
                        <a:rPr lang="en-GB" sz="900" b="1" i="0" u="none" strike="noStrike">
                          <a:solidFill>
                            <a:srgbClr val="000000"/>
                          </a:solidFill>
                          <a:effectLst/>
                          <a:latin typeface="+mn-lt"/>
                        </a:rPr>
                        <a:t>MD-5</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Chris Palombi (67.5%)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Steny Hoyer* (71.3%)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787045470"/>
                  </a:ext>
                </a:extLst>
              </a:tr>
              <a:tr h="392241">
                <a:tc>
                  <a:txBody>
                    <a:bodyPr/>
                    <a:lstStyle/>
                    <a:p>
                      <a:pPr algn="ctr" rtl="0" fontAlgn="ctr"/>
                      <a:r>
                        <a:rPr lang="en-GB" sz="900" b="1" i="0" u="none" strike="noStrike">
                          <a:solidFill>
                            <a:srgbClr val="000000"/>
                          </a:solidFill>
                          <a:effectLst/>
                          <a:latin typeface="+mn-lt"/>
                        </a:rPr>
                        <a:t>MD-6</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Neil Parrott (62.6%)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David </a:t>
                      </a:r>
                      <a:r>
                        <a:rPr lang="en-US" sz="900" b="1" i="0" u="none" strike="noStrike" dirty="0" err="1">
                          <a:solidFill>
                            <a:srgbClr val="000000"/>
                          </a:solidFill>
                          <a:effectLst/>
                          <a:latin typeface="Arial" panose="020B0604020202020204" pitchFamily="34" charset="0"/>
                        </a:rPr>
                        <a:t>Trone</a:t>
                      </a:r>
                      <a:r>
                        <a:rPr lang="en-US" sz="900" b="1" i="0" u="none" strike="noStrike" dirty="0">
                          <a:solidFill>
                            <a:srgbClr val="000000"/>
                          </a:solidFill>
                          <a:effectLst/>
                          <a:latin typeface="Arial" panose="020B0604020202020204" pitchFamily="34" charset="0"/>
                        </a:rPr>
                        <a:t>* (79.%)</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Lean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378822805"/>
                  </a:ext>
                </a:extLst>
              </a:tr>
              <a:tr h="392241">
                <a:tc>
                  <a:txBody>
                    <a:bodyPr/>
                    <a:lstStyle/>
                    <a:p>
                      <a:pPr algn="ctr" rtl="0" fontAlgn="ctr"/>
                      <a:r>
                        <a:rPr lang="en-GB" sz="900" b="1" i="0" u="none" strike="noStrike">
                          <a:solidFill>
                            <a:srgbClr val="000000"/>
                          </a:solidFill>
                          <a:effectLst/>
                          <a:latin typeface="+mn-lt"/>
                        </a:rPr>
                        <a:t>MD-7</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Scott Collier (34.6%)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Kweisi Mfume* (85.2%)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631570230"/>
                  </a:ext>
                </a:extLst>
              </a:tr>
              <a:tr h="392241">
                <a:tc>
                  <a:txBody>
                    <a:bodyPr/>
                    <a:lstStyle/>
                    <a:p>
                      <a:pPr algn="ctr" rtl="0" fontAlgn="ctr"/>
                      <a:r>
                        <a:rPr lang="en-GB" sz="900" b="1" i="0" u="none" strike="noStrike">
                          <a:solidFill>
                            <a:srgbClr val="000000"/>
                          </a:solidFill>
                          <a:effectLst/>
                          <a:latin typeface="+mn-lt"/>
                        </a:rPr>
                        <a:t>MD-8</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Gregory Coll (83.6%)</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Jamie </a:t>
                      </a:r>
                      <a:r>
                        <a:rPr lang="en-US" sz="900" b="1" i="0" u="none" strike="noStrike" dirty="0" err="1">
                          <a:solidFill>
                            <a:srgbClr val="000000"/>
                          </a:solidFill>
                          <a:effectLst/>
                          <a:latin typeface="Arial" panose="020B0604020202020204" pitchFamily="34" charset="0"/>
                        </a:rPr>
                        <a:t>Raskin</a:t>
                      </a:r>
                      <a:r>
                        <a:rPr lang="en-US" sz="900" b="1" i="0" u="none" strike="noStrike" dirty="0">
                          <a:solidFill>
                            <a:srgbClr val="000000"/>
                          </a:solidFill>
                          <a:effectLst/>
                          <a:latin typeface="Arial" panose="020B0604020202020204" pitchFamily="34" charset="0"/>
                        </a:rPr>
                        <a:t>* (93.9%)</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852315856"/>
                  </a:ext>
                </a:extLst>
              </a:tr>
            </a:tbl>
          </a:graphicData>
        </a:graphic>
      </p:graphicFrame>
      <p:sp>
        <p:nvSpPr>
          <p:cNvPr id="10" name="TextBox 9">
            <a:extLst>
              <a:ext uri="{FF2B5EF4-FFF2-40B4-BE49-F238E27FC236}">
                <a16:creationId xmlns:a16="http://schemas.microsoft.com/office/drawing/2014/main" id="{2231D82B-2109-84B9-1C49-605E729C7D13}"/>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8/29/22</a:t>
            </a:r>
          </a:p>
        </p:txBody>
      </p:sp>
      <p:sp>
        <p:nvSpPr>
          <p:cNvPr id="11" name="TextBox 10">
            <a:extLst>
              <a:ext uri="{FF2B5EF4-FFF2-40B4-BE49-F238E27FC236}">
                <a16:creationId xmlns:a16="http://schemas.microsoft.com/office/drawing/2014/main" id="{366FC229-5D32-D84E-3924-BAFB31609402}"/>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8/29/22</a:t>
            </a:r>
          </a:p>
        </p:txBody>
      </p:sp>
    </p:spTree>
    <p:extLst>
      <p:ext uri="{BB962C8B-B14F-4D97-AF65-F5344CB8AC3E}">
        <p14:creationId xmlns:p14="http://schemas.microsoft.com/office/powerpoint/2010/main" val="1860748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Michigan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528128" cy="307777"/>
          </a:xfrm>
          <a:prstGeom prst="rect">
            <a:avLst/>
          </a:prstGeom>
          <a:noFill/>
        </p:spPr>
        <p:txBody>
          <a:bodyPr wrap="none" rtlCol="0">
            <a:spAutoFit/>
          </a:bodyPr>
          <a:lstStyle/>
          <a:p>
            <a:r>
              <a:rPr lang="en-US" sz="1400" dirty="0">
                <a:solidFill>
                  <a:schemeClr val="bg1">
                    <a:lumMod val="50000"/>
                  </a:schemeClr>
                </a:solidFill>
                <a:latin typeface="+mj-lt"/>
              </a:rPr>
              <a:t>Primaries held August 2</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8/3/22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1497782" cy="276999"/>
          </a:xfrm>
          <a:prstGeom prst="rect">
            <a:avLst/>
          </a:prstGeom>
          <a:noFill/>
        </p:spPr>
        <p:txBody>
          <a:bodyPr wrap="none" rtlCol="0">
            <a:spAutoFit/>
          </a:bodyPr>
          <a:lstStyle/>
          <a:p>
            <a:r>
              <a:rPr lang="en-US" sz="1200" b="1" dirty="0"/>
              <a:t>Trump’s influence</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773718" cy="2246769"/>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ea typeface="Arial"/>
                <a:cs typeface="Arial"/>
                <a:sym typeface="Arial"/>
              </a:rPr>
              <a:t>Rep. Peter Meijer (R-03), who voted to impeach former President Trump after the Jan. 6 Capitol riots, lost his primary to Trump-backed Candidate John Gibbs (R); Gibbs will face Hillary Scholten (D) in November</a:t>
            </a:r>
          </a:p>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ea typeface="Arial"/>
                <a:cs typeface="Arial"/>
                <a:sym typeface="Arial"/>
              </a:rPr>
              <a:t>Democrats financially supported Gibbs’ campaign as part of a broader attempt to elect more extreme GOP candidates to boost Democrats’ chances of winning in November</a:t>
            </a:r>
          </a:p>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ea typeface="Arial"/>
                <a:cs typeface="Arial"/>
                <a:sym typeface="Arial"/>
              </a:rPr>
              <a:t>The newly drawn congressional map has renewed Democratic hopes of winning the traditionally GOP leaning district</a:t>
            </a:r>
          </a:p>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ea typeface="Arial"/>
                <a:cs typeface="Arial"/>
                <a:sym typeface="Arial"/>
              </a:rPr>
              <a:t>Conservative media personality Tudor Dixon, who also received a Trump endorsement, won her primary and will face incumbent Gov. Gretchen Whitmer (D) in November</a:t>
            </a:r>
          </a:p>
          <a:p>
            <a:pPr marL="171450" marR="0" lvl="0" indent="-171450" algn="l" rtl="0">
              <a:spcBef>
                <a:spcPts val="0"/>
              </a:spcBef>
              <a:spcAft>
                <a:spcPts val="0"/>
              </a:spcAft>
              <a:buClr>
                <a:schemeClr val="dk1"/>
              </a:buClr>
              <a:buSzPts val="1100"/>
              <a:buFont typeface="Noto Sans Symbols"/>
              <a:buChar char="▪"/>
            </a:pPr>
            <a:endParaRPr lang="en-US" sz="1000" dirty="0">
              <a:solidFill>
                <a:schemeClr val="dk1"/>
              </a:solidFill>
              <a:latin typeface="Aria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4442173"/>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4417597"/>
            <a:ext cx="2935419" cy="276999"/>
          </a:xfrm>
          <a:prstGeom prst="rect">
            <a:avLst/>
          </a:prstGeom>
          <a:noFill/>
        </p:spPr>
        <p:txBody>
          <a:bodyPr wrap="none" rtlCol="0">
            <a:spAutoFit/>
          </a:bodyPr>
          <a:lstStyle/>
          <a:p>
            <a:r>
              <a:rPr lang="en-US" sz="1200" b="1" dirty="0"/>
              <a:t>Mixed bag for progressive Democrats</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3064858621"/>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r>
                        <a:rPr lang="en-GB" sz="1100" b="0" i="0" u="none" strike="noStrike" dirty="0">
                          <a:solidFill>
                            <a:srgbClr val="000000"/>
                          </a:solidFill>
                          <a:effectLst/>
                          <a:latin typeface="+mn-lt"/>
                        </a:rPr>
                        <a:t>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7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7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rgbClr val="0380E3"/>
                          </a:solidFill>
                          <a:effectLst/>
                          <a:latin typeface="+mn-lt"/>
                        </a:rPr>
                        <a:t>D</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1" name="Rectangle 20">
            <a:extLst>
              <a:ext uri="{FF2B5EF4-FFF2-40B4-BE49-F238E27FC236}">
                <a16:creationId xmlns:a16="http://schemas.microsoft.com/office/drawing/2014/main" id="{7AA88413-CF0B-F44C-4BFF-F8614B6B210A}"/>
              </a:ext>
            </a:extLst>
          </p:cNvPr>
          <p:cNvSpPr/>
          <p:nvPr/>
        </p:nvSpPr>
        <p:spPr>
          <a:xfrm>
            <a:off x="4206376" y="4690299"/>
            <a:ext cx="3604124" cy="1785104"/>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cs typeface="Arial"/>
                <a:sym typeface="Arial"/>
              </a:rPr>
              <a:t>The new congressional map pit two sitting Democrats against each other, with moderate Rep. Haley Stevens (D-MI-11) defeating progressive Rep. Andy Levin (D-MI-9</a:t>
            </a:r>
          </a:p>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cs typeface="Arial"/>
                <a:sym typeface="Arial"/>
              </a:rPr>
              <a:t>Progressive Rep. Rashida Tlaib (D-MI-12) easily defeated three others in the Democratic primary and will be face Marine veteran Steven Elliot (R) in November</a:t>
            </a:r>
          </a:p>
          <a:p>
            <a:pPr marL="171450" marR="0" lvl="0" indent="-171450" algn="l" rtl="0">
              <a:spcBef>
                <a:spcPts val="0"/>
              </a:spcBef>
              <a:spcAft>
                <a:spcPts val="0"/>
              </a:spcAft>
              <a:buClr>
                <a:schemeClr val="dk1"/>
              </a:buClr>
              <a:buSzPts val="1100"/>
              <a:buFont typeface="Noto Sans Symbols"/>
              <a:buChar char="▪"/>
            </a:pPr>
            <a:endParaRPr lang="en-US" sz="1000" dirty="0">
              <a:solidFill>
                <a:schemeClr val="dk1"/>
              </a:solidFill>
              <a:latin typeface="Arial"/>
              <a:cs typeface="Arial"/>
              <a:sym typeface="Arial"/>
            </a:endParaRPr>
          </a:p>
          <a:p>
            <a:pPr marL="171450" marR="0" lvl="0" indent="-171450" algn="l" rtl="0">
              <a:spcBef>
                <a:spcPts val="0"/>
              </a:spcBef>
              <a:spcAft>
                <a:spcPts val="0"/>
              </a:spcAft>
              <a:buClr>
                <a:schemeClr val="dk1"/>
              </a:buClr>
              <a:buSzPts val="1100"/>
              <a:buFont typeface="Noto Sans Symbols"/>
              <a:buChar char="▪"/>
            </a:pPr>
            <a:endParaRPr lang="en-US" sz="1000" dirty="0">
              <a:solidFill>
                <a:schemeClr val="dk1"/>
              </a:solidFill>
              <a:latin typeface="Arial"/>
              <a:cs typeface="Arial"/>
              <a:sym typeface="Arial"/>
            </a:endParaRPr>
          </a:p>
          <a:p>
            <a:pPr marL="171450" marR="0" lvl="0" indent="-171450" algn="l" rtl="0">
              <a:spcBef>
                <a:spcPts val="0"/>
              </a:spcBef>
              <a:spcAft>
                <a:spcPts val="0"/>
              </a:spcAft>
              <a:buClr>
                <a:schemeClr val="dk1"/>
              </a:buClr>
              <a:buSzPts val="1100"/>
              <a:buFont typeface="Noto Sans Symbols"/>
              <a:buChar char="▪"/>
            </a:pPr>
            <a:endParaRPr lang="en-US" sz="1000" dirty="0">
              <a:solidFill>
                <a:schemeClr val="dk1"/>
              </a:solidFill>
              <a:latin typeface="Arial"/>
              <a:cs typeface="Arial"/>
              <a:sym typeface="Arial"/>
            </a:endParaRPr>
          </a:p>
          <a:p>
            <a:pPr marL="171450" marR="0" lvl="0" indent="-171450" algn="l" rtl="0">
              <a:spcBef>
                <a:spcPts val="0"/>
              </a:spcBef>
              <a:spcAft>
                <a:spcPts val="0"/>
              </a:spcAft>
              <a:buClr>
                <a:schemeClr val="dk1"/>
              </a:buClr>
              <a:buSzPts val="1100"/>
              <a:buFont typeface="Noto Sans Symbols"/>
              <a:buChar char="▪"/>
            </a:pPr>
            <a:endParaRPr lang="en-US" sz="1000" dirty="0">
              <a:solidFill>
                <a:schemeClr val="dk1"/>
              </a:solidFill>
              <a:latin typeface="Arial"/>
              <a:cs typeface="Arial"/>
              <a:sym typeface="Arial"/>
            </a:endParaRPr>
          </a:p>
          <a:p>
            <a:pPr marL="171450" marR="0" lvl="0" indent="-171450" algn="l" rtl="0">
              <a:spcBef>
                <a:spcPts val="0"/>
              </a:spcBef>
              <a:spcAft>
                <a:spcPts val="0"/>
              </a:spcAft>
              <a:buClr>
                <a:schemeClr val="dk1"/>
              </a:buClr>
              <a:buSzPts val="1100"/>
              <a:buFont typeface="Noto Sans Symbols"/>
              <a:buChar char="▪"/>
            </a:pPr>
            <a:endParaRPr lang="en-US" sz="1000" dirty="0">
              <a:solidFill>
                <a:schemeClr val="dk1"/>
              </a:solidFill>
              <a:latin typeface="Arial"/>
              <a:cs typeface="Arial"/>
              <a:sym typeface="Arial"/>
            </a:endParaRPr>
          </a:p>
        </p:txBody>
      </p:sp>
      <p:sp>
        <p:nvSpPr>
          <p:cNvPr id="23" name="TextBox 22">
            <a:extLst>
              <a:ext uri="{FF2B5EF4-FFF2-40B4-BE49-F238E27FC236}">
                <a16:creationId xmlns:a16="http://schemas.microsoft.com/office/drawing/2014/main" id="{D8F613FB-BC72-450B-D8B5-7F04D2B6ED7B}"/>
              </a:ext>
            </a:extLst>
          </p:cNvPr>
          <p:cNvSpPr txBox="1"/>
          <p:nvPr/>
        </p:nvSpPr>
        <p:spPr>
          <a:xfrm>
            <a:off x="636990" y="6224624"/>
            <a:ext cx="6194115"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8/3/22, Ballotpedia, The Cook Political Report with Amy Walter, NPR, Vox, Bridge Michigan, NBC News, Michigan Live </a:t>
            </a:r>
          </a:p>
        </p:txBody>
      </p:sp>
      <p:sp>
        <p:nvSpPr>
          <p:cNvPr id="20" name="Google Shape;8235;p127">
            <a:extLst>
              <a:ext uri="{FF2B5EF4-FFF2-40B4-BE49-F238E27FC236}">
                <a16:creationId xmlns:a16="http://schemas.microsoft.com/office/drawing/2014/main" id="{DC91E0DF-A8D1-FE2A-32A8-FD55317A367A}"/>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8" name="Picture 7" descr="Map&#10;&#10;Description automatically generated with medium confidence">
            <a:extLst>
              <a:ext uri="{FF2B5EF4-FFF2-40B4-BE49-F238E27FC236}">
                <a16:creationId xmlns:a16="http://schemas.microsoft.com/office/drawing/2014/main" id="{9432F2B6-4ECD-E31D-ABCE-A2F65CCA5E5D}"/>
              </a:ext>
            </a:extLst>
          </p:cNvPr>
          <p:cNvPicPr>
            <a:picLocks noChangeAspect="1"/>
          </p:cNvPicPr>
          <p:nvPr/>
        </p:nvPicPr>
        <p:blipFill rotWithShape="1">
          <a:blip r:embed="rId3"/>
          <a:srcRect l="24111" t="2688" r="23889" b="2487"/>
          <a:stretch/>
        </p:blipFill>
        <p:spPr>
          <a:xfrm>
            <a:off x="1903689" y="4362923"/>
            <a:ext cx="1238950" cy="1249539"/>
          </a:xfrm>
          <a:prstGeom prst="rect">
            <a:avLst/>
          </a:prstGeom>
        </p:spPr>
      </p:pic>
    </p:spTree>
    <p:extLst>
      <p:ext uri="{BB962C8B-B14F-4D97-AF65-F5344CB8AC3E}">
        <p14:creationId xmlns:p14="http://schemas.microsoft.com/office/powerpoint/2010/main" val="3292984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Michigan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8/3/22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8/3/22</a:t>
            </a:r>
          </a:p>
        </p:txBody>
      </p:sp>
      <p:sp>
        <p:nvSpPr>
          <p:cNvPr id="7" name="Text Placeholder 18">
            <a:extLst>
              <a:ext uri="{FF2B5EF4-FFF2-40B4-BE49-F238E27FC236}">
                <a16:creationId xmlns:a16="http://schemas.microsoft.com/office/drawing/2014/main" id="{A8F1392C-8981-89E8-5F8A-F20FD585D929}"/>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9" name="Table 8">
            <a:extLst>
              <a:ext uri="{FF2B5EF4-FFF2-40B4-BE49-F238E27FC236}">
                <a16:creationId xmlns:a16="http://schemas.microsoft.com/office/drawing/2014/main" id="{E1C13540-3CEB-98E5-255F-582BC44EF8AB}"/>
              </a:ext>
            </a:extLst>
          </p:cNvPr>
          <p:cNvGraphicFramePr>
            <a:graphicFrameLocks noGrp="1"/>
          </p:cNvGraphicFramePr>
          <p:nvPr>
            <p:extLst>
              <p:ext uri="{D42A27DB-BD31-4B8C-83A1-F6EECF244321}">
                <p14:modId xmlns:p14="http://schemas.microsoft.com/office/powerpoint/2010/main" val="3085520001"/>
              </p:ext>
            </p:extLst>
          </p:nvPr>
        </p:nvGraphicFramePr>
        <p:xfrm>
          <a:off x="1153740" y="1589117"/>
          <a:ext cx="7030799" cy="4301998"/>
        </p:xfrm>
        <a:graphic>
          <a:graphicData uri="http://schemas.openxmlformats.org/drawingml/2006/table">
            <a:tbl>
              <a:tblPr/>
              <a:tblGrid>
                <a:gridCol w="1097431">
                  <a:extLst>
                    <a:ext uri="{9D8B030D-6E8A-4147-A177-3AD203B41FA5}">
                      <a16:colId xmlns:a16="http://schemas.microsoft.com/office/drawing/2014/main" val="3108986315"/>
                    </a:ext>
                  </a:extLst>
                </a:gridCol>
                <a:gridCol w="2436057">
                  <a:extLst>
                    <a:ext uri="{9D8B030D-6E8A-4147-A177-3AD203B41FA5}">
                      <a16:colId xmlns:a16="http://schemas.microsoft.com/office/drawing/2014/main" val="1447565435"/>
                    </a:ext>
                  </a:extLst>
                </a:gridCol>
                <a:gridCol w="2363700">
                  <a:extLst>
                    <a:ext uri="{9D8B030D-6E8A-4147-A177-3AD203B41FA5}">
                      <a16:colId xmlns:a16="http://schemas.microsoft.com/office/drawing/2014/main" val="1804124534"/>
                    </a:ext>
                  </a:extLst>
                </a:gridCol>
                <a:gridCol w="1133611">
                  <a:extLst>
                    <a:ext uri="{9D8B030D-6E8A-4147-A177-3AD203B41FA5}">
                      <a16:colId xmlns:a16="http://schemas.microsoft.com/office/drawing/2014/main" val="2808491256"/>
                    </a:ext>
                  </a:extLst>
                </a:gridCol>
              </a:tblGrid>
              <a:tr h="278146">
                <a:tc>
                  <a:txBody>
                    <a:bodyPr/>
                    <a:lstStyle/>
                    <a:p>
                      <a:pPr algn="ctr" rtl="0" fontAlgn="ctr"/>
                      <a:r>
                        <a:rPr lang="en-US" sz="1000" b="1" i="0" u="none" strike="noStrike">
                          <a:solidFill>
                            <a:srgbClr val="000000"/>
                          </a:solidFill>
                          <a:effectLst/>
                          <a:latin typeface="+mn-lt"/>
                        </a:rPr>
                        <a:t>Seat</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mn-lt"/>
                        </a:rPr>
                        <a:t>Republican Primary Winner </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mn-lt"/>
                        </a:rPr>
                        <a:t>Democratic Primary Winner </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mn-lt"/>
                        </a:rPr>
                        <a:t>Cook Rating</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251402"/>
                  </a:ext>
                </a:extLst>
              </a:tr>
              <a:tr h="287418">
                <a:tc>
                  <a:txBody>
                    <a:bodyPr/>
                    <a:lstStyle/>
                    <a:p>
                      <a:pPr algn="ctr" rtl="0" fontAlgn="ctr"/>
                      <a:r>
                        <a:rPr lang="en-US" sz="900" b="1" i="0" u="none" strike="noStrike">
                          <a:solidFill>
                            <a:srgbClr val="000000"/>
                          </a:solidFill>
                          <a:effectLst/>
                          <a:latin typeface="+mn-lt"/>
                        </a:rPr>
                        <a:t>MI-Governor</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Tudor Dixon (40.6%)</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Gretchen Whitmer*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450668045"/>
                  </a:ext>
                </a:extLst>
              </a:tr>
              <a:tr h="287418">
                <a:tc>
                  <a:txBody>
                    <a:bodyPr/>
                    <a:lstStyle/>
                    <a:p>
                      <a:pPr algn="ctr" rtl="0" fontAlgn="ctr"/>
                      <a:r>
                        <a:rPr lang="en-US" sz="900" b="1" i="0" u="none" strike="noStrike">
                          <a:solidFill>
                            <a:srgbClr val="000000"/>
                          </a:solidFill>
                          <a:effectLst/>
                          <a:latin typeface="+mn-lt"/>
                        </a:rPr>
                        <a:t>MI-1</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Jack Bergman*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Bob Lorinser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484371169"/>
                  </a:ext>
                </a:extLst>
              </a:tr>
              <a:tr h="287418">
                <a:tc>
                  <a:txBody>
                    <a:bodyPr/>
                    <a:lstStyle/>
                    <a:p>
                      <a:pPr algn="ctr" rtl="0" fontAlgn="ctr"/>
                      <a:r>
                        <a:rPr lang="en-US" sz="900" b="1" i="0" u="none" strike="noStrike">
                          <a:solidFill>
                            <a:srgbClr val="000000"/>
                          </a:solidFill>
                          <a:effectLst/>
                          <a:latin typeface="+mn-lt"/>
                        </a:rPr>
                        <a:t>MI-2</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John Moolenaar* (65.2%)</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Jerry Hilliard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47831711"/>
                  </a:ext>
                </a:extLst>
              </a:tr>
              <a:tr h="287418">
                <a:tc>
                  <a:txBody>
                    <a:bodyPr/>
                    <a:lstStyle/>
                    <a:p>
                      <a:pPr algn="ctr" rtl="0" fontAlgn="ctr"/>
                      <a:r>
                        <a:rPr lang="en-US" sz="900" b="1" i="0" u="none" strike="noStrike">
                          <a:solidFill>
                            <a:srgbClr val="000000"/>
                          </a:solidFill>
                          <a:effectLst/>
                          <a:latin typeface="+mn-lt"/>
                        </a:rPr>
                        <a:t>MI-3</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John Gibbs (51.8%)</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Hillary Scholten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1616822724"/>
                  </a:ext>
                </a:extLst>
              </a:tr>
              <a:tr h="287418">
                <a:tc>
                  <a:txBody>
                    <a:bodyPr/>
                    <a:lstStyle/>
                    <a:p>
                      <a:pPr algn="ctr" rtl="0" fontAlgn="ctr"/>
                      <a:r>
                        <a:rPr lang="en-US" sz="900" b="1" i="0" u="none" strike="noStrike">
                          <a:solidFill>
                            <a:srgbClr val="000000"/>
                          </a:solidFill>
                          <a:effectLst/>
                          <a:latin typeface="+mn-lt"/>
                        </a:rPr>
                        <a:t>MI-4</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Bill Huizenga*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No Candidate</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096284554"/>
                  </a:ext>
                </a:extLst>
              </a:tr>
              <a:tr h="287418">
                <a:tc>
                  <a:txBody>
                    <a:bodyPr/>
                    <a:lstStyle/>
                    <a:p>
                      <a:pPr algn="ctr" rtl="0" fontAlgn="ctr"/>
                      <a:r>
                        <a:rPr lang="en-US" sz="900" b="1" i="0" u="none" strike="noStrike">
                          <a:solidFill>
                            <a:srgbClr val="000000"/>
                          </a:solidFill>
                          <a:effectLst/>
                          <a:latin typeface="+mn-lt"/>
                        </a:rPr>
                        <a:t>MI-5</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Tim Walberg* (67.2%)</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Bart Goldberg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325979165"/>
                  </a:ext>
                </a:extLst>
              </a:tr>
              <a:tr h="287418">
                <a:tc>
                  <a:txBody>
                    <a:bodyPr/>
                    <a:lstStyle/>
                    <a:p>
                      <a:pPr algn="ctr" rtl="0" fontAlgn="ctr"/>
                      <a:r>
                        <a:rPr lang="en-US" sz="900" b="1" i="0" u="none" strike="noStrike">
                          <a:solidFill>
                            <a:srgbClr val="000000"/>
                          </a:solidFill>
                          <a:effectLst/>
                          <a:latin typeface="+mn-lt"/>
                        </a:rPr>
                        <a:t>MI-6</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Whittney Williams (53.7%)</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Debbie Dingell*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210568109"/>
                  </a:ext>
                </a:extLst>
              </a:tr>
              <a:tr h="287418">
                <a:tc>
                  <a:txBody>
                    <a:bodyPr/>
                    <a:lstStyle/>
                    <a:p>
                      <a:pPr algn="ctr" rtl="0" fontAlgn="ctr"/>
                      <a:r>
                        <a:rPr lang="en-US" sz="900" b="1" i="0" u="none" strike="noStrike">
                          <a:solidFill>
                            <a:srgbClr val="000000"/>
                          </a:solidFill>
                          <a:effectLst/>
                          <a:latin typeface="+mn-lt"/>
                        </a:rPr>
                        <a:t>MI-7</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Tom Barrett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Elissa Slotkin*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Toss Up</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775477385"/>
                  </a:ext>
                </a:extLst>
              </a:tr>
              <a:tr h="287418">
                <a:tc>
                  <a:txBody>
                    <a:bodyPr/>
                    <a:lstStyle/>
                    <a:p>
                      <a:pPr algn="ctr" rtl="0" fontAlgn="ctr"/>
                      <a:r>
                        <a:rPr lang="en-US" sz="900" b="1" i="0" u="none" strike="noStrike">
                          <a:solidFill>
                            <a:srgbClr val="000000"/>
                          </a:solidFill>
                          <a:effectLst/>
                          <a:latin typeface="+mn-lt"/>
                        </a:rPr>
                        <a:t>MI-8</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Paul Junge (53.7%)</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Daniel Kildee*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Toss Up</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1087691195"/>
                  </a:ext>
                </a:extLst>
              </a:tr>
              <a:tr h="287418">
                <a:tc>
                  <a:txBody>
                    <a:bodyPr/>
                    <a:lstStyle/>
                    <a:p>
                      <a:pPr algn="ctr" rtl="0" fontAlgn="ctr"/>
                      <a:r>
                        <a:rPr lang="en-US" sz="900" b="1" i="0" u="none" strike="noStrike">
                          <a:solidFill>
                            <a:srgbClr val="000000"/>
                          </a:solidFill>
                          <a:effectLst/>
                          <a:latin typeface="+mn-lt"/>
                        </a:rPr>
                        <a:t>MI-9</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Lisa McClain* (78.7%)</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Brian Jaye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179929273"/>
                  </a:ext>
                </a:extLst>
              </a:tr>
              <a:tr h="287418">
                <a:tc>
                  <a:txBody>
                    <a:bodyPr/>
                    <a:lstStyle/>
                    <a:p>
                      <a:pPr algn="ctr" rtl="0" fontAlgn="ctr"/>
                      <a:r>
                        <a:rPr lang="en-US" sz="900" b="1" i="0" u="none" strike="noStrike">
                          <a:solidFill>
                            <a:srgbClr val="000000"/>
                          </a:solidFill>
                          <a:effectLst/>
                          <a:latin typeface="+mn-lt"/>
                        </a:rPr>
                        <a:t>MI-10</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John James (86.3%)</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Carl Marlinga (47.8%)</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Likely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3506105173"/>
                  </a:ext>
                </a:extLst>
              </a:tr>
              <a:tr h="287418">
                <a:tc>
                  <a:txBody>
                    <a:bodyPr/>
                    <a:lstStyle/>
                    <a:p>
                      <a:pPr algn="ctr" rtl="0" fontAlgn="ctr"/>
                      <a:r>
                        <a:rPr lang="en-US" sz="900" b="1" i="0" u="none" strike="noStrike">
                          <a:solidFill>
                            <a:srgbClr val="000000"/>
                          </a:solidFill>
                          <a:effectLst/>
                          <a:latin typeface="+mn-lt"/>
                        </a:rPr>
                        <a:t>MI-11</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Mark Ambrose (70.5%)</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Haley Stevens* (59.9%)</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4216435837"/>
                  </a:ext>
                </a:extLst>
              </a:tr>
              <a:tr h="287418">
                <a:tc>
                  <a:txBody>
                    <a:bodyPr/>
                    <a:lstStyle/>
                    <a:p>
                      <a:pPr algn="ctr" rtl="0" fontAlgn="ctr"/>
                      <a:r>
                        <a:rPr lang="en-US" sz="900" b="1" i="0" u="none" strike="noStrike">
                          <a:solidFill>
                            <a:srgbClr val="000000"/>
                          </a:solidFill>
                          <a:effectLst/>
                          <a:latin typeface="+mn-lt"/>
                        </a:rPr>
                        <a:t>MI-12</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Steven Elliott (52.9%)</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Rashida Tlaib* (63.8%)</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121508394"/>
                  </a:ext>
                </a:extLst>
              </a:tr>
              <a:tr h="287418">
                <a:tc>
                  <a:txBody>
                    <a:bodyPr/>
                    <a:lstStyle/>
                    <a:p>
                      <a:pPr algn="ctr" rtl="0" fontAlgn="ctr"/>
                      <a:r>
                        <a:rPr lang="en-US" sz="900" b="1" i="0" u="none" strike="noStrike">
                          <a:solidFill>
                            <a:srgbClr val="000000"/>
                          </a:solidFill>
                          <a:effectLst/>
                          <a:latin typeface="+mn-lt"/>
                        </a:rPr>
                        <a:t>MI-13</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Martell Bivings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Shri Thanedar (28.3%)</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400566169"/>
                  </a:ext>
                </a:extLst>
              </a:tr>
            </a:tbl>
          </a:graphicData>
        </a:graphic>
      </p:graphicFrame>
    </p:spTree>
    <p:extLst>
      <p:ext uri="{BB962C8B-B14F-4D97-AF65-F5344CB8AC3E}">
        <p14:creationId xmlns:p14="http://schemas.microsoft.com/office/powerpoint/2010/main" val="1020873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Minnesota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528128" cy="307777"/>
          </a:xfrm>
          <a:prstGeom prst="rect">
            <a:avLst/>
          </a:prstGeom>
          <a:noFill/>
        </p:spPr>
        <p:txBody>
          <a:bodyPr wrap="none" rtlCol="0">
            <a:spAutoFit/>
          </a:bodyPr>
          <a:lstStyle/>
          <a:p>
            <a:r>
              <a:rPr lang="en-US" sz="1400" dirty="0">
                <a:solidFill>
                  <a:schemeClr val="bg1">
                    <a:lumMod val="50000"/>
                  </a:schemeClr>
                </a:solidFill>
                <a:latin typeface="+mj-lt"/>
              </a:rPr>
              <a:t>Primaries held August 9</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8/10/22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3454600" cy="276999"/>
          </a:xfrm>
          <a:prstGeom prst="rect">
            <a:avLst/>
          </a:prstGeom>
          <a:noFill/>
        </p:spPr>
        <p:txBody>
          <a:bodyPr wrap="none" rtlCol="0">
            <a:spAutoFit/>
          </a:bodyPr>
          <a:lstStyle/>
          <a:p>
            <a:r>
              <a:rPr lang="en-US" sz="1200" b="1" dirty="0"/>
              <a:t>Progressive v. moderate Dems. in the 5th CD</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773718" cy="1477328"/>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ea typeface="Arial"/>
                <a:cs typeface="Arial"/>
                <a:sym typeface="Arial"/>
              </a:rPr>
              <a:t>Sitting Rep. Ilhan Omar (D-MN-5), a staunch progressive Democrat, narrowly defeated her challengers in the primary for Minnesota’s 5th CD</a:t>
            </a:r>
          </a:p>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ea typeface="Arial"/>
                <a:cs typeface="Arial"/>
                <a:sym typeface="Arial"/>
              </a:rPr>
              <a:t>Her challenger, Don Samuels (D), focused on pro-policing initiatives and increasing funding for police which seemingly closed the gap in a race most considered a “long-shot”</a:t>
            </a:r>
          </a:p>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ea typeface="Arial"/>
                <a:cs typeface="Arial"/>
                <a:sym typeface="Arial"/>
              </a:rPr>
              <a:t>The closeness of this race has renewed moderate Dems’ hopes of winning the seat in 2024</a:t>
            </a:r>
          </a:p>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ea typeface="Arial"/>
                <a:cs typeface="Arial"/>
                <a:sym typeface="Arial"/>
              </a:rPr>
              <a:t>Rep. Omar will face Cicely Davis (R) in November</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646264438"/>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8</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4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4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rgbClr val="0380E3"/>
                          </a:solidFill>
                          <a:effectLst/>
                          <a:latin typeface="+mn-lt"/>
                        </a:rPr>
                        <a:t>D</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3" name="TextBox 22">
            <a:extLst>
              <a:ext uri="{FF2B5EF4-FFF2-40B4-BE49-F238E27FC236}">
                <a16:creationId xmlns:a16="http://schemas.microsoft.com/office/drawing/2014/main" id="{D8F613FB-BC72-450B-D8B5-7F04D2B6ED7B}"/>
              </a:ext>
            </a:extLst>
          </p:cNvPr>
          <p:cNvSpPr txBox="1"/>
          <p:nvPr/>
        </p:nvSpPr>
        <p:spPr>
          <a:xfrm>
            <a:off x="636990" y="6224624"/>
            <a:ext cx="6194115"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8/10/22, Ballotpedia, The Cook Political Report with Amy Walter, CNN, The Hill </a:t>
            </a:r>
          </a:p>
        </p:txBody>
      </p:sp>
      <p:sp>
        <p:nvSpPr>
          <p:cNvPr id="20" name="Google Shape;8235;p127">
            <a:extLst>
              <a:ext uri="{FF2B5EF4-FFF2-40B4-BE49-F238E27FC236}">
                <a16:creationId xmlns:a16="http://schemas.microsoft.com/office/drawing/2014/main" id="{DC91E0DF-A8D1-FE2A-32A8-FD55317A367A}"/>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6" name="Picture 5" descr="Map&#10;&#10;Description automatically generated">
            <a:extLst>
              <a:ext uri="{FF2B5EF4-FFF2-40B4-BE49-F238E27FC236}">
                <a16:creationId xmlns:a16="http://schemas.microsoft.com/office/drawing/2014/main" id="{6BC6D7D9-F3AA-71F0-AA8D-B095D7727BA1}"/>
              </a:ext>
            </a:extLst>
          </p:cNvPr>
          <p:cNvPicPr>
            <a:picLocks noChangeAspect="1"/>
          </p:cNvPicPr>
          <p:nvPr/>
        </p:nvPicPr>
        <p:blipFill rotWithShape="1">
          <a:blip r:embed="rId3"/>
          <a:srcRect l="5408" r="2164"/>
          <a:stretch/>
        </p:blipFill>
        <p:spPr>
          <a:xfrm>
            <a:off x="2063030" y="4255241"/>
            <a:ext cx="1259288" cy="1410788"/>
          </a:xfrm>
          <a:prstGeom prst="rect">
            <a:avLst/>
          </a:prstGeom>
        </p:spPr>
      </p:pic>
    </p:spTree>
    <p:extLst>
      <p:ext uri="{BB962C8B-B14F-4D97-AF65-F5344CB8AC3E}">
        <p14:creationId xmlns:p14="http://schemas.microsoft.com/office/powerpoint/2010/main" val="614919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Minnesota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8/10/22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8/10/22</a:t>
            </a:r>
          </a:p>
        </p:txBody>
      </p:sp>
      <p:sp>
        <p:nvSpPr>
          <p:cNvPr id="7" name="Text Placeholder 18">
            <a:extLst>
              <a:ext uri="{FF2B5EF4-FFF2-40B4-BE49-F238E27FC236}">
                <a16:creationId xmlns:a16="http://schemas.microsoft.com/office/drawing/2014/main" id="{A8F1392C-8981-89E8-5F8A-F20FD585D929}"/>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8" name="Table 7">
            <a:extLst>
              <a:ext uri="{FF2B5EF4-FFF2-40B4-BE49-F238E27FC236}">
                <a16:creationId xmlns:a16="http://schemas.microsoft.com/office/drawing/2014/main" id="{ED8882CE-49BB-E901-2C72-16652B9D6757}"/>
              </a:ext>
            </a:extLst>
          </p:cNvPr>
          <p:cNvGraphicFramePr>
            <a:graphicFrameLocks noGrp="1"/>
          </p:cNvGraphicFramePr>
          <p:nvPr>
            <p:extLst>
              <p:ext uri="{D42A27DB-BD31-4B8C-83A1-F6EECF244321}">
                <p14:modId xmlns:p14="http://schemas.microsoft.com/office/powerpoint/2010/main" val="2820866567"/>
              </p:ext>
            </p:extLst>
          </p:nvPr>
        </p:nvGraphicFramePr>
        <p:xfrm>
          <a:off x="1153740" y="1589117"/>
          <a:ext cx="7030800" cy="4301998"/>
        </p:xfrm>
        <a:graphic>
          <a:graphicData uri="http://schemas.openxmlformats.org/drawingml/2006/table">
            <a:tbl>
              <a:tblPr/>
              <a:tblGrid>
                <a:gridCol w="1097431">
                  <a:extLst>
                    <a:ext uri="{9D8B030D-6E8A-4147-A177-3AD203B41FA5}">
                      <a16:colId xmlns:a16="http://schemas.microsoft.com/office/drawing/2014/main" val="3849152217"/>
                    </a:ext>
                  </a:extLst>
                </a:gridCol>
                <a:gridCol w="2436058">
                  <a:extLst>
                    <a:ext uri="{9D8B030D-6E8A-4147-A177-3AD203B41FA5}">
                      <a16:colId xmlns:a16="http://schemas.microsoft.com/office/drawing/2014/main" val="2165005459"/>
                    </a:ext>
                  </a:extLst>
                </a:gridCol>
                <a:gridCol w="2363699">
                  <a:extLst>
                    <a:ext uri="{9D8B030D-6E8A-4147-A177-3AD203B41FA5}">
                      <a16:colId xmlns:a16="http://schemas.microsoft.com/office/drawing/2014/main" val="1216448863"/>
                    </a:ext>
                  </a:extLst>
                </a:gridCol>
                <a:gridCol w="1133612">
                  <a:extLst>
                    <a:ext uri="{9D8B030D-6E8A-4147-A177-3AD203B41FA5}">
                      <a16:colId xmlns:a16="http://schemas.microsoft.com/office/drawing/2014/main" val="2638982964"/>
                    </a:ext>
                  </a:extLst>
                </a:gridCol>
              </a:tblGrid>
              <a:tr h="417670">
                <a:tc>
                  <a:txBody>
                    <a:bodyPr/>
                    <a:lstStyle/>
                    <a:p>
                      <a:pPr algn="ctr" rtl="0" fontAlgn="ctr"/>
                      <a:r>
                        <a:rPr lang="en-US" sz="1000" b="1" i="0" u="none" strike="noStrike">
                          <a:solidFill>
                            <a:srgbClr val="000000"/>
                          </a:solidFill>
                          <a:effectLst/>
                          <a:latin typeface="+mn-lt"/>
                        </a:rPr>
                        <a:t>Seat</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mn-lt"/>
                        </a:rPr>
                        <a:t>Republican Primary Winner </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mn-lt"/>
                        </a:rPr>
                        <a:t>Democratic Primary Winner </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mn-lt"/>
                        </a:rPr>
                        <a:t>Cook Rating</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120825"/>
                  </a:ext>
                </a:extLst>
              </a:tr>
              <a:tr h="431592">
                <a:tc>
                  <a:txBody>
                    <a:bodyPr/>
                    <a:lstStyle/>
                    <a:p>
                      <a:pPr algn="ctr" rtl="0" fontAlgn="ctr"/>
                      <a:r>
                        <a:rPr lang="en-US" sz="900" b="1" i="0" u="none" strike="noStrike">
                          <a:solidFill>
                            <a:srgbClr val="000000"/>
                          </a:solidFill>
                          <a:effectLst/>
                          <a:latin typeface="+mn-lt"/>
                        </a:rPr>
                        <a:t>MN-Governor</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Scott Jensen (89.3%)</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Tim Walz* (96.5%)</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Likely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BBAEF"/>
                    </a:solidFill>
                  </a:tcPr>
                </a:tc>
                <a:extLst>
                  <a:ext uri="{0D108BD9-81ED-4DB2-BD59-A6C34878D82A}">
                    <a16:rowId xmlns:a16="http://schemas.microsoft.com/office/drawing/2014/main" val="2433734410"/>
                  </a:ext>
                </a:extLst>
              </a:tr>
              <a:tr h="431592">
                <a:tc>
                  <a:txBody>
                    <a:bodyPr/>
                    <a:lstStyle/>
                    <a:p>
                      <a:pPr algn="ctr" rtl="0" fontAlgn="ctr"/>
                      <a:r>
                        <a:rPr lang="en-US" sz="900" b="1" i="0" u="none" strike="noStrike">
                          <a:solidFill>
                            <a:srgbClr val="000000"/>
                          </a:solidFill>
                          <a:effectLst/>
                          <a:latin typeface="+mn-lt"/>
                        </a:rPr>
                        <a:t>MN-1</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Brad Finstad (76.%)</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Jeff Ettinger (92.1%)</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Likely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2053843029"/>
                  </a:ext>
                </a:extLst>
              </a:tr>
              <a:tr h="431592">
                <a:tc>
                  <a:txBody>
                    <a:bodyPr/>
                    <a:lstStyle/>
                    <a:p>
                      <a:pPr algn="ctr" rtl="0" fontAlgn="ctr"/>
                      <a:r>
                        <a:rPr lang="en-US" sz="900" b="1" i="0" u="none" strike="noStrike">
                          <a:solidFill>
                            <a:srgbClr val="000000"/>
                          </a:solidFill>
                          <a:effectLst/>
                          <a:latin typeface="+mn-lt"/>
                        </a:rPr>
                        <a:t>MN-2</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Tyler Kistner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Angie Craig*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Toss Up</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1496951582"/>
                  </a:ext>
                </a:extLst>
              </a:tr>
              <a:tr h="431592">
                <a:tc>
                  <a:txBody>
                    <a:bodyPr/>
                    <a:lstStyle/>
                    <a:p>
                      <a:pPr algn="ctr" rtl="0" fontAlgn="ctr"/>
                      <a:r>
                        <a:rPr lang="en-US" sz="900" b="1" i="0" u="none" strike="noStrike">
                          <a:solidFill>
                            <a:srgbClr val="000000"/>
                          </a:solidFill>
                          <a:effectLst/>
                          <a:latin typeface="+mn-lt"/>
                        </a:rPr>
                        <a:t>MN-3</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Tom </a:t>
                      </a:r>
                      <a:r>
                        <a:rPr lang="en-US" sz="900" b="1" i="0" u="none" strike="noStrike" dirty="0" err="1">
                          <a:solidFill>
                            <a:srgbClr val="000000"/>
                          </a:solidFill>
                          <a:effectLst/>
                          <a:latin typeface="+mn-lt"/>
                        </a:rPr>
                        <a:t>Weiler</a:t>
                      </a:r>
                      <a:r>
                        <a:rPr lang="en-US" sz="900" b="1" i="0" u="none" strike="noStrike" dirty="0">
                          <a:solidFill>
                            <a:srgbClr val="000000"/>
                          </a:solidFill>
                          <a:effectLst/>
                          <a:latin typeface="+mn-lt"/>
                        </a:rPr>
                        <a:t>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Dean Phillips*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169197335"/>
                  </a:ext>
                </a:extLst>
              </a:tr>
              <a:tr h="431592">
                <a:tc>
                  <a:txBody>
                    <a:bodyPr/>
                    <a:lstStyle/>
                    <a:p>
                      <a:pPr algn="ctr" rtl="0" fontAlgn="ctr"/>
                      <a:r>
                        <a:rPr lang="en-US" sz="900" b="1" i="0" u="none" strike="noStrike">
                          <a:solidFill>
                            <a:srgbClr val="000000"/>
                          </a:solidFill>
                          <a:effectLst/>
                          <a:latin typeface="+mn-lt"/>
                        </a:rPr>
                        <a:t>MN-4</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May Lor Xiong (44.1%)</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Betty McCollum* (83.4%)</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898818639"/>
                  </a:ext>
                </a:extLst>
              </a:tr>
              <a:tr h="431592">
                <a:tc>
                  <a:txBody>
                    <a:bodyPr/>
                    <a:lstStyle/>
                    <a:p>
                      <a:pPr algn="ctr" rtl="0" fontAlgn="ctr"/>
                      <a:r>
                        <a:rPr lang="en-US" sz="900" b="1" i="0" u="none" strike="noStrike">
                          <a:solidFill>
                            <a:srgbClr val="000000"/>
                          </a:solidFill>
                          <a:effectLst/>
                          <a:latin typeface="+mn-lt"/>
                        </a:rPr>
                        <a:t>MN-5</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Cicely Davis (48%)</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Ilhan Omar* (50.3%)</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711243949"/>
                  </a:ext>
                </a:extLst>
              </a:tr>
              <a:tr h="431592">
                <a:tc>
                  <a:txBody>
                    <a:bodyPr/>
                    <a:lstStyle/>
                    <a:p>
                      <a:pPr algn="ctr" rtl="0" fontAlgn="ctr"/>
                      <a:r>
                        <a:rPr lang="en-US" sz="900" b="1" i="0" u="none" strike="noStrike">
                          <a:solidFill>
                            <a:srgbClr val="000000"/>
                          </a:solidFill>
                          <a:effectLst/>
                          <a:latin typeface="+mn-lt"/>
                        </a:rPr>
                        <a:t>MN-6</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Tom Emmer*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Jeanne Hendricks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881057883"/>
                  </a:ext>
                </a:extLst>
              </a:tr>
              <a:tr h="431592">
                <a:tc>
                  <a:txBody>
                    <a:bodyPr/>
                    <a:lstStyle/>
                    <a:p>
                      <a:pPr algn="ctr" rtl="0" fontAlgn="ctr"/>
                      <a:r>
                        <a:rPr lang="en-US" sz="900" b="1" i="0" u="none" strike="noStrike">
                          <a:solidFill>
                            <a:srgbClr val="000000"/>
                          </a:solidFill>
                          <a:effectLst/>
                          <a:latin typeface="+mn-lt"/>
                        </a:rPr>
                        <a:t>MN-7</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Michelle Fischbach*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Jill Abahsain (59.%)</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922346303"/>
                  </a:ext>
                </a:extLst>
              </a:tr>
              <a:tr h="431592">
                <a:tc>
                  <a:txBody>
                    <a:bodyPr/>
                    <a:lstStyle/>
                    <a:p>
                      <a:pPr algn="ctr" rtl="0" fontAlgn="ctr"/>
                      <a:r>
                        <a:rPr lang="en-US" sz="900" b="1" i="0" u="none" strike="noStrike">
                          <a:solidFill>
                            <a:srgbClr val="000000"/>
                          </a:solidFill>
                          <a:effectLst/>
                          <a:latin typeface="+mn-lt"/>
                        </a:rPr>
                        <a:t>MN-8</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Pete Stauber* (91.%)</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Jen Schultz (86.1%)</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056204654"/>
                  </a:ext>
                </a:extLst>
              </a:tr>
            </a:tbl>
          </a:graphicData>
        </a:graphic>
      </p:graphicFrame>
    </p:spTree>
    <p:extLst>
      <p:ext uri="{BB962C8B-B14F-4D97-AF65-F5344CB8AC3E}">
        <p14:creationId xmlns:p14="http://schemas.microsoft.com/office/powerpoint/2010/main" val="2592963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Mississippi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3972178" cy="307777"/>
          </a:xfrm>
          <a:prstGeom prst="rect">
            <a:avLst/>
          </a:prstGeom>
          <a:noFill/>
        </p:spPr>
        <p:txBody>
          <a:bodyPr wrap="none" rtlCol="0">
            <a:spAutoFit/>
          </a:bodyPr>
          <a:lstStyle/>
          <a:p>
            <a:r>
              <a:rPr lang="en-US" sz="1400" dirty="0">
                <a:solidFill>
                  <a:schemeClr val="bg1">
                    <a:lumMod val="50000"/>
                  </a:schemeClr>
                </a:solidFill>
                <a:latin typeface="+mj-lt"/>
              </a:rPr>
              <a:t>Primaries held June 7, runoffs June 28</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6/29/22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5574"/>
            <a:ext cx="1632178" cy="276999"/>
          </a:xfrm>
          <a:prstGeom prst="rect">
            <a:avLst/>
          </a:prstGeom>
          <a:noFill/>
        </p:spPr>
        <p:txBody>
          <a:bodyPr wrap="none" rtlCol="0">
            <a:spAutoFit/>
          </a:bodyPr>
          <a:lstStyle/>
          <a:p>
            <a:r>
              <a:rPr lang="en-US" sz="1200" b="1" dirty="0"/>
              <a:t>Runoff in the 3</a:t>
            </a:r>
            <a:r>
              <a:rPr lang="en-US" sz="1200" b="1" baseline="30000" dirty="0"/>
              <a:t>rd</a:t>
            </a:r>
            <a:r>
              <a:rPr lang="en-US" sz="1200" b="1" dirty="0"/>
              <a:t> CD</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773718" cy="1938992"/>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GB" sz="1000" dirty="0">
                <a:solidFill>
                  <a:schemeClr val="dk1"/>
                </a:solidFill>
                <a:latin typeface="Arial"/>
                <a:ea typeface="Arial"/>
                <a:cs typeface="Arial"/>
                <a:sym typeface="Arial"/>
              </a:rPr>
              <a:t>Incumbent Rep. Michael Guest faced a tough primary after voting to establish a congressional committee investing the Jan 6 capital attacks</a:t>
            </a:r>
          </a:p>
          <a:p>
            <a:pPr marL="171450" marR="0" lvl="0" indent="-171450" algn="l" rtl="0">
              <a:spcBef>
                <a:spcPts val="0"/>
              </a:spcBef>
              <a:spcAft>
                <a:spcPts val="0"/>
              </a:spcAft>
              <a:buClr>
                <a:schemeClr val="dk1"/>
              </a:buClr>
              <a:buSzPts val="1100"/>
              <a:buFont typeface="Noto Sans Symbols"/>
              <a:buChar char="▪"/>
            </a:pPr>
            <a:r>
              <a:rPr lang="en-GB" sz="1000" dirty="0">
                <a:solidFill>
                  <a:schemeClr val="dk1"/>
                </a:solidFill>
                <a:latin typeface="Arial"/>
                <a:ea typeface="Arial"/>
                <a:cs typeface="Arial"/>
                <a:sym typeface="Arial"/>
              </a:rPr>
              <a:t>Opposing GOP candidate Michael Cassidy slightly beat Guest in the primary, focusing his campaign on the idea of Guest not being conservative enough</a:t>
            </a:r>
          </a:p>
          <a:p>
            <a:pPr marL="171450" marR="0" lvl="0" indent="-171450" algn="l" rtl="0">
              <a:spcBef>
                <a:spcPts val="0"/>
              </a:spcBef>
              <a:spcAft>
                <a:spcPts val="0"/>
              </a:spcAft>
              <a:buClr>
                <a:schemeClr val="dk1"/>
              </a:buClr>
              <a:buSzPts val="1100"/>
              <a:buFont typeface="Noto Sans Symbols"/>
              <a:buChar char="▪"/>
            </a:pPr>
            <a:r>
              <a:rPr lang="en-GB" sz="1000" dirty="0">
                <a:solidFill>
                  <a:schemeClr val="dk1"/>
                </a:solidFill>
                <a:latin typeface="Arial"/>
                <a:ea typeface="Arial"/>
                <a:cs typeface="Arial"/>
                <a:sym typeface="Arial"/>
              </a:rPr>
              <a:t>However, both candidates received less than 50% of the vote, forcing a runoff </a:t>
            </a:r>
          </a:p>
          <a:p>
            <a:pPr marL="171450" marR="0" lvl="0" indent="-171450" algn="l" rtl="0">
              <a:spcBef>
                <a:spcPts val="0"/>
              </a:spcBef>
              <a:spcAft>
                <a:spcPts val="0"/>
              </a:spcAft>
              <a:buClr>
                <a:schemeClr val="dk1"/>
              </a:buClr>
              <a:buSzPts val="1100"/>
              <a:buFont typeface="Noto Sans Symbols"/>
              <a:buChar char="▪"/>
            </a:pPr>
            <a:r>
              <a:rPr lang="en-GB" sz="1000" dirty="0">
                <a:solidFill>
                  <a:schemeClr val="dk1"/>
                </a:solidFill>
                <a:latin typeface="Arial"/>
                <a:ea typeface="Arial"/>
                <a:cs typeface="Arial"/>
                <a:sym typeface="Arial"/>
              </a:rPr>
              <a:t>On June 28, Guest clinched the GOP nomination after receiving 67.3% of the vote</a:t>
            </a:r>
          </a:p>
          <a:p>
            <a:pPr marL="171450" marR="0" lvl="0" indent="-171450" algn="l" rtl="0">
              <a:spcBef>
                <a:spcPts val="0"/>
              </a:spcBef>
              <a:spcAft>
                <a:spcPts val="0"/>
              </a:spcAft>
              <a:buClr>
                <a:schemeClr val="dk1"/>
              </a:buClr>
              <a:buSzPts val="1100"/>
              <a:buFont typeface="Noto Sans Symbols"/>
              <a:buChar char="▪"/>
            </a:pPr>
            <a:endParaRPr lang="en-GB" sz="1000" dirty="0">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ts val="1100"/>
              <a:buFont typeface="Noto Sans Symbols"/>
              <a:buChar char="▪"/>
            </a:pPr>
            <a:endParaRPr lang="en-GB" sz="1000" dirty="0">
              <a:solidFill>
                <a:schemeClr val="dk1"/>
              </a:solidFill>
              <a:latin typeface="Aria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4035772"/>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4022180"/>
            <a:ext cx="1699504" cy="276999"/>
          </a:xfrm>
          <a:prstGeom prst="rect">
            <a:avLst/>
          </a:prstGeom>
          <a:noFill/>
        </p:spPr>
        <p:txBody>
          <a:bodyPr wrap="none" rtlCol="0">
            <a:spAutoFit/>
          </a:bodyPr>
          <a:lstStyle/>
          <a:p>
            <a:r>
              <a:rPr lang="en-US" sz="1200" b="1" dirty="0"/>
              <a:t>Incumbent struggles</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1060321636"/>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1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3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1" name="Rectangle 20">
            <a:extLst>
              <a:ext uri="{FF2B5EF4-FFF2-40B4-BE49-F238E27FC236}">
                <a16:creationId xmlns:a16="http://schemas.microsoft.com/office/drawing/2014/main" id="{7AA88413-CF0B-F44C-4BFF-F8614B6B210A}"/>
              </a:ext>
            </a:extLst>
          </p:cNvPr>
          <p:cNvSpPr/>
          <p:nvPr/>
        </p:nvSpPr>
        <p:spPr>
          <a:xfrm>
            <a:off x="4206376" y="4283898"/>
            <a:ext cx="3604124" cy="1169551"/>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cs typeface="Arial"/>
                <a:sym typeface="Arial"/>
              </a:rPr>
              <a:t>Rep. Steven Palazzo (R-MS-4) went into a runoff election against Sheriff Mike Ezell after receiving just 32% of the GOP vote</a:t>
            </a:r>
          </a:p>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cs typeface="Arial"/>
                <a:sym typeface="Arial"/>
              </a:rPr>
              <a:t>Palazzo’s lowered vote rate has been attributed to fighting off challenges from alleged accounts of misused funds</a:t>
            </a:r>
          </a:p>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cs typeface="Arial"/>
                <a:sym typeface="Arial"/>
              </a:rPr>
              <a:t>Ezell ultimately beat Palazzo in the runoff, earning 53.6% of the vote</a:t>
            </a:r>
          </a:p>
        </p:txBody>
      </p:sp>
      <p:pic>
        <p:nvPicPr>
          <p:cNvPr id="22" name="Picture 21">
            <a:extLst>
              <a:ext uri="{FF2B5EF4-FFF2-40B4-BE49-F238E27FC236}">
                <a16:creationId xmlns:a16="http://schemas.microsoft.com/office/drawing/2014/main" id="{F8D84B20-C9D4-CB64-057A-4606B39A38E4}"/>
              </a:ext>
            </a:extLst>
          </p:cNvPr>
          <p:cNvPicPr>
            <a:picLocks noChangeAspect="1"/>
          </p:cNvPicPr>
          <p:nvPr/>
        </p:nvPicPr>
        <p:blipFill>
          <a:blip r:embed="rId3"/>
          <a:srcRect l="25215" r="25215"/>
          <a:stretch/>
        </p:blipFill>
        <p:spPr>
          <a:xfrm>
            <a:off x="1956939" y="4406156"/>
            <a:ext cx="1026901" cy="1210684"/>
          </a:xfrm>
          <a:prstGeom prst="rect">
            <a:avLst/>
          </a:prstGeom>
        </p:spPr>
      </p:pic>
      <p:sp>
        <p:nvSpPr>
          <p:cNvPr id="23" name="TextBox 22">
            <a:extLst>
              <a:ext uri="{FF2B5EF4-FFF2-40B4-BE49-F238E27FC236}">
                <a16:creationId xmlns:a16="http://schemas.microsoft.com/office/drawing/2014/main" id="{D8F613FB-BC72-450B-D8B5-7F04D2B6ED7B}"/>
              </a:ext>
            </a:extLst>
          </p:cNvPr>
          <p:cNvSpPr txBox="1"/>
          <p:nvPr/>
        </p:nvSpPr>
        <p:spPr>
          <a:xfrm>
            <a:off x="636990" y="6224624"/>
            <a:ext cx="6194115"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6/29/22, Ballotpedia, The Cook Political Report with Amy Walter, Washington Post, Anchorage Daily News</a:t>
            </a:r>
          </a:p>
        </p:txBody>
      </p:sp>
      <p:sp>
        <p:nvSpPr>
          <p:cNvPr id="20" name="Google Shape;8235;p127">
            <a:extLst>
              <a:ext uri="{FF2B5EF4-FFF2-40B4-BE49-F238E27FC236}">
                <a16:creationId xmlns:a16="http://schemas.microsoft.com/office/drawing/2014/main" id="{DC91E0DF-A8D1-FE2A-32A8-FD55317A367A}"/>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Tree>
    <p:extLst>
      <p:ext uri="{BB962C8B-B14F-4D97-AF65-F5344CB8AC3E}">
        <p14:creationId xmlns:p14="http://schemas.microsoft.com/office/powerpoint/2010/main" val="1775968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Mississippi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6/29/22</a:t>
            </a:r>
          </a:p>
        </p:txBody>
      </p:sp>
      <p:graphicFrame>
        <p:nvGraphicFramePr>
          <p:cNvPr id="8" name="Table 7">
            <a:extLst>
              <a:ext uri="{FF2B5EF4-FFF2-40B4-BE49-F238E27FC236}">
                <a16:creationId xmlns:a16="http://schemas.microsoft.com/office/drawing/2014/main" id="{E1D79108-21DC-D1B5-3CB7-24910AC6B082}"/>
              </a:ext>
            </a:extLst>
          </p:cNvPr>
          <p:cNvGraphicFramePr>
            <a:graphicFrameLocks noGrp="1"/>
          </p:cNvGraphicFramePr>
          <p:nvPr>
            <p:extLst>
              <p:ext uri="{D42A27DB-BD31-4B8C-83A1-F6EECF244321}">
                <p14:modId xmlns:p14="http://schemas.microsoft.com/office/powerpoint/2010/main" val="1197210006"/>
              </p:ext>
            </p:extLst>
          </p:nvPr>
        </p:nvGraphicFramePr>
        <p:xfrm>
          <a:off x="1153740" y="1615141"/>
          <a:ext cx="7030799" cy="4301999"/>
        </p:xfrm>
        <a:graphic>
          <a:graphicData uri="http://schemas.openxmlformats.org/drawingml/2006/table">
            <a:tbl>
              <a:tblPr/>
              <a:tblGrid>
                <a:gridCol w="1097674">
                  <a:extLst>
                    <a:ext uri="{9D8B030D-6E8A-4147-A177-3AD203B41FA5}">
                      <a16:colId xmlns:a16="http://schemas.microsoft.com/office/drawing/2014/main" val="4158951890"/>
                    </a:ext>
                  </a:extLst>
                </a:gridCol>
                <a:gridCol w="2435073">
                  <a:extLst>
                    <a:ext uri="{9D8B030D-6E8A-4147-A177-3AD203B41FA5}">
                      <a16:colId xmlns:a16="http://schemas.microsoft.com/office/drawing/2014/main" val="2937473546"/>
                    </a:ext>
                  </a:extLst>
                </a:gridCol>
                <a:gridCol w="2371989">
                  <a:extLst>
                    <a:ext uri="{9D8B030D-6E8A-4147-A177-3AD203B41FA5}">
                      <a16:colId xmlns:a16="http://schemas.microsoft.com/office/drawing/2014/main" val="1452195575"/>
                    </a:ext>
                  </a:extLst>
                </a:gridCol>
                <a:gridCol w="1126063">
                  <a:extLst>
                    <a:ext uri="{9D8B030D-6E8A-4147-A177-3AD203B41FA5}">
                      <a16:colId xmlns:a16="http://schemas.microsoft.com/office/drawing/2014/main" val="3714599587"/>
                    </a:ext>
                  </a:extLst>
                </a:gridCol>
              </a:tblGrid>
              <a:tr h="828827">
                <a:tc>
                  <a:txBody>
                    <a:bodyPr/>
                    <a:lstStyle/>
                    <a:p>
                      <a:pPr algn="ctr" rtl="0" fontAlgn="ctr"/>
                      <a:r>
                        <a:rPr lang="en-US" sz="1050" b="1" i="0" u="none" strike="noStrike" dirty="0">
                          <a:solidFill>
                            <a:srgbClr val="000000"/>
                          </a:solidFill>
                          <a:effectLst/>
                          <a:latin typeface="+mn-lt"/>
                        </a:rPr>
                        <a:t>Seat</a:t>
                      </a:r>
                    </a:p>
                  </a:txBody>
                  <a:tcPr marL="9270" marR="9270" marT="92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a:t>
                      </a:r>
                    </a:p>
                  </a:txBody>
                  <a:tcPr marL="9270" marR="9270" marT="92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a:t>
                      </a:r>
                    </a:p>
                  </a:txBody>
                  <a:tcPr marL="9270" marR="9270" marT="92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9270" marR="9270" marT="92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831236"/>
                  </a:ext>
                </a:extLst>
              </a:tr>
              <a:tr h="868293">
                <a:tc>
                  <a:txBody>
                    <a:bodyPr/>
                    <a:lstStyle/>
                    <a:p>
                      <a:pPr algn="ctr" rtl="0" fontAlgn="ctr"/>
                      <a:r>
                        <a:rPr lang="en-US" sz="900" b="1" i="0" u="none" strike="noStrike" dirty="0">
                          <a:solidFill>
                            <a:srgbClr val="000000"/>
                          </a:solidFill>
                          <a:effectLst/>
                          <a:latin typeface="+mn-lt"/>
                        </a:rPr>
                        <a:t>MS-1</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Trent Kelly* (89.8%)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Dianne Black (79.1%)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636172735"/>
                  </a:ext>
                </a:extLst>
              </a:tr>
              <a:tr h="868293">
                <a:tc>
                  <a:txBody>
                    <a:bodyPr/>
                    <a:lstStyle/>
                    <a:p>
                      <a:pPr algn="ctr" rtl="0" fontAlgn="ctr"/>
                      <a:r>
                        <a:rPr lang="en-US" sz="900" b="1" i="0" u="none" strike="noStrike" dirty="0">
                          <a:solidFill>
                            <a:srgbClr val="000000"/>
                          </a:solidFill>
                          <a:effectLst/>
                          <a:latin typeface="+mn-lt"/>
                        </a:rPr>
                        <a:t>MS-2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Brian Flowers (58%)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Bennie Thompson* (96.3%)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81688563"/>
                  </a:ext>
                </a:extLst>
              </a:tr>
              <a:tr h="868293">
                <a:tc>
                  <a:txBody>
                    <a:bodyPr/>
                    <a:lstStyle/>
                    <a:p>
                      <a:pPr algn="ctr" rtl="0" fontAlgn="ctr"/>
                      <a:r>
                        <a:rPr lang="en-US" sz="900" b="1" i="0" u="none" strike="noStrike">
                          <a:solidFill>
                            <a:srgbClr val="000000"/>
                          </a:solidFill>
                          <a:effectLst/>
                          <a:latin typeface="+mn-lt"/>
                        </a:rPr>
                        <a:t>MS-3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Michael Guest* (67.3%)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Shuwaski Young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155477893"/>
                  </a:ext>
                </a:extLst>
              </a:tr>
              <a:tr h="868293">
                <a:tc>
                  <a:txBody>
                    <a:bodyPr/>
                    <a:lstStyle/>
                    <a:p>
                      <a:pPr algn="ctr" rtl="0" fontAlgn="ctr"/>
                      <a:r>
                        <a:rPr lang="en-US" sz="900" b="1" i="0" u="none" strike="noStrike">
                          <a:solidFill>
                            <a:srgbClr val="000000"/>
                          </a:solidFill>
                          <a:effectLst/>
                          <a:latin typeface="+mn-lt"/>
                        </a:rPr>
                        <a:t>MS-4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Mike Ezell (53.6%)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Johnny DuPree (84.9%)</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609882219"/>
                  </a:ext>
                </a:extLst>
              </a:tr>
            </a:tbl>
          </a:graphicData>
        </a:graphic>
      </p:graphicFrame>
      <p:sp>
        <p:nvSpPr>
          <p:cNvPr id="7" name="Text Placeholder 18">
            <a:extLst>
              <a:ext uri="{FF2B5EF4-FFF2-40B4-BE49-F238E27FC236}">
                <a16:creationId xmlns:a16="http://schemas.microsoft.com/office/drawing/2014/main" id="{A8F1392C-8981-89E8-5F8A-F20FD585D929}"/>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278538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Alaska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648354" cy="307777"/>
          </a:xfrm>
          <a:prstGeom prst="rect">
            <a:avLst/>
          </a:prstGeom>
          <a:noFill/>
        </p:spPr>
        <p:txBody>
          <a:bodyPr wrap="none" rtlCol="0">
            <a:spAutoFit/>
          </a:bodyPr>
          <a:lstStyle/>
          <a:p>
            <a:r>
              <a:rPr lang="en-US" sz="1400" dirty="0">
                <a:solidFill>
                  <a:schemeClr val="bg1">
                    <a:lumMod val="50000"/>
                  </a:schemeClr>
                </a:solidFill>
                <a:latin typeface="+mj-lt"/>
              </a:rPr>
              <a:t>Primaries held August 16</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8/17/22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3291094" cy="276999"/>
          </a:xfrm>
          <a:prstGeom prst="rect">
            <a:avLst/>
          </a:prstGeom>
          <a:noFill/>
        </p:spPr>
        <p:txBody>
          <a:bodyPr wrap="none" rtlCol="0">
            <a:spAutoFit/>
          </a:bodyPr>
          <a:lstStyle/>
          <a:p>
            <a:r>
              <a:rPr lang="en-US" sz="1200" b="1" dirty="0"/>
              <a:t>Top four finishers head to general election</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678324" cy="1938992"/>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ea typeface="Arial"/>
                <a:cs typeface="Arial"/>
                <a:sym typeface="Arial"/>
              </a:rPr>
              <a:t>Alaska’s nonpartisan primary system requires the top four candidates to move on to a ranked-choice general election</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Sen. Lisa Murkowski  (R-AK), one of seven GOP senators who voted to convict Trump during his second impeachment trial, is the top vote getter for the Senate primary and will face her biggest challenger in Trump endorsed candidate Kelly </a:t>
            </a:r>
            <a:r>
              <a:rPr lang="en-US" sz="1000" dirty="0" err="1">
                <a:solidFill>
                  <a:schemeClr val="dk1"/>
                </a:solidFill>
                <a:ea typeface="Arial"/>
                <a:cs typeface="Arial"/>
                <a:sym typeface="Arial"/>
              </a:rPr>
              <a:t>Tshibaka</a:t>
            </a:r>
            <a:endParaRPr lang="en-US" sz="1000" dirty="0">
              <a:solidFill>
                <a:schemeClr val="dk1"/>
              </a:solidFill>
              <a:ea typeface="Arial"/>
              <a:cs typeface="Arial"/>
              <a:sym typeface="Arial"/>
            </a:endParaRPr>
          </a:p>
          <a:p>
            <a:pPr marL="171450" lvl="0" indent="-171450">
              <a:buClr>
                <a:schemeClr val="dk1"/>
              </a:buClr>
              <a:buSzPts val="1100"/>
              <a:buFont typeface="Noto Sans Symbols"/>
              <a:buChar char="▪"/>
            </a:pPr>
            <a:r>
              <a:rPr lang="en-US" sz="1000" dirty="0">
                <a:solidFill>
                  <a:schemeClr val="dk1"/>
                </a:solidFill>
                <a:ea typeface="Arial"/>
                <a:cs typeface="Arial"/>
                <a:sym typeface="Arial"/>
              </a:rPr>
              <a:t>The state’s at-large district general election will feature top vote-getter Mary </a:t>
            </a:r>
            <a:r>
              <a:rPr lang="en-US" sz="1000" dirty="0" err="1">
                <a:solidFill>
                  <a:schemeClr val="dk1"/>
                </a:solidFill>
                <a:ea typeface="Arial"/>
                <a:cs typeface="Arial"/>
                <a:sym typeface="Arial"/>
              </a:rPr>
              <a:t>Peltola</a:t>
            </a:r>
            <a:r>
              <a:rPr lang="en-US" sz="1000" dirty="0">
                <a:solidFill>
                  <a:schemeClr val="dk1"/>
                </a:solidFill>
                <a:ea typeface="Arial"/>
                <a:cs typeface="Arial"/>
                <a:sym typeface="Arial"/>
              </a:rPr>
              <a:t> (D), former Governor Sarah Palin (R), and  businessman Nick Begich (R); the fourth candidate will likely be Tara Sweeney (R), former Assistant Secretary for Indian affairs at the US Interior Dept. </a:t>
            </a:r>
          </a:p>
        </p:txBody>
      </p:sp>
      <p:sp>
        <p:nvSpPr>
          <p:cNvPr id="13" name="Google Shape;8235;p127">
            <a:extLst>
              <a:ext uri="{FF2B5EF4-FFF2-40B4-BE49-F238E27FC236}">
                <a16:creationId xmlns:a16="http://schemas.microsoft.com/office/drawing/2014/main" id="{6B86BF5C-A85E-5B8E-A3B8-3CBBC761C97E}"/>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4306207"/>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4288665"/>
            <a:ext cx="1234633" cy="276999"/>
          </a:xfrm>
          <a:prstGeom prst="rect">
            <a:avLst/>
          </a:prstGeom>
          <a:noFill/>
        </p:spPr>
        <p:txBody>
          <a:bodyPr wrap="none" rtlCol="0">
            <a:spAutoFit/>
          </a:bodyPr>
          <a:lstStyle/>
          <a:p>
            <a:r>
              <a:rPr lang="en-US" sz="1200" b="1" dirty="0"/>
              <a:t>Governor race</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4553095"/>
            <a:ext cx="3773718" cy="1169551"/>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cs typeface="Arial"/>
                <a:sym typeface="Arial"/>
              </a:rPr>
              <a:t>Trump endorsed candidate and incumbent Gov. Mike Dunleavy (R) currently leads the primary election and will face the other top three vote getters, with his top opponent being Democratic nominee Les </a:t>
            </a:r>
            <a:r>
              <a:rPr lang="en-US" sz="1000" dirty="0" err="1">
                <a:solidFill>
                  <a:schemeClr val="dk1"/>
                </a:solidFill>
                <a:cs typeface="Arial"/>
                <a:sym typeface="Arial"/>
              </a:rPr>
              <a:t>Gara</a:t>
            </a:r>
            <a:r>
              <a:rPr lang="en-US" sz="1000" dirty="0">
                <a:solidFill>
                  <a:schemeClr val="dk1"/>
                </a:solidFill>
                <a:cs typeface="Arial"/>
                <a:sym typeface="Arial"/>
              </a:rPr>
              <a:t>, who was endorsed by Planned Parenthood Alliance Advocates</a:t>
            </a:r>
          </a:p>
          <a:p>
            <a:pPr marL="171450" lvl="0" indent="-171450">
              <a:buClr>
                <a:schemeClr val="dk1"/>
              </a:buClr>
              <a:buSzPts val="1100"/>
              <a:buFont typeface="Noto Sans Symbols"/>
              <a:buChar char="▪"/>
            </a:pPr>
            <a:r>
              <a:rPr lang="en-US" sz="1000" dirty="0">
                <a:solidFill>
                  <a:schemeClr val="dk1"/>
                </a:solidFill>
                <a:cs typeface="Arial"/>
                <a:sym typeface="Arial"/>
              </a:rPr>
              <a:t>Nonpartisan candidate Bill Walker and GOP candidate Charlie Pierce will also head to the general election</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259484946"/>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 1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 CNN, The Cook Political Report with Amy Walter</a:t>
            </a:r>
          </a:p>
        </p:txBody>
      </p:sp>
      <p:sp>
        <p:nvSpPr>
          <p:cNvPr id="23" name="Google Shape;2293;p69" title="AK">
            <a:extLst>
              <a:ext uri="{FF2B5EF4-FFF2-40B4-BE49-F238E27FC236}">
                <a16:creationId xmlns:a16="http://schemas.microsoft.com/office/drawing/2014/main" id="{C3AC0770-3CFE-E183-A0B4-D272F0DCADD0}"/>
              </a:ext>
            </a:extLst>
          </p:cNvPr>
          <p:cNvSpPr/>
          <p:nvPr/>
        </p:nvSpPr>
        <p:spPr>
          <a:xfrm>
            <a:off x="1947336" y="4525302"/>
            <a:ext cx="1276432" cy="958804"/>
          </a:xfrm>
          <a:custGeom>
            <a:avLst/>
            <a:gdLst/>
            <a:ahLst/>
            <a:cxnLst/>
            <a:rect l="l" t="t" r="r" b="b"/>
            <a:pathLst>
              <a:path w="450" h="356" extrusionOk="0">
                <a:moveTo>
                  <a:pt x="443" y="324"/>
                </a:moveTo>
                <a:lnTo>
                  <a:pt x="445" y="323"/>
                </a:lnTo>
                <a:lnTo>
                  <a:pt x="449" y="318"/>
                </a:lnTo>
                <a:lnTo>
                  <a:pt x="450" y="311"/>
                </a:lnTo>
                <a:lnTo>
                  <a:pt x="444" y="303"/>
                </a:lnTo>
                <a:lnTo>
                  <a:pt x="436" y="297"/>
                </a:lnTo>
                <a:lnTo>
                  <a:pt x="430" y="294"/>
                </a:lnTo>
                <a:lnTo>
                  <a:pt x="427" y="293"/>
                </a:lnTo>
                <a:lnTo>
                  <a:pt x="422" y="290"/>
                </a:lnTo>
                <a:lnTo>
                  <a:pt x="417" y="285"/>
                </a:lnTo>
                <a:lnTo>
                  <a:pt x="407" y="278"/>
                </a:lnTo>
                <a:lnTo>
                  <a:pt x="401" y="270"/>
                </a:lnTo>
                <a:lnTo>
                  <a:pt x="396" y="263"/>
                </a:lnTo>
                <a:lnTo>
                  <a:pt x="394" y="259"/>
                </a:lnTo>
                <a:lnTo>
                  <a:pt x="389" y="255"/>
                </a:lnTo>
                <a:lnTo>
                  <a:pt x="383" y="250"/>
                </a:lnTo>
                <a:lnTo>
                  <a:pt x="376" y="245"/>
                </a:lnTo>
                <a:lnTo>
                  <a:pt x="369" y="242"/>
                </a:lnTo>
                <a:lnTo>
                  <a:pt x="364" y="239"/>
                </a:lnTo>
                <a:lnTo>
                  <a:pt x="359" y="237"/>
                </a:lnTo>
                <a:lnTo>
                  <a:pt x="356" y="237"/>
                </a:lnTo>
                <a:lnTo>
                  <a:pt x="352" y="241"/>
                </a:lnTo>
                <a:lnTo>
                  <a:pt x="346" y="247"/>
                </a:lnTo>
                <a:lnTo>
                  <a:pt x="341" y="252"/>
                </a:lnTo>
                <a:lnTo>
                  <a:pt x="335" y="255"/>
                </a:lnTo>
                <a:lnTo>
                  <a:pt x="329" y="251"/>
                </a:lnTo>
                <a:lnTo>
                  <a:pt x="323" y="244"/>
                </a:lnTo>
                <a:lnTo>
                  <a:pt x="318" y="239"/>
                </a:lnTo>
                <a:lnTo>
                  <a:pt x="312" y="236"/>
                </a:lnTo>
                <a:lnTo>
                  <a:pt x="306" y="237"/>
                </a:lnTo>
                <a:lnTo>
                  <a:pt x="299" y="240"/>
                </a:lnTo>
                <a:lnTo>
                  <a:pt x="293" y="240"/>
                </a:lnTo>
                <a:lnTo>
                  <a:pt x="290" y="236"/>
                </a:lnTo>
                <a:lnTo>
                  <a:pt x="285" y="218"/>
                </a:lnTo>
                <a:lnTo>
                  <a:pt x="277" y="182"/>
                </a:lnTo>
                <a:lnTo>
                  <a:pt x="269" y="144"/>
                </a:lnTo>
                <a:lnTo>
                  <a:pt x="263" y="118"/>
                </a:lnTo>
                <a:lnTo>
                  <a:pt x="258" y="93"/>
                </a:lnTo>
                <a:lnTo>
                  <a:pt x="251" y="61"/>
                </a:lnTo>
                <a:lnTo>
                  <a:pt x="244" y="34"/>
                </a:lnTo>
                <a:lnTo>
                  <a:pt x="242" y="22"/>
                </a:lnTo>
                <a:lnTo>
                  <a:pt x="240" y="22"/>
                </a:lnTo>
                <a:lnTo>
                  <a:pt x="237" y="22"/>
                </a:lnTo>
                <a:lnTo>
                  <a:pt x="233" y="22"/>
                </a:lnTo>
                <a:lnTo>
                  <a:pt x="229" y="21"/>
                </a:lnTo>
                <a:lnTo>
                  <a:pt x="225" y="19"/>
                </a:lnTo>
                <a:lnTo>
                  <a:pt x="222" y="17"/>
                </a:lnTo>
                <a:lnTo>
                  <a:pt x="219" y="17"/>
                </a:lnTo>
                <a:lnTo>
                  <a:pt x="213" y="17"/>
                </a:lnTo>
                <a:lnTo>
                  <a:pt x="209" y="17"/>
                </a:lnTo>
                <a:lnTo>
                  <a:pt x="205" y="17"/>
                </a:lnTo>
                <a:lnTo>
                  <a:pt x="200" y="17"/>
                </a:lnTo>
                <a:lnTo>
                  <a:pt x="194" y="17"/>
                </a:lnTo>
                <a:lnTo>
                  <a:pt x="189" y="17"/>
                </a:lnTo>
                <a:lnTo>
                  <a:pt x="183" y="17"/>
                </a:lnTo>
                <a:lnTo>
                  <a:pt x="178" y="16"/>
                </a:lnTo>
                <a:lnTo>
                  <a:pt x="174" y="15"/>
                </a:lnTo>
                <a:lnTo>
                  <a:pt x="168" y="13"/>
                </a:lnTo>
                <a:lnTo>
                  <a:pt x="164" y="13"/>
                </a:lnTo>
                <a:lnTo>
                  <a:pt x="161" y="14"/>
                </a:lnTo>
                <a:lnTo>
                  <a:pt x="157" y="15"/>
                </a:lnTo>
                <a:lnTo>
                  <a:pt x="154" y="15"/>
                </a:lnTo>
                <a:lnTo>
                  <a:pt x="152" y="13"/>
                </a:lnTo>
                <a:lnTo>
                  <a:pt x="149" y="11"/>
                </a:lnTo>
                <a:lnTo>
                  <a:pt x="144" y="7"/>
                </a:lnTo>
                <a:lnTo>
                  <a:pt x="139" y="5"/>
                </a:lnTo>
                <a:lnTo>
                  <a:pt x="139" y="2"/>
                </a:lnTo>
                <a:lnTo>
                  <a:pt x="138" y="2"/>
                </a:lnTo>
                <a:lnTo>
                  <a:pt x="133" y="2"/>
                </a:lnTo>
                <a:lnTo>
                  <a:pt x="126" y="2"/>
                </a:lnTo>
                <a:lnTo>
                  <a:pt x="121" y="1"/>
                </a:lnTo>
                <a:lnTo>
                  <a:pt x="115" y="0"/>
                </a:lnTo>
                <a:lnTo>
                  <a:pt x="111" y="1"/>
                </a:lnTo>
                <a:lnTo>
                  <a:pt x="108" y="4"/>
                </a:lnTo>
                <a:lnTo>
                  <a:pt x="106" y="5"/>
                </a:lnTo>
                <a:lnTo>
                  <a:pt x="101" y="6"/>
                </a:lnTo>
                <a:lnTo>
                  <a:pt x="95" y="7"/>
                </a:lnTo>
                <a:lnTo>
                  <a:pt x="88" y="9"/>
                </a:lnTo>
                <a:lnTo>
                  <a:pt x="83" y="12"/>
                </a:lnTo>
                <a:lnTo>
                  <a:pt x="78" y="14"/>
                </a:lnTo>
                <a:lnTo>
                  <a:pt x="73" y="15"/>
                </a:lnTo>
                <a:lnTo>
                  <a:pt x="68" y="15"/>
                </a:lnTo>
                <a:lnTo>
                  <a:pt x="64" y="14"/>
                </a:lnTo>
                <a:lnTo>
                  <a:pt x="61" y="16"/>
                </a:lnTo>
                <a:lnTo>
                  <a:pt x="60" y="23"/>
                </a:lnTo>
                <a:lnTo>
                  <a:pt x="58" y="32"/>
                </a:lnTo>
                <a:lnTo>
                  <a:pt x="58" y="40"/>
                </a:lnTo>
                <a:lnTo>
                  <a:pt x="55" y="45"/>
                </a:lnTo>
                <a:lnTo>
                  <a:pt x="49" y="47"/>
                </a:lnTo>
                <a:lnTo>
                  <a:pt x="42" y="47"/>
                </a:lnTo>
                <a:lnTo>
                  <a:pt x="38" y="49"/>
                </a:lnTo>
                <a:lnTo>
                  <a:pt x="34" y="50"/>
                </a:lnTo>
                <a:lnTo>
                  <a:pt x="31" y="52"/>
                </a:lnTo>
                <a:lnTo>
                  <a:pt x="28" y="54"/>
                </a:lnTo>
                <a:lnTo>
                  <a:pt x="28" y="58"/>
                </a:lnTo>
                <a:lnTo>
                  <a:pt x="30" y="61"/>
                </a:lnTo>
                <a:lnTo>
                  <a:pt x="32" y="65"/>
                </a:lnTo>
                <a:lnTo>
                  <a:pt x="36" y="68"/>
                </a:lnTo>
                <a:lnTo>
                  <a:pt x="41" y="73"/>
                </a:lnTo>
                <a:lnTo>
                  <a:pt x="46" y="78"/>
                </a:lnTo>
                <a:lnTo>
                  <a:pt x="48" y="85"/>
                </a:lnTo>
                <a:lnTo>
                  <a:pt x="50" y="91"/>
                </a:lnTo>
                <a:lnTo>
                  <a:pt x="55" y="92"/>
                </a:lnTo>
                <a:lnTo>
                  <a:pt x="58" y="93"/>
                </a:lnTo>
                <a:lnTo>
                  <a:pt x="61" y="97"/>
                </a:lnTo>
                <a:lnTo>
                  <a:pt x="63" y="103"/>
                </a:lnTo>
                <a:lnTo>
                  <a:pt x="64" y="110"/>
                </a:lnTo>
                <a:lnTo>
                  <a:pt x="64" y="113"/>
                </a:lnTo>
                <a:lnTo>
                  <a:pt x="61" y="115"/>
                </a:lnTo>
                <a:lnTo>
                  <a:pt x="57" y="114"/>
                </a:lnTo>
                <a:lnTo>
                  <a:pt x="54" y="112"/>
                </a:lnTo>
                <a:lnTo>
                  <a:pt x="50" y="110"/>
                </a:lnTo>
                <a:lnTo>
                  <a:pt x="48" y="106"/>
                </a:lnTo>
                <a:lnTo>
                  <a:pt x="46" y="103"/>
                </a:lnTo>
                <a:lnTo>
                  <a:pt x="45" y="100"/>
                </a:lnTo>
                <a:lnTo>
                  <a:pt x="42" y="99"/>
                </a:lnTo>
                <a:lnTo>
                  <a:pt x="38" y="100"/>
                </a:lnTo>
                <a:lnTo>
                  <a:pt x="31" y="103"/>
                </a:lnTo>
                <a:lnTo>
                  <a:pt x="25" y="105"/>
                </a:lnTo>
                <a:lnTo>
                  <a:pt x="18" y="107"/>
                </a:lnTo>
                <a:lnTo>
                  <a:pt x="11" y="110"/>
                </a:lnTo>
                <a:lnTo>
                  <a:pt x="5" y="111"/>
                </a:lnTo>
                <a:lnTo>
                  <a:pt x="1" y="114"/>
                </a:lnTo>
                <a:lnTo>
                  <a:pt x="0" y="116"/>
                </a:lnTo>
                <a:lnTo>
                  <a:pt x="1" y="119"/>
                </a:lnTo>
                <a:lnTo>
                  <a:pt x="5" y="121"/>
                </a:lnTo>
                <a:lnTo>
                  <a:pt x="10" y="123"/>
                </a:lnTo>
                <a:lnTo>
                  <a:pt x="15" y="126"/>
                </a:lnTo>
                <a:lnTo>
                  <a:pt x="15" y="129"/>
                </a:lnTo>
                <a:lnTo>
                  <a:pt x="12" y="134"/>
                </a:lnTo>
                <a:lnTo>
                  <a:pt x="12" y="137"/>
                </a:lnTo>
                <a:lnTo>
                  <a:pt x="13" y="141"/>
                </a:lnTo>
                <a:lnTo>
                  <a:pt x="16" y="146"/>
                </a:lnTo>
                <a:lnTo>
                  <a:pt x="17" y="151"/>
                </a:lnTo>
                <a:lnTo>
                  <a:pt x="18" y="154"/>
                </a:lnTo>
                <a:lnTo>
                  <a:pt x="20" y="156"/>
                </a:lnTo>
                <a:lnTo>
                  <a:pt x="24" y="153"/>
                </a:lnTo>
                <a:lnTo>
                  <a:pt x="28" y="151"/>
                </a:lnTo>
                <a:lnTo>
                  <a:pt x="33" y="150"/>
                </a:lnTo>
                <a:lnTo>
                  <a:pt x="36" y="149"/>
                </a:lnTo>
                <a:lnTo>
                  <a:pt x="41" y="150"/>
                </a:lnTo>
                <a:lnTo>
                  <a:pt x="47" y="151"/>
                </a:lnTo>
                <a:lnTo>
                  <a:pt x="53" y="150"/>
                </a:lnTo>
                <a:lnTo>
                  <a:pt x="60" y="150"/>
                </a:lnTo>
                <a:lnTo>
                  <a:pt x="64" y="150"/>
                </a:lnTo>
                <a:lnTo>
                  <a:pt x="65" y="152"/>
                </a:lnTo>
                <a:lnTo>
                  <a:pt x="64" y="156"/>
                </a:lnTo>
                <a:lnTo>
                  <a:pt x="63" y="160"/>
                </a:lnTo>
                <a:lnTo>
                  <a:pt x="64" y="164"/>
                </a:lnTo>
                <a:lnTo>
                  <a:pt x="66" y="167"/>
                </a:lnTo>
                <a:lnTo>
                  <a:pt x="65" y="172"/>
                </a:lnTo>
                <a:lnTo>
                  <a:pt x="63" y="175"/>
                </a:lnTo>
                <a:lnTo>
                  <a:pt x="60" y="176"/>
                </a:lnTo>
                <a:lnTo>
                  <a:pt x="55" y="175"/>
                </a:lnTo>
                <a:lnTo>
                  <a:pt x="50" y="174"/>
                </a:lnTo>
                <a:lnTo>
                  <a:pt x="46" y="173"/>
                </a:lnTo>
                <a:lnTo>
                  <a:pt x="45" y="176"/>
                </a:lnTo>
                <a:lnTo>
                  <a:pt x="42" y="180"/>
                </a:lnTo>
                <a:lnTo>
                  <a:pt x="39" y="181"/>
                </a:lnTo>
                <a:lnTo>
                  <a:pt x="34" y="180"/>
                </a:lnTo>
                <a:lnTo>
                  <a:pt x="32" y="179"/>
                </a:lnTo>
                <a:lnTo>
                  <a:pt x="31" y="178"/>
                </a:lnTo>
                <a:lnTo>
                  <a:pt x="28" y="179"/>
                </a:lnTo>
                <a:lnTo>
                  <a:pt x="24" y="181"/>
                </a:lnTo>
                <a:lnTo>
                  <a:pt x="22" y="184"/>
                </a:lnTo>
                <a:lnTo>
                  <a:pt x="22" y="187"/>
                </a:lnTo>
                <a:lnTo>
                  <a:pt x="22" y="190"/>
                </a:lnTo>
                <a:lnTo>
                  <a:pt x="16" y="195"/>
                </a:lnTo>
                <a:lnTo>
                  <a:pt x="9" y="199"/>
                </a:lnTo>
                <a:lnTo>
                  <a:pt x="7" y="202"/>
                </a:lnTo>
                <a:lnTo>
                  <a:pt x="7" y="204"/>
                </a:lnTo>
                <a:lnTo>
                  <a:pt x="5" y="207"/>
                </a:lnTo>
                <a:lnTo>
                  <a:pt x="4" y="212"/>
                </a:lnTo>
                <a:lnTo>
                  <a:pt x="4" y="217"/>
                </a:lnTo>
                <a:lnTo>
                  <a:pt x="5" y="222"/>
                </a:lnTo>
                <a:lnTo>
                  <a:pt x="8" y="226"/>
                </a:lnTo>
                <a:lnTo>
                  <a:pt x="10" y="229"/>
                </a:lnTo>
                <a:lnTo>
                  <a:pt x="11" y="234"/>
                </a:lnTo>
                <a:lnTo>
                  <a:pt x="11" y="237"/>
                </a:lnTo>
                <a:lnTo>
                  <a:pt x="11" y="239"/>
                </a:lnTo>
                <a:lnTo>
                  <a:pt x="15" y="250"/>
                </a:lnTo>
                <a:lnTo>
                  <a:pt x="15" y="251"/>
                </a:lnTo>
                <a:lnTo>
                  <a:pt x="16" y="255"/>
                </a:lnTo>
                <a:lnTo>
                  <a:pt x="18" y="257"/>
                </a:lnTo>
                <a:lnTo>
                  <a:pt x="22" y="259"/>
                </a:lnTo>
                <a:lnTo>
                  <a:pt x="28" y="260"/>
                </a:lnTo>
                <a:lnTo>
                  <a:pt x="35" y="260"/>
                </a:lnTo>
                <a:lnTo>
                  <a:pt x="41" y="260"/>
                </a:lnTo>
                <a:lnTo>
                  <a:pt x="43" y="260"/>
                </a:lnTo>
                <a:lnTo>
                  <a:pt x="43" y="264"/>
                </a:lnTo>
                <a:lnTo>
                  <a:pt x="42" y="272"/>
                </a:lnTo>
                <a:lnTo>
                  <a:pt x="43" y="280"/>
                </a:lnTo>
                <a:lnTo>
                  <a:pt x="45" y="287"/>
                </a:lnTo>
                <a:lnTo>
                  <a:pt x="49" y="288"/>
                </a:lnTo>
                <a:lnTo>
                  <a:pt x="54" y="287"/>
                </a:lnTo>
                <a:lnTo>
                  <a:pt x="60" y="285"/>
                </a:lnTo>
                <a:lnTo>
                  <a:pt x="64" y="286"/>
                </a:lnTo>
                <a:lnTo>
                  <a:pt x="69" y="290"/>
                </a:lnTo>
                <a:lnTo>
                  <a:pt x="73" y="294"/>
                </a:lnTo>
                <a:lnTo>
                  <a:pt x="78" y="298"/>
                </a:lnTo>
                <a:lnTo>
                  <a:pt x="79" y="300"/>
                </a:lnTo>
                <a:lnTo>
                  <a:pt x="79" y="297"/>
                </a:lnTo>
                <a:lnTo>
                  <a:pt x="80" y="294"/>
                </a:lnTo>
                <a:lnTo>
                  <a:pt x="83" y="290"/>
                </a:lnTo>
                <a:lnTo>
                  <a:pt x="86" y="290"/>
                </a:lnTo>
                <a:lnTo>
                  <a:pt x="92" y="290"/>
                </a:lnTo>
                <a:lnTo>
                  <a:pt x="96" y="289"/>
                </a:lnTo>
                <a:lnTo>
                  <a:pt x="100" y="289"/>
                </a:lnTo>
                <a:lnTo>
                  <a:pt x="100" y="292"/>
                </a:lnTo>
                <a:lnTo>
                  <a:pt x="98" y="297"/>
                </a:lnTo>
                <a:lnTo>
                  <a:pt x="96" y="305"/>
                </a:lnTo>
                <a:lnTo>
                  <a:pt x="94" y="315"/>
                </a:lnTo>
                <a:lnTo>
                  <a:pt x="89" y="323"/>
                </a:lnTo>
                <a:lnTo>
                  <a:pt x="84" y="330"/>
                </a:lnTo>
                <a:lnTo>
                  <a:pt x="80" y="335"/>
                </a:lnTo>
                <a:lnTo>
                  <a:pt x="78" y="340"/>
                </a:lnTo>
                <a:lnTo>
                  <a:pt x="75" y="342"/>
                </a:lnTo>
                <a:lnTo>
                  <a:pt x="70" y="342"/>
                </a:lnTo>
                <a:lnTo>
                  <a:pt x="64" y="342"/>
                </a:lnTo>
                <a:lnTo>
                  <a:pt x="58" y="345"/>
                </a:lnTo>
                <a:lnTo>
                  <a:pt x="55" y="347"/>
                </a:lnTo>
                <a:lnTo>
                  <a:pt x="55" y="350"/>
                </a:lnTo>
                <a:lnTo>
                  <a:pt x="57" y="354"/>
                </a:lnTo>
                <a:lnTo>
                  <a:pt x="61" y="356"/>
                </a:lnTo>
                <a:lnTo>
                  <a:pt x="64" y="356"/>
                </a:lnTo>
                <a:lnTo>
                  <a:pt x="68" y="355"/>
                </a:lnTo>
                <a:lnTo>
                  <a:pt x="72" y="353"/>
                </a:lnTo>
                <a:lnTo>
                  <a:pt x="77" y="349"/>
                </a:lnTo>
                <a:lnTo>
                  <a:pt x="84" y="347"/>
                </a:lnTo>
                <a:lnTo>
                  <a:pt x="89" y="343"/>
                </a:lnTo>
                <a:lnTo>
                  <a:pt x="94" y="339"/>
                </a:lnTo>
                <a:lnTo>
                  <a:pt x="98" y="335"/>
                </a:lnTo>
                <a:lnTo>
                  <a:pt x="101" y="333"/>
                </a:lnTo>
                <a:lnTo>
                  <a:pt x="106" y="333"/>
                </a:lnTo>
                <a:lnTo>
                  <a:pt x="109" y="334"/>
                </a:lnTo>
                <a:lnTo>
                  <a:pt x="113" y="333"/>
                </a:lnTo>
                <a:lnTo>
                  <a:pt x="115" y="330"/>
                </a:lnTo>
                <a:lnTo>
                  <a:pt x="116" y="325"/>
                </a:lnTo>
                <a:lnTo>
                  <a:pt x="117" y="320"/>
                </a:lnTo>
                <a:lnTo>
                  <a:pt x="118" y="318"/>
                </a:lnTo>
                <a:lnTo>
                  <a:pt x="121" y="316"/>
                </a:lnTo>
                <a:lnTo>
                  <a:pt x="125" y="312"/>
                </a:lnTo>
                <a:lnTo>
                  <a:pt x="131" y="309"/>
                </a:lnTo>
                <a:lnTo>
                  <a:pt x="136" y="307"/>
                </a:lnTo>
                <a:lnTo>
                  <a:pt x="138" y="305"/>
                </a:lnTo>
                <a:lnTo>
                  <a:pt x="138" y="304"/>
                </a:lnTo>
                <a:lnTo>
                  <a:pt x="137" y="302"/>
                </a:lnTo>
                <a:lnTo>
                  <a:pt x="138" y="300"/>
                </a:lnTo>
                <a:lnTo>
                  <a:pt x="141" y="297"/>
                </a:lnTo>
                <a:lnTo>
                  <a:pt x="145" y="296"/>
                </a:lnTo>
                <a:lnTo>
                  <a:pt x="148" y="294"/>
                </a:lnTo>
                <a:lnTo>
                  <a:pt x="149" y="290"/>
                </a:lnTo>
                <a:lnTo>
                  <a:pt x="148" y="287"/>
                </a:lnTo>
                <a:lnTo>
                  <a:pt x="146" y="283"/>
                </a:lnTo>
                <a:lnTo>
                  <a:pt x="142" y="281"/>
                </a:lnTo>
                <a:lnTo>
                  <a:pt x="142" y="278"/>
                </a:lnTo>
                <a:lnTo>
                  <a:pt x="144" y="274"/>
                </a:lnTo>
                <a:lnTo>
                  <a:pt x="146" y="271"/>
                </a:lnTo>
                <a:lnTo>
                  <a:pt x="148" y="269"/>
                </a:lnTo>
                <a:lnTo>
                  <a:pt x="151" y="265"/>
                </a:lnTo>
                <a:lnTo>
                  <a:pt x="154" y="258"/>
                </a:lnTo>
                <a:lnTo>
                  <a:pt x="159" y="249"/>
                </a:lnTo>
                <a:lnTo>
                  <a:pt x="164" y="241"/>
                </a:lnTo>
                <a:lnTo>
                  <a:pt x="169" y="235"/>
                </a:lnTo>
                <a:lnTo>
                  <a:pt x="175" y="234"/>
                </a:lnTo>
                <a:lnTo>
                  <a:pt x="177" y="236"/>
                </a:lnTo>
                <a:lnTo>
                  <a:pt x="176" y="240"/>
                </a:lnTo>
                <a:lnTo>
                  <a:pt x="174" y="243"/>
                </a:lnTo>
                <a:lnTo>
                  <a:pt x="170" y="248"/>
                </a:lnTo>
                <a:lnTo>
                  <a:pt x="168" y="254"/>
                </a:lnTo>
                <a:lnTo>
                  <a:pt x="167" y="260"/>
                </a:lnTo>
                <a:lnTo>
                  <a:pt x="166" y="267"/>
                </a:lnTo>
                <a:lnTo>
                  <a:pt x="164" y="270"/>
                </a:lnTo>
                <a:lnTo>
                  <a:pt x="163" y="272"/>
                </a:lnTo>
                <a:lnTo>
                  <a:pt x="163" y="277"/>
                </a:lnTo>
                <a:lnTo>
                  <a:pt x="164" y="280"/>
                </a:lnTo>
                <a:lnTo>
                  <a:pt x="168" y="280"/>
                </a:lnTo>
                <a:lnTo>
                  <a:pt x="172" y="277"/>
                </a:lnTo>
                <a:lnTo>
                  <a:pt x="178" y="273"/>
                </a:lnTo>
                <a:lnTo>
                  <a:pt x="183" y="270"/>
                </a:lnTo>
                <a:lnTo>
                  <a:pt x="186" y="266"/>
                </a:lnTo>
                <a:lnTo>
                  <a:pt x="189" y="264"/>
                </a:lnTo>
                <a:lnTo>
                  <a:pt x="189" y="263"/>
                </a:lnTo>
                <a:lnTo>
                  <a:pt x="191" y="260"/>
                </a:lnTo>
                <a:lnTo>
                  <a:pt x="194" y="260"/>
                </a:lnTo>
                <a:lnTo>
                  <a:pt x="199" y="259"/>
                </a:lnTo>
                <a:lnTo>
                  <a:pt x="204" y="255"/>
                </a:lnTo>
                <a:lnTo>
                  <a:pt x="206" y="251"/>
                </a:lnTo>
                <a:lnTo>
                  <a:pt x="207" y="250"/>
                </a:lnTo>
                <a:lnTo>
                  <a:pt x="206" y="249"/>
                </a:lnTo>
                <a:lnTo>
                  <a:pt x="204" y="245"/>
                </a:lnTo>
                <a:lnTo>
                  <a:pt x="204" y="242"/>
                </a:lnTo>
                <a:lnTo>
                  <a:pt x="207" y="239"/>
                </a:lnTo>
                <a:lnTo>
                  <a:pt x="213" y="237"/>
                </a:lnTo>
                <a:lnTo>
                  <a:pt x="219" y="237"/>
                </a:lnTo>
                <a:lnTo>
                  <a:pt x="223" y="239"/>
                </a:lnTo>
                <a:lnTo>
                  <a:pt x="227" y="240"/>
                </a:lnTo>
                <a:lnTo>
                  <a:pt x="230" y="242"/>
                </a:lnTo>
                <a:lnTo>
                  <a:pt x="235" y="243"/>
                </a:lnTo>
                <a:lnTo>
                  <a:pt x="242" y="245"/>
                </a:lnTo>
                <a:lnTo>
                  <a:pt x="250" y="248"/>
                </a:lnTo>
                <a:lnTo>
                  <a:pt x="257" y="249"/>
                </a:lnTo>
                <a:lnTo>
                  <a:pt x="260" y="249"/>
                </a:lnTo>
                <a:lnTo>
                  <a:pt x="262" y="248"/>
                </a:lnTo>
                <a:lnTo>
                  <a:pt x="266" y="248"/>
                </a:lnTo>
                <a:lnTo>
                  <a:pt x="270" y="248"/>
                </a:lnTo>
                <a:lnTo>
                  <a:pt x="275" y="249"/>
                </a:lnTo>
                <a:lnTo>
                  <a:pt x="280" y="250"/>
                </a:lnTo>
                <a:lnTo>
                  <a:pt x="288" y="250"/>
                </a:lnTo>
                <a:lnTo>
                  <a:pt x="296" y="250"/>
                </a:lnTo>
                <a:lnTo>
                  <a:pt x="301" y="250"/>
                </a:lnTo>
                <a:lnTo>
                  <a:pt x="306" y="251"/>
                </a:lnTo>
                <a:lnTo>
                  <a:pt x="311" y="255"/>
                </a:lnTo>
                <a:lnTo>
                  <a:pt x="316" y="258"/>
                </a:lnTo>
                <a:lnTo>
                  <a:pt x="322" y="259"/>
                </a:lnTo>
                <a:lnTo>
                  <a:pt x="327" y="260"/>
                </a:lnTo>
                <a:lnTo>
                  <a:pt x="328" y="260"/>
                </a:lnTo>
                <a:lnTo>
                  <a:pt x="329" y="262"/>
                </a:lnTo>
                <a:lnTo>
                  <a:pt x="330" y="263"/>
                </a:lnTo>
                <a:lnTo>
                  <a:pt x="334" y="266"/>
                </a:lnTo>
                <a:lnTo>
                  <a:pt x="338" y="269"/>
                </a:lnTo>
                <a:lnTo>
                  <a:pt x="344" y="270"/>
                </a:lnTo>
                <a:lnTo>
                  <a:pt x="349" y="271"/>
                </a:lnTo>
                <a:lnTo>
                  <a:pt x="352" y="271"/>
                </a:lnTo>
                <a:lnTo>
                  <a:pt x="354" y="269"/>
                </a:lnTo>
                <a:lnTo>
                  <a:pt x="356" y="265"/>
                </a:lnTo>
                <a:lnTo>
                  <a:pt x="357" y="262"/>
                </a:lnTo>
                <a:lnTo>
                  <a:pt x="359" y="262"/>
                </a:lnTo>
                <a:lnTo>
                  <a:pt x="365" y="263"/>
                </a:lnTo>
                <a:lnTo>
                  <a:pt x="372" y="265"/>
                </a:lnTo>
                <a:lnTo>
                  <a:pt x="377" y="266"/>
                </a:lnTo>
                <a:lnTo>
                  <a:pt x="383" y="269"/>
                </a:lnTo>
                <a:lnTo>
                  <a:pt x="388" y="273"/>
                </a:lnTo>
                <a:lnTo>
                  <a:pt x="392" y="279"/>
                </a:lnTo>
                <a:lnTo>
                  <a:pt x="397" y="283"/>
                </a:lnTo>
                <a:lnTo>
                  <a:pt x="401" y="286"/>
                </a:lnTo>
                <a:lnTo>
                  <a:pt x="402" y="287"/>
                </a:lnTo>
                <a:lnTo>
                  <a:pt x="412" y="297"/>
                </a:lnTo>
                <a:lnTo>
                  <a:pt x="418" y="303"/>
                </a:lnTo>
                <a:lnTo>
                  <a:pt x="419" y="303"/>
                </a:lnTo>
                <a:lnTo>
                  <a:pt x="421" y="303"/>
                </a:lnTo>
                <a:lnTo>
                  <a:pt x="424" y="304"/>
                </a:lnTo>
                <a:lnTo>
                  <a:pt x="427" y="307"/>
                </a:lnTo>
                <a:lnTo>
                  <a:pt x="432" y="311"/>
                </a:lnTo>
                <a:lnTo>
                  <a:pt x="437" y="317"/>
                </a:lnTo>
                <a:lnTo>
                  <a:pt x="441" y="321"/>
                </a:lnTo>
                <a:lnTo>
                  <a:pt x="443" y="324"/>
                </a:lnTo>
                <a:close/>
              </a:path>
            </a:pathLst>
          </a:custGeom>
          <a:solidFill>
            <a:srgbClr val="FF958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C56870"/>
              </a:solidFill>
              <a:latin typeface="Verdana"/>
              <a:ea typeface="Verdana"/>
              <a:cs typeface="Verdana"/>
              <a:sym typeface="Verdana"/>
            </a:endParaRPr>
          </a:p>
        </p:txBody>
      </p:sp>
    </p:spTree>
    <p:extLst>
      <p:ext uri="{BB962C8B-B14F-4D97-AF65-F5344CB8AC3E}">
        <p14:creationId xmlns:p14="http://schemas.microsoft.com/office/powerpoint/2010/main" val="3197546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Missouri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528128" cy="307777"/>
          </a:xfrm>
          <a:prstGeom prst="rect">
            <a:avLst/>
          </a:prstGeom>
          <a:noFill/>
        </p:spPr>
        <p:txBody>
          <a:bodyPr wrap="none" rtlCol="0">
            <a:spAutoFit/>
          </a:bodyPr>
          <a:lstStyle/>
          <a:p>
            <a:r>
              <a:rPr lang="en-US" sz="1400" dirty="0">
                <a:solidFill>
                  <a:schemeClr val="bg1">
                    <a:lumMod val="50000"/>
                  </a:schemeClr>
                </a:solidFill>
                <a:latin typeface="+mj-lt"/>
              </a:rPr>
              <a:t>Primaries held August 2</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8/3/22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3429"/>
            <a:ext cx="3278462" cy="276999"/>
          </a:xfrm>
          <a:prstGeom prst="rect">
            <a:avLst/>
          </a:prstGeom>
          <a:noFill/>
        </p:spPr>
        <p:txBody>
          <a:bodyPr wrap="none" rtlCol="0">
            <a:spAutoFit/>
          </a:bodyPr>
          <a:lstStyle/>
          <a:p>
            <a:r>
              <a:rPr lang="en-US" sz="1200" b="1" dirty="0"/>
              <a:t>Former front-runner loses Senate primary </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773718" cy="1169551"/>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ea typeface="Arial"/>
                <a:cs typeface="Arial"/>
                <a:sym typeface="Arial"/>
              </a:rPr>
              <a:t>Attorney General Eric Schmitt (R) prevailed over current US Rep. Vicky Hartzler and former Missouri governor Eric Greitens (R), who was formerly the front-runner until allegations of his sexual misconduct and child abuse were publicized </a:t>
            </a:r>
          </a:p>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ea typeface="Arial"/>
                <a:cs typeface="Arial"/>
                <a:sym typeface="Arial"/>
              </a:rPr>
              <a:t>A less controversial candidate, Schmitt will face off against Trudy Busch Valentine (D) in the November general election</a:t>
            </a: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564135"/>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21117" y="3556166"/>
            <a:ext cx="1521570" cy="276999"/>
          </a:xfrm>
          <a:prstGeom prst="rect">
            <a:avLst/>
          </a:prstGeom>
          <a:noFill/>
        </p:spPr>
        <p:txBody>
          <a:bodyPr wrap="none" rtlCol="0">
            <a:spAutoFit/>
          </a:bodyPr>
          <a:lstStyle/>
          <a:p>
            <a:r>
              <a:rPr lang="en-US" sz="1200" b="1" dirty="0"/>
              <a:t>Fundraising upset</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215685466"/>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8</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2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6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1" name="Rectangle 20">
            <a:extLst>
              <a:ext uri="{FF2B5EF4-FFF2-40B4-BE49-F238E27FC236}">
                <a16:creationId xmlns:a16="http://schemas.microsoft.com/office/drawing/2014/main" id="{7AA88413-CF0B-F44C-4BFF-F8614B6B210A}"/>
              </a:ext>
            </a:extLst>
          </p:cNvPr>
          <p:cNvSpPr/>
          <p:nvPr/>
        </p:nvSpPr>
        <p:spPr>
          <a:xfrm>
            <a:off x="4206376" y="3812261"/>
            <a:ext cx="3604124" cy="1169551"/>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cs typeface="Arial"/>
                <a:sym typeface="Arial"/>
              </a:rPr>
              <a:t>Despite raising significantly less than her nearest competitor Lucas </a:t>
            </a:r>
            <a:r>
              <a:rPr lang="en-US" sz="1000" dirty="0" err="1">
                <a:solidFill>
                  <a:schemeClr val="dk1"/>
                </a:solidFill>
                <a:latin typeface="Arial"/>
                <a:cs typeface="Arial"/>
                <a:sym typeface="Arial"/>
              </a:rPr>
              <a:t>Kunce</a:t>
            </a:r>
            <a:r>
              <a:rPr lang="en-US" sz="1000" dirty="0">
                <a:solidFill>
                  <a:schemeClr val="dk1"/>
                </a:solidFill>
                <a:latin typeface="Arial"/>
                <a:cs typeface="Arial"/>
                <a:sym typeface="Arial"/>
              </a:rPr>
              <a:t>, Busch Valentine narrowly won the Democratic Senate primary due to name recognition and key endorsements, including from Rep. Emanuel Cleaver (D-MO-5)</a:t>
            </a:r>
          </a:p>
          <a:p>
            <a:pPr marL="171450" marR="0" lvl="0" indent="-171450" algn="l" rtl="0">
              <a:spcBef>
                <a:spcPts val="0"/>
              </a:spcBef>
              <a:spcAft>
                <a:spcPts val="0"/>
              </a:spcAft>
              <a:buClr>
                <a:schemeClr val="dk1"/>
              </a:buClr>
              <a:buSzPts val="1100"/>
              <a:buFont typeface="Noto Sans Symbols"/>
              <a:buChar char="▪"/>
            </a:pPr>
            <a:r>
              <a:rPr lang="en-US" sz="1000" dirty="0">
                <a:solidFill>
                  <a:schemeClr val="dk1"/>
                </a:solidFill>
                <a:latin typeface="Arial"/>
                <a:cs typeface="Arial"/>
                <a:sym typeface="Arial"/>
              </a:rPr>
              <a:t>The heiress to the Busch beer fortune faces an uphill battle AG Schmitt in a solidly Republican state</a:t>
            </a:r>
          </a:p>
        </p:txBody>
      </p:sp>
      <p:sp>
        <p:nvSpPr>
          <p:cNvPr id="23" name="TextBox 22">
            <a:extLst>
              <a:ext uri="{FF2B5EF4-FFF2-40B4-BE49-F238E27FC236}">
                <a16:creationId xmlns:a16="http://schemas.microsoft.com/office/drawing/2014/main" id="{D8F613FB-BC72-450B-D8B5-7F04D2B6ED7B}"/>
              </a:ext>
            </a:extLst>
          </p:cNvPr>
          <p:cNvSpPr txBox="1"/>
          <p:nvPr/>
        </p:nvSpPr>
        <p:spPr>
          <a:xfrm>
            <a:off x="636990" y="6224624"/>
            <a:ext cx="6194115"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6/29/22, Ballotpedia, WaPo, River Front Times</a:t>
            </a:r>
          </a:p>
        </p:txBody>
      </p:sp>
      <p:sp>
        <p:nvSpPr>
          <p:cNvPr id="20" name="Google Shape;8235;p127">
            <a:extLst>
              <a:ext uri="{FF2B5EF4-FFF2-40B4-BE49-F238E27FC236}">
                <a16:creationId xmlns:a16="http://schemas.microsoft.com/office/drawing/2014/main" id="{DC91E0DF-A8D1-FE2A-32A8-FD55317A367A}"/>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24" name="Picture 23" descr="Map&#10;&#10;Description automatically generated">
            <a:extLst>
              <a:ext uri="{FF2B5EF4-FFF2-40B4-BE49-F238E27FC236}">
                <a16:creationId xmlns:a16="http://schemas.microsoft.com/office/drawing/2014/main" id="{78E27773-856E-C9BE-CD82-91FB5A939526}"/>
              </a:ext>
            </a:extLst>
          </p:cNvPr>
          <p:cNvPicPr>
            <a:picLocks noChangeAspect="1"/>
          </p:cNvPicPr>
          <p:nvPr/>
        </p:nvPicPr>
        <p:blipFill>
          <a:blip r:embed="rId3"/>
          <a:stretch>
            <a:fillRect/>
          </a:stretch>
        </p:blipFill>
        <p:spPr>
          <a:xfrm>
            <a:off x="1788156" y="4466928"/>
            <a:ext cx="1364467" cy="1171924"/>
          </a:xfrm>
          <a:prstGeom prst="rect">
            <a:avLst/>
          </a:prstGeom>
        </p:spPr>
      </p:pic>
    </p:spTree>
    <p:extLst>
      <p:ext uri="{BB962C8B-B14F-4D97-AF65-F5344CB8AC3E}">
        <p14:creationId xmlns:p14="http://schemas.microsoft.com/office/powerpoint/2010/main" val="574736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Missouri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8/3/22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8/3/22</a:t>
            </a:r>
          </a:p>
        </p:txBody>
      </p:sp>
      <p:sp>
        <p:nvSpPr>
          <p:cNvPr id="7" name="Text Placeholder 18">
            <a:extLst>
              <a:ext uri="{FF2B5EF4-FFF2-40B4-BE49-F238E27FC236}">
                <a16:creationId xmlns:a16="http://schemas.microsoft.com/office/drawing/2014/main" id="{A8F1392C-8981-89E8-5F8A-F20FD585D929}"/>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9" name="Table 8">
            <a:extLst>
              <a:ext uri="{FF2B5EF4-FFF2-40B4-BE49-F238E27FC236}">
                <a16:creationId xmlns:a16="http://schemas.microsoft.com/office/drawing/2014/main" id="{EB7CFFFE-A01B-062A-2D08-02DA7E7A7C8A}"/>
              </a:ext>
            </a:extLst>
          </p:cNvPr>
          <p:cNvGraphicFramePr>
            <a:graphicFrameLocks noGrp="1"/>
          </p:cNvGraphicFramePr>
          <p:nvPr>
            <p:extLst>
              <p:ext uri="{D42A27DB-BD31-4B8C-83A1-F6EECF244321}">
                <p14:modId xmlns:p14="http://schemas.microsoft.com/office/powerpoint/2010/main" val="3778210135"/>
              </p:ext>
            </p:extLst>
          </p:nvPr>
        </p:nvGraphicFramePr>
        <p:xfrm>
          <a:off x="1153740" y="1589118"/>
          <a:ext cx="7030799" cy="4301997"/>
        </p:xfrm>
        <a:graphic>
          <a:graphicData uri="http://schemas.openxmlformats.org/drawingml/2006/table">
            <a:tbl>
              <a:tblPr/>
              <a:tblGrid>
                <a:gridCol w="938129">
                  <a:extLst>
                    <a:ext uri="{9D8B030D-6E8A-4147-A177-3AD203B41FA5}">
                      <a16:colId xmlns:a16="http://schemas.microsoft.com/office/drawing/2014/main" val="570800771"/>
                    </a:ext>
                  </a:extLst>
                </a:gridCol>
                <a:gridCol w="2511157">
                  <a:extLst>
                    <a:ext uri="{9D8B030D-6E8A-4147-A177-3AD203B41FA5}">
                      <a16:colId xmlns:a16="http://schemas.microsoft.com/office/drawing/2014/main" val="1682997805"/>
                    </a:ext>
                  </a:extLst>
                </a:gridCol>
                <a:gridCol w="2455450">
                  <a:extLst>
                    <a:ext uri="{9D8B030D-6E8A-4147-A177-3AD203B41FA5}">
                      <a16:colId xmlns:a16="http://schemas.microsoft.com/office/drawing/2014/main" val="1854337468"/>
                    </a:ext>
                  </a:extLst>
                </a:gridCol>
                <a:gridCol w="1126063">
                  <a:extLst>
                    <a:ext uri="{9D8B030D-6E8A-4147-A177-3AD203B41FA5}">
                      <a16:colId xmlns:a16="http://schemas.microsoft.com/office/drawing/2014/main" val="2755121719"/>
                    </a:ext>
                  </a:extLst>
                </a:gridCol>
              </a:tblGrid>
              <a:tr h="412521">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1000" b="1" i="0" u="none" strike="noStrike" dirty="0">
                          <a:solidFill>
                            <a:srgbClr val="000000"/>
                          </a:solidFill>
                          <a:effectLst/>
                          <a:latin typeface="+mn-lt"/>
                        </a:rPr>
                        <a:t>Seat</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1000" b="1" i="0" u="none" strike="noStrike">
                          <a:solidFill>
                            <a:srgbClr val="000000"/>
                          </a:solidFill>
                          <a:effectLst/>
                          <a:latin typeface="+mn-lt"/>
                        </a:rPr>
                        <a:t>Republican Primary Winner </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1000" b="1" i="0" u="none" strike="noStrike">
                          <a:solidFill>
                            <a:srgbClr val="000000"/>
                          </a:solidFill>
                          <a:effectLst/>
                          <a:latin typeface="+mn-lt"/>
                        </a:rPr>
                        <a:t>Democratic Primary Winner </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1000" b="1" i="0" u="none" strike="noStrike">
                          <a:solidFill>
                            <a:srgbClr val="000000"/>
                          </a:solidFill>
                          <a:effectLst/>
                          <a:latin typeface="+mn-lt"/>
                        </a:rPr>
                        <a:t>Cook Rating</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502983"/>
                  </a:ext>
                </a:extLst>
              </a:tr>
              <a:tr h="432164">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MO-Senate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Eric Schmitt (45.7%)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lumMod val="40000"/>
                        <a:lumOff val="60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Trudy Busch Valentine (43.2%)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solidFill>
                  </a:tcPr>
                </a:tc>
                <a:extLst>
                  <a:ext uri="{0D108BD9-81ED-4DB2-BD59-A6C34878D82A}">
                    <a16:rowId xmlns:a16="http://schemas.microsoft.com/office/drawing/2014/main" val="3180299876"/>
                  </a:ext>
                </a:extLst>
              </a:tr>
              <a:tr h="432164">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MO-1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Andrew Jones (42.4%)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lumMod val="40000"/>
                        <a:lumOff val="60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Cori Bush* (69.5%)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380E3"/>
                    </a:solidFill>
                  </a:tcPr>
                </a:tc>
                <a:extLst>
                  <a:ext uri="{0D108BD9-81ED-4DB2-BD59-A6C34878D82A}">
                    <a16:rowId xmlns:a16="http://schemas.microsoft.com/office/drawing/2014/main" val="1411125313"/>
                  </a:ext>
                </a:extLst>
              </a:tr>
              <a:tr h="432164">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MO-2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Ann Wagner* (67.1%)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lumMod val="40000"/>
                        <a:lumOff val="60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Trish </a:t>
                      </a:r>
                      <a:r>
                        <a:rPr lang="en-US" sz="900" b="1" i="0" u="none" strike="noStrike" dirty="0" err="1">
                          <a:solidFill>
                            <a:srgbClr val="000000"/>
                          </a:solidFill>
                          <a:effectLst/>
                          <a:latin typeface="+mn-lt"/>
                        </a:rPr>
                        <a:t>Gunby</a:t>
                      </a:r>
                      <a:r>
                        <a:rPr lang="en-US" sz="900" b="1" i="0" u="none" strike="noStrike" dirty="0">
                          <a:solidFill>
                            <a:srgbClr val="000000"/>
                          </a:solidFill>
                          <a:effectLst/>
                          <a:latin typeface="+mn-lt"/>
                        </a:rPr>
                        <a:t> (85.2%)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solidFill>
                  </a:tcPr>
                </a:tc>
                <a:extLst>
                  <a:ext uri="{0D108BD9-81ED-4DB2-BD59-A6C34878D82A}">
                    <a16:rowId xmlns:a16="http://schemas.microsoft.com/office/drawing/2014/main" val="3742733702"/>
                  </a:ext>
                </a:extLst>
              </a:tr>
              <a:tr h="432164">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MO-3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Blaine Luetkemeyer* (69.6%)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lumMod val="40000"/>
                        <a:lumOff val="60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Bethany Mann (62.3%)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solidFill>
                  </a:tcPr>
                </a:tc>
                <a:extLst>
                  <a:ext uri="{0D108BD9-81ED-4DB2-BD59-A6C34878D82A}">
                    <a16:rowId xmlns:a16="http://schemas.microsoft.com/office/drawing/2014/main" val="486799645"/>
                  </a:ext>
                </a:extLst>
              </a:tr>
              <a:tr h="432164">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MO-4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Mark Alford (35%)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lumMod val="40000"/>
                        <a:lumOff val="60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Jack Truman*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solidFill>
                  </a:tcPr>
                </a:tc>
                <a:extLst>
                  <a:ext uri="{0D108BD9-81ED-4DB2-BD59-A6C34878D82A}">
                    <a16:rowId xmlns:a16="http://schemas.microsoft.com/office/drawing/2014/main" val="1335461964"/>
                  </a:ext>
                </a:extLst>
              </a:tr>
              <a:tr h="432164">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MO-5</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Jacob Turk (51.8%)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lumMod val="40000"/>
                        <a:lumOff val="60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Emanuel Cleaver* (85.6%)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380E3"/>
                    </a:solidFill>
                  </a:tcPr>
                </a:tc>
                <a:extLst>
                  <a:ext uri="{0D108BD9-81ED-4DB2-BD59-A6C34878D82A}">
                    <a16:rowId xmlns:a16="http://schemas.microsoft.com/office/drawing/2014/main" val="2404277781"/>
                  </a:ext>
                </a:extLst>
              </a:tr>
              <a:tr h="432164">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MO-6</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Sam Graves* (76%)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lumMod val="40000"/>
                        <a:lumOff val="60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Henry Martin (46.2%)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solidFill>
                  </a:tcPr>
                </a:tc>
                <a:extLst>
                  <a:ext uri="{0D108BD9-81ED-4DB2-BD59-A6C34878D82A}">
                    <a16:rowId xmlns:a16="http://schemas.microsoft.com/office/drawing/2014/main" val="1869360451"/>
                  </a:ext>
                </a:extLst>
              </a:tr>
              <a:tr h="432164">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MO-7</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Eric </a:t>
                      </a:r>
                      <a:r>
                        <a:rPr lang="en-US" sz="900" b="1" i="0" u="none" strike="noStrike" dirty="0" err="1">
                          <a:solidFill>
                            <a:srgbClr val="000000"/>
                          </a:solidFill>
                          <a:effectLst/>
                          <a:latin typeface="+mn-lt"/>
                        </a:rPr>
                        <a:t>Burlison</a:t>
                      </a:r>
                      <a:r>
                        <a:rPr lang="en-US" sz="900" b="1" i="0" u="none" strike="noStrike" dirty="0">
                          <a:solidFill>
                            <a:srgbClr val="000000"/>
                          </a:solidFill>
                          <a:effectLst/>
                          <a:latin typeface="+mn-lt"/>
                        </a:rPr>
                        <a:t> (38.2%)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lumMod val="40000"/>
                        <a:lumOff val="60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Kristen </a:t>
                      </a:r>
                      <a:r>
                        <a:rPr lang="en-US" sz="900" b="1" i="0" u="none" strike="noStrike" dirty="0" err="1">
                          <a:solidFill>
                            <a:srgbClr val="000000"/>
                          </a:solidFill>
                          <a:effectLst/>
                          <a:latin typeface="+mn-lt"/>
                        </a:rPr>
                        <a:t>Radaker-Sheafer</a:t>
                      </a:r>
                      <a:r>
                        <a:rPr lang="en-US" sz="900" b="1" i="0" u="none" strike="noStrike" dirty="0">
                          <a:solidFill>
                            <a:srgbClr val="000000"/>
                          </a:solidFill>
                          <a:effectLst/>
                          <a:latin typeface="+mn-lt"/>
                        </a:rPr>
                        <a:t> (63.3%)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solidFill>
                  </a:tcPr>
                </a:tc>
                <a:extLst>
                  <a:ext uri="{0D108BD9-81ED-4DB2-BD59-A6C34878D82A}">
                    <a16:rowId xmlns:a16="http://schemas.microsoft.com/office/drawing/2014/main" val="2054545101"/>
                  </a:ext>
                </a:extLst>
              </a:tr>
              <a:tr h="432164">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MO-8</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Jason Smith* (82.0%)</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lumMod val="40000"/>
                        <a:lumOff val="60000"/>
                      </a:srgbClr>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Randi </a:t>
                      </a:r>
                      <a:r>
                        <a:rPr lang="en-US" sz="900" b="1" i="0" u="none" strike="noStrike" dirty="0" err="1">
                          <a:solidFill>
                            <a:srgbClr val="000000"/>
                          </a:solidFill>
                          <a:effectLst/>
                          <a:latin typeface="+mn-lt"/>
                        </a:rPr>
                        <a:t>McCallian</a:t>
                      </a:r>
                      <a:r>
                        <a:rPr lang="en-US" sz="900" b="1" i="0" u="none" strike="noStrike" dirty="0">
                          <a:solidFill>
                            <a:srgbClr val="000000"/>
                          </a:solidFill>
                          <a:effectLst/>
                          <a:latin typeface="+mn-lt"/>
                        </a:rPr>
                        <a:t>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solidFill>
                  </a:tcPr>
                </a:tc>
                <a:extLst>
                  <a:ext uri="{0D108BD9-81ED-4DB2-BD59-A6C34878D82A}">
                    <a16:rowId xmlns:a16="http://schemas.microsoft.com/office/drawing/2014/main" val="1269155895"/>
                  </a:ext>
                </a:extLst>
              </a:tr>
            </a:tbl>
          </a:graphicData>
        </a:graphic>
      </p:graphicFrame>
    </p:spTree>
    <p:extLst>
      <p:ext uri="{BB962C8B-B14F-4D97-AF65-F5344CB8AC3E}">
        <p14:creationId xmlns:p14="http://schemas.microsoft.com/office/powerpoint/2010/main" val="3813057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Montana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316853" cy="307777"/>
          </a:xfrm>
          <a:prstGeom prst="rect">
            <a:avLst/>
          </a:prstGeom>
          <a:noFill/>
        </p:spPr>
        <p:txBody>
          <a:bodyPr wrap="none" rtlCol="0">
            <a:spAutoFit/>
          </a:bodyPr>
          <a:lstStyle/>
          <a:p>
            <a:r>
              <a:rPr lang="en-US" sz="1400" dirty="0">
                <a:solidFill>
                  <a:schemeClr val="bg1">
                    <a:lumMod val="50000"/>
                  </a:schemeClr>
                </a:solidFill>
                <a:latin typeface="+mj-lt"/>
              </a:rPr>
              <a:t>Primaries held June 7</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1220912" cy="276999"/>
          </a:xfrm>
          <a:prstGeom prst="rect">
            <a:avLst/>
          </a:prstGeom>
          <a:noFill/>
        </p:spPr>
        <p:txBody>
          <a:bodyPr wrap="none" rtlCol="0">
            <a:spAutoFit/>
          </a:bodyPr>
          <a:lstStyle/>
          <a:p>
            <a:r>
              <a:rPr lang="en-US" sz="1200" b="1" dirty="0"/>
              <a:t>A second seat</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773718" cy="1323439"/>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Redistricting took Montana from one congressional seat to two. While both districts lean Republican, the first district is slightly more competitive</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Monica </a:t>
            </a:r>
            <a:r>
              <a:rPr lang="en-GB" sz="1000" dirty="0" err="1">
                <a:solidFill>
                  <a:schemeClr val="dk1"/>
                </a:solidFill>
                <a:ea typeface="Arial"/>
                <a:cs typeface="Arial"/>
                <a:sym typeface="Arial"/>
              </a:rPr>
              <a:t>Tranel</a:t>
            </a:r>
            <a:r>
              <a:rPr lang="en-GB" sz="1000" dirty="0">
                <a:solidFill>
                  <a:schemeClr val="dk1"/>
                </a:solidFill>
                <a:ea typeface="Arial"/>
                <a:cs typeface="Arial"/>
                <a:sym typeface="Arial"/>
              </a:rPr>
              <a:t>, a former attorney on the Montana Public Service Commission, won the Democratic contest for the new House seat while former Interior Secretary Ryan Zinke took the GOP nomination</a:t>
            </a:r>
          </a:p>
          <a:p>
            <a:pPr marL="171450" lvl="0" indent="-171450">
              <a:buClr>
                <a:schemeClr val="dk1"/>
              </a:buClr>
              <a:buSzPts val="1100"/>
              <a:buFont typeface="Noto Sans Symbols"/>
              <a:buChar char="▪"/>
            </a:pPr>
            <a:endParaRPr lang="en-GB" sz="1000" dirty="0">
              <a:solidFill>
                <a:schemeClr val="dk1"/>
              </a:solidFil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628847"/>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607189"/>
            <a:ext cx="1739579" cy="276999"/>
          </a:xfrm>
          <a:prstGeom prst="rect">
            <a:avLst/>
          </a:prstGeom>
          <a:noFill/>
        </p:spPr>
        <p:txBody>
          <a:bodyPr wrap="none" rtlCol="0">
            <a:spAutoFit/>
          </a:bodyPr>
          <a:lstStyle/>
          <a:p>
            <a:r>
              <a:rPr lang="en-US" sz="1200" b="1" dirty="0"/>
              <a:t>Challengers defeated</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876229"/>
            <a:ext cx="3773718" cy="861774"/>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Incumbent Rep. Matt Rosendale (R-MT-1) fended off three challengers in the Republican contest for Montana’s second congressional seat. He will face Democratic primary winner Penny </a:t>
            </a:r>
            <a:r>
              <a:rPr lang="en-GB" sz="1000" dirty="0" err="1">
                <a:solidFill>
                  <a:schemeClr val="dk1"/>
                </a:solidFill>
                <a:cs typeface="Arial"/>
                <a:sym typeface="Arial"/>
              </a:rPr>
              <a:t>Ronning</a:t>
            </a:r>
            <a:r>
              <a:rPr lang="en-GB" sz="1000" dirty="0">
                <a:solidFill>
                  <a:schemeClr val="dk1"/>
                </a:solidFill>
                <a:cs typeface="Arial"/>
                <a:sym typeface="Arial"/>
              </a:rPr>
              <a:t>, a former Billings City Councilwoman, in the solidly Republican district</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4195487308"/>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1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pic>
        <p:nvPicPr>
          <p:cNvPr id="21" name="Picture 20">
            <a:extLst>
              <a:ext uri="{FF2B5EF4-FFF2-40B4-BE49-F238E27FC236}">
                <a16:creationId xmlns:a16="http://schemas.microsoft.com/office/drawing/2014/main" id="{E245A170-7623-9E47-AB7B-13EA07F25495}"/>
              </a:ext>
            </a:extLst>
          </p:cNvPr>
          <p:cNvPicPr>
            <a:picLocks noChangeAspect="1"/>
          </p:cNvPicPr>
          <p:nvPr/>
        </p:nvPicPr>
        <p:blipFill>
          <a:blip r:embed="rId3"/>
          <a:srcRect/>
          <a:stretch/>
        </p:blipFill>
        <p:spPr>
          <a:xfrm>
            <a:off x="1387334" y="4405419"/>
            <a:ext cx="2105255" cy="1240807"/>
          </a:xfrm>
          <a:prstGeom prst="rect">
            <a:avLst/>
          </a:prstGeom>
        </p:spPr>
      </p:pic>
      <p:sp>
        <p:nvSpPr>
          <p:cNvPr id="22" name="TextBox 21">
            <a:extLst>
              <a:ext uri="{FF2B5EF4-FFF2-40B4-BE49-F238E27FC236}">
                <a16:creationId xmlns:a16="http://schemas.microsoft.com/office/drawing/2014/main" id="{7B1CCF93-424C-8368-369C-D239B35A4CDE}"/>
              </a:ext>
            </a:extLst>
          </p:cNvPr>
          <p:cNvSpPr txBox="1"/>
          <p:nvPr/>
        </p:nvSpPr>
        <p:spPr>
          <a:xfrm>
            <a:off x="636990" y="6224623"/>
            <a:ext cx="6122397"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1">
                    <a:lumMod val="65000"/>
                  </a:schemeClr>
                </a:solidFill>
              </a:rPr>
              <a:t>FiveThirtyEight, NPR, </a:t>
            </a:r>
            <a:r>
              <a:rPr lang="en-US" sz="700" dirty="0" err="1">
                <a:solidFill>
                  <a:schemeClr val="bg1">
                    <a:lumMod val="65000"/>
                  </a:schemeClr>
                </a:solidFill>
              </a:rPr>
              <a:t>NBCMontana</a:t>
            </a:r>
            <a:r>
              <a:rPr lang="en-US" sz="700" dirty="0">
                <a:solidFill>
                  <a:schemeClr val="bg1">
                    <a:lumMod val="65000"/>
                  </a:schemeClr>
                </a:solidFill>
              </a:rPr>
              <a:t>, Montana Free Press, Ballotpedia, The Cook Political Report with Amy Walter</a:t>
            </a:r>
          </a:p>
        </p:txBody>
      </p:sp>
      <p:sp>
        <p:nvSpPr>
          <p:cNvPr id="20" name="Google Shape;8235;p127">
            <a:extLst>
              <a:ext uri="{FF2B5EF4-FFF2-40B4-BE49-F238E27FC236}">
                <a16:creationId xmlns:a16="http://schemas.microsoft.com/office/drawing/2014/main" id="{7E245641-24A0-161A-2865-931464D67161}"/>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Tree>
    <p:extLst>
      <p:ext uri="{BB962C8B-B14F-4D97-AF65-F5344CB8AC3E}">
        <p14:creationId xmlns:p14="http://schemas.microsoft.com/office/powerpoint/2010/main" val="4259718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Montana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6/8/22</a:t>
            </a:r>
          </a:p>
        </p:txBody>
      </p:sp>
      <p:graphicFrame>
        <p:nvGraphicFramePr>
          <p:cNvPr id="7" name="Table 6">
            <a:extLst>
              <a:ext uri="{FF2B5EF4-FFF2-40B4-BE49-F238E27FC236}">
                <a16:creationId xmlns:a16="http://schemas.microsoft.com/office/drawing/2014/main" id="{00D82EC5-1A64-FD8E-9E01-C354C5BAA460}"/>
              </a:ext>
            </a:extLst>
          </p:cNvPr>
          <p:cNvGraphicFramePr>
            <a:graphicFrameLocks noGrp="1"/>
          </p:cNvGraphicFramePr>
          <p:nvPr>
            <p:extLst>
              <p:ext uri="{D42A27DB-BD31-4B8C-83A1-F6EECF244321}">
                <p14:modId xmlns:p14="http://schemas.microsoft.com/office/powerpoint/2010/main" val="4291278877"/>
              </p:ext>
            </p:extLst>
          </p:nvPr>
        </p:nvGraphicFramePr>
        <p:xfrm>
          <a:off x="1153740" y="1466593"/>
          <a:ext cx="7030799" cy="3060000"/>
        </p:xfrm>
        <a:graphic>
          <a:graphicData uri="http://schemas.openxmlformats.org/drawingml/2006/table">
            <a:tbl>
              <a:tblPr/>
              <a:tblGrid>
                <a:gridCol w="1093953">
                  <a:extLst>
                    <a:ext uri="{9D8B030D-6E8A-4147-A177-3AD203B41FA5}">
                      <a16:colId xmlns:a16="http://schemas.microsoft.com/office/drawing/2014/main" val="3592535427"/>
                    </a:ext>
                  </a:extLst>
                </a:gridCol>
                <a:gridCol w="2433738">
                  <a:extLst>
                    <a:ext uri="{9D8B030D-6E8A-4147-A177-3AD203B41FA5}">
                      <a16:colId xmlns:a16="http://schemas.microsoft.com/office/drawing/2014/main" val="1219431530"/>
                    </a:ext>
                  </a:extLst>
                </a:gridCol>
                <a:gridCol w="2372280">
                  <a:extLst>
                    <a:ext uri="{9D8B030D-6E8A-4147-A177-3AD203B41FA5}">
                      <a16:colId xmlns:a16="http://schemas.microsoft.com/office/drawing/2014/main" val="2287519084"/>
                    </a:ext>
                  </a:extLst>
                </a:gridCol>
                <a:gridCol w="1130828">
                  <a:extLst>
                    <a:ext uri="{9D8B030D-6E8A-4147-A177-3AD203B41FA5}">
                      <a16:colId xmlns:a16="http://schemas.microsoft.com/office/drawing/2014/main" val="4033782463"/>
                    </a:ext>
                  </a:extLst>
                </a:gridCol>
              </a:tblGrid>
              <a:tr h="993506">
                <a:tc>
                  <a:txBody>
                    <a:bodyPr/>
                    <a:lstStyle/>
                    <a:p>
                      <a:pPr algn="ctr" rtl="0" fontAlgn="ctr"/>
                      <a:r>
                        <a:rPr lang="en-US" sz="1050" b="1" i="0" u="none" strike="noStrike" dirty="0">
                          <a:solidFill>
                            <a:srgbClr val="000000"/>
                          </a:solidFill>
                          <a:effectLst/>
                          <a:latin typeface="+mn-lt"/>
                        </a:rPr>
                        <a:t>Seat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Republican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Democratic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Cook Rating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68285"/>
                  </a:ext>
                </a:extLst>
              </a:tr>
              <a:tr h="1033247">
                <a:tc>
                  <a:txBody>
                    <a:bodyPr/>
                    <a:lstStyle/>
                    <a:p>
                      <a:pPr algn="ctr" rtl="0" fontAlgn="ctr"/>
                      <a:r>
                        <a:rPr lang="en-US" sz="900" b="1" i="0" u="none" strike="noStrike" dirty="0">
                          <a:solidFill>
                            <a:srgbClr val="000000"/>
                          </a:solidFill>
                          <a:effectLst/>
                          <a:latin typeface="+mn-lt"/>
                        </a:rPr>
                        <a:t>MT-1</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Ryan Zinke (41.7%)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Monica Tranel (64.9%)</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Likely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2885456418"/>
                  </a:ext>
                </a:extLst>
              </a:tr>
              <a:tr h="1033247">
                <a:tc>
                  <a:txBody>
                    <a:bodyPr/>
                    <a:lstStyle/>
                    <a:p>
                      <a:pPr algn="ctr" rtl="0" fontAlgn="ctr"/>
                      <a:r>
                        <a:rPr lang="en-US" sz="900" b="1" i="0" u="none" strike="noStrike">
                          <a:solidFill>
                            <a:srgbClr val="000000"/>
                          </a:solidFill>
                          <a:effectLst/>
                          <a:latin typeface="+mn-lt"/>
                        </a:rPr>
                        <a:t>MT-2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Matt Rosendale* (75.7%)</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Penny </a:t>
                      </a:r>
                      <a:r>
                        <a:rPr lang="en-US" sz="900" b="1" i="0" u="none" strike="noStrike" dirty="0" err="1">
                          <a:solidFill>
                            <a:srgbClr val="000000"/>
                          </a:solidFill>
                          <a:effectLst/>
                          <a:latin typeface="+mn-lt"/>
                        </a:rPr>
                        <a:t>Ronning</a:t>
                      </a:r>
                      <a:r>
                        <a:rPr lang="en-US" sz="900" b="1" i="0" u="none" strike="noStrike" dirty="0">
                          <a:solidFill>
                            <a:srgbClr val="000000"/>
                          </a:solidFill>
                          <a:effectLst/>
                          <a:latin typeface="+mn-lt"/>
                        </a:rPr>
                        <a:t> (58.5%)</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574053228"/>
                  </a:ext>
                </a:extLst>
              </a:tr>
            </a:tbl>
          </a:graphicData>
        </a:graphic>
      </p:graphicFrame>
      <p:sp>
        <p:nvSpPr>
          <p:cNvPr id="8" name="Text Placeholder 18">
            <a:extLst>
              <a:ext uri="{FF2B5EF4-FFF2-40B4-BE49-F238E27FC236}">
                <a16:creationId xmlns:a16="http://schemas.microsoft.com/office/drawing/2014/main" id="{4057D934-9180-6D04-FB98-5637BBA94853}"/>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3916570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Nebraska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359941" cy="307777"/>
          </a:xfrm>
          <a:prstGeom prst="rect">
            <a:avLst/>
          </a:prstGeom>
          <a:noFill/>
        </p:spPr>
        <p:txBody>
          <a:bodyPr wrap="none" rtlCol="0">
            <a:spAutoFit/>
          </a:bodyPr>
          <a:lstStyle/>
          <a:p>
            <a:r>
              <a:rPr lang="en-US" sz="1400" dirty="0">
                <a:solidFill>
                  <a:schemeClr val="bg1">
                    <a:lumMod val="50000"/>
                  </a:schemeClr>
                </a:solidFill>
                <a:latin typeface="+mj-lt"/>
              </a:rPr>
              <a:t>Primaries held May 10</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4937"/>
            <a:ext cx="1006558" cy="276999"/>
          </a:xfrm>
          <a:prstGeom prst="rect">
            <a:avLst/>
          </a:prstGeom>
          <a:noFill/>
        </p:spPr>
        <p:txBody>
          <a:bodyPr wrap="none" rtlCol="0">
            <a:spAutoFit/>
          </a:bodyPr>
          <a:lstStyle/>
          <a:p>
            <a:pPr lvl="0"/>
            <a:r>
              <a:rPr lang="en-US" sz="1200" b="1" dirty="0">
                <a:solidFill>
                  <a:schemeClr val="dk1"/>
                </a:solidFill>
                <a:ea typeface="Arial"/>
                <a:cs typeface="Arial"/>
                <a:sym typeface="Arial"/>
              </a:rPr>
              <a:t>Trump loss</a:t>
            </a:r>
            <a:endParaRPr lang="en-US" sz="1200" dirty="0"/>
          </a:p>
        </p:txBody>
      </p:sp>
      <p:sp>
        <p:nvSpPr>
          <p:cNvPr id="12" name="Rectangle 11">
            <a:extLst>
              <a:ext uri="{FF2B5EF4-FFF2-40B4-BE49-F238E27FC236}">
                <a16:creationId xmlns:a16="http://schemas.microsoft.com/office/drawing/2014/main" id="{7F36342E-308E-F2F6-65B8-F6B31E58C0D1}"/>
              </a:ext>
            </a:extLst>
          </p:cNvPr>
          <p:cNvSpPr/>
          <p:nvPr/>
        </p:nvSpPr>
        <p:spPr>
          <a:xfrm>
            <a:off x="4204144" y="2366205"/>
            <a:ext cx="3870348" cy="1169551"/>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Nebraska’s governor race pitted scandal-ridden Trump endorsed candidate Charles </a:t>
            </a:r>
            <a:r>
              <a:rPr lang="en-GB" sz="1000" dirty="0" err="1">
                <a:solidFill>
                  <a:schemeClr val="dk1"/>
                </a:solidFill>
                <a:ea typeface="Arial"/>
                <a:cs typeface="Arial"/>
                <a:sym typeface="Arial"/>
              </a:rPr>
              <a:t>Herbster</a:t>
            </a:r>
            <a:r>
              <a:rPr lang="en-GB" sz="1000" dirty="0">
                <a:solidFill>
                  <a:schemeClr val="dk1"/>
                </a:solidFill>
                <a:ea typeface="Arial"/>
                <a:cs typeface="Arial"/>
                <a:sym typeface="Arial"/>
              </a:rPr>
              <a:t> against term-limited Gov. Pete Rickett’s (R) candidate of choice, University of Nebraska Regent Jim </a:t>
            </a:r>
            <a:r>
              <a:rPr lang="en-GB" sz="1000" dirty="0" err="1">
                <a:solidFill>
                  <a:schemeClr val="dk1"/>
                </a:solidFill>
                <a:ea typeface="Arial"/>
                <a:cs typeface="Arial"/>
                <a:sym typeface="Arial"/>
              </a:rPr>
              <a:t>Pillen</a:t>
            </a:r>
            <a:endParaRPr lang="en-GB" sz="1000" dirty="0">
              <a:solidFill>
                <a:schemeClr val="dk1"/>
              </a:solidFill>
              <a:ea typeface="Arial"/>
              <a:cs typeface="Arial"/>
              <a:sym typeface="Arial"/>
            </a:endParaRPr>
          </a:p>
          <a:p>
            <a:pPr marL="171450" lvl="0" indent="-171450">
              <a:buClr>
                <a:schemeClr val="dk1"/>
              </a:buClr>
              <a:buSzPts val="1100"/>
              <a:buFont typeface="Noto Sans Symbols"/>
              <a:buChar char="▪"/>
            </a:pPr>
            <a:r>
              <a:rPr lang="en-GB" sz="1000" dirty="0" err="1">
                <a:solidFill>
                  <a:schemeClr val="dk1"/>
                </a:solidFill>
                <a:ea typeface="Arial"/>
                <a:cs typeface="Arial"/>
                <a:sym typeface="Arial"/>
              </a:rPr>
              <a:t>Pillen</a:t>
            </a:r>
            <a:r>
              <a:rPr lang="en-GB" sz="1000" dirty="0">
                <a:solidFill>
                  <a:schemeClr val="dk1"/>
                </a:solidFill>
                <a:ea typeface="Arial"/>
                <a:cs typeface="Arial"/>
                <a:sym typeface="Arial"/>
              </a:rPr>
              <a:t> won the nomination, making </a:t>
            </a:r>
            <a:r>
              <a:rPr lang="en-GB" sz="1000" dirty="0" err="1">
                <a:solidFill>
                  <a:schemeClr val="dk1"/>
                </a:solidFill>
                <a:ea typeface="Arial"/>
                <a:cs typeface="Arial"/>
                <a:sym typeface="Arial"/>
              </a:rPr>
              <a:t>Herbster</a:t>
            </a:r>
            <a:r>
              <a:rPr lang="en-GB" sz="1000" dirty="0">
                <a:solidFill>
                  <a:schemeClr val="dk1"/>
                </a:solidFill>
                <a:ea typeface="Arial"/>
                <a:cs typeface="Arial"/>
                <a:sym typeface="Arial"/>
              </a:rPr>
              <a:t> the first Trump-backed candidate to lose a primary </a:t>
            </a:r>
          </a:p>
          <a:p>
            <a:pPr marL="171450" lvl="0" indent="-171450">
              <a:buClr>
                <a:schemeClr val="dk1"/>
              </a:buClr>
              <a:buSzPts val="1100"/>
              <a:buFont typeface="Noto Sans Symbols"/>
              <a:buChar char="▪"/>
            </a:pPr>
            <a:endParaRPr lang="en-GB" sz="1000" dirty="0">
              <a:solidFill>
                <a:schemeClr val="dk1"/>
              </a:solidFil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389963"/>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386283"/>
            <a:ext cx="1510350" cy="276999"/>
          </a:xfrm>
          <a:prstGeom prst="rect">
            <a:avLst/>
          </a:prstGeom>
          <a:noFill/>
        </p:spPr>
        <p:txBody>
          <a:bodyPr wrap="none" rtlCol="0">
            <a:spAutoFit/>
          </a:bodyPr>
          <a:lstStyle/>
          <a:p>
            <a:r>
              <a:rPr lang="en-US" sz="1200" b="1" dirty="0"/>
              <a:t>Urban-rural divide</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3" y="3643304"/>
            <a:ext cx="3870347" cy="707886"/>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The urban-rural divide between Democrats and Republicans has long been apparent, but there is also a divide within the Republican party, with moderate candidates receiving more support in urban </a:t>
            </a:r>
            <a:r>
              <a:rPr lang="en-GB" sz="1000" dirty="0" err="1">
                <a:solidFill>
                  <a:schemeClr val="dk1"/>
                </a:solidFill>
                <a:cs typeface="Arial"/>
                <a:sym typeface="Arial"/>
              </a:rPr>
              <a:t>centers</a:t>
            </a:r>
            <a:endParaRPr lang="en-GB" sz="1000" dirty="0">
              <a:solidFill>
                <a:schemeClr val="dk1"/>
              </a:solidFill>
              <a:cs typeface="Arial"/>
              <a:sym typeface="Arial"/>
            </a:endParaRPr>
          </a:p>
        </p:txBody>
      </p:sp>
      <p:sp>
        <p:nvSpPr>
          <p:cNvPr id="18" name="Google Shape;8247;p127">
            <a:extLst>
              <a:ext uri="{FF2B5EF4-FFF2-40B4-BE49-F238E27FC236}">
                <a16:creationId xmlns:a16="http://schemas.microsoft.com/office/drawing/2014/main" id="{5EAA7E71-244C-E003-8DE9-A36CE51BC1EB}"/>
              </a:ext>
            </a:extLst>
          </p:cNvPr>
          <p:cNvSpPr/>
          <p:nvPr/>
        </p:nvSpPr>
        <p:spPr>
          <a:xfrm>
            <a:off x="4285365" y="4405152"/>
            <a:ext cx="246888" cy="2468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3</a:t>
            </a:r>
            <a:endParaRPr dirty="0"/>
          </a:p>
        </p:txBody>
      </p:sp>
      <p:sp>
        <p:nvSpPr>
          <p:cNvPr id="19" name="TextBox 18">
            <a:extLst>
              <a:ext uri="{FF2B5EF4-FFF2-40B4-BE49-F238E27FC236}">
                <a16:creationId xmlns:a16="http://schemas.microsoft.com/office/drawing/2014/main" id="{E6FBF889-B971-5B74-9688-A096496EFB7D}"/>
              </a:ext>
            </a:extLst>
          </p:cNvPr>
          <p:cNvSpPr txBox="1"/>
          <p:nvPr/>
        </p:nvSpPr>
        <p:spPr>
          <a:xfrm>
            <a:off x="4532253" y="4390096"/>
            <a:ext cx="1817229" cy="276999"/>
          </a:xfrm>
          <a:prstGeom prst="rect">
            <a:avLst/>
          </a:prstGeom>
          <a:noFill/>
        </p:spPr>
        <p:txBody>
          <a:bodyPr wrap="none" rtlCol="0">
            <a:spAutoFit/>
          </a:bodyPr>
          <a:lstStyle/>
          <a:p>
            <a:r>
              <a:rPr lang="en-US" sz="1200" b="1" dirty="0"/>
              <a:t>Fortenberry’s vacancy</a:t>
            </a:r>
          </a:p>
        </p:txBody>
      </p:sp>
      <p:sp>
        <p:nvSpPr>
          <p:cNvPr id="20" name="Rectangle 19">
            <a:extLst>
              <a:ext uri="{FF2B5EF4-FFF2-40B4-BE49-F238E27FC236}">
                <a16:creationId xmlns:a16="http://schemas.microsoft.com/office/drawing/2014/main" id="{E01C095B-06DB-530A-031F-92D8CA45FC43}"/>
              </a:ext>
            </a:extLst>
          </p:cNvPr>
          <p:cNvSpPr/>
          <p:nvPr/>
        </p:nvSpPr>
        <p:spPr>
          <a:xfrm>
            <a:off x="4204144" y="4647901"/>
            <a:ext cx="3773717" cy="1169551"/>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Former Rep. Jeff Fortenberry's (R-NE-1) name remained on the ballot despite his resignation following felony convictions for lying to the FBI </a:t>
            </a:r>
          </a:p>
          <a:p>
            <a:pPr marL="171450" lvl="0" indent="-171450">
              <a:buClr>
                <a:schemeClr val="dk1"/>
              </a:buClr>
              <a:buSzPts val="1100"/>
              <a:buFont typeface="Noto Sans Symbols"/>
              <a:buChar char="▪"/>
            </a:pPr>
            <a:r>
              <a:rPr lang="en-GB" sz="1000" dirty="0">
                <a:solidFill>
                  <a:schemeClr val="dk1"/>
                </a:solidFill>
                <a:cs typeface="Arial"/>
                <a:sym typeface="Arial"/>
              </a:rPr>
              <a:t>State Sen. Mike Flood easily won the GOP primary, carried by endorsements from Gov. Pete Ricketts (R) and former Gov. Dave Heineman (R)</a:t>
            </a:r>
          </a:p>
          <a:p>
            <a:pPr marL="171450" lvl="0" indent="-171450">
              <a:buClr>
                <a:schemeClr val="dk1"/>
              </a:buClr>
              <a:buSzPts val="1100"/>
              <a:buFont typeface="Noto Sans Symbols"/>
              <a:buChar char="▪"/>
            </a:pPr>
            <a:endParaRPr lang="en-GB" sz="1000" dirty="0">
              <a:solidFill>
                <a:schemeClr val="dk1"/>
              </a:solidFill>
              <a:cs typeface="Arial"/>
              <a:sym typeface="Arial"/>
            </a:endParaRP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543396200"/>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2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3" name="TextBox 22">
            <a:extLst>
              <a:ext uri="{FF2B5EF4-FFF2-40B4-BE49-F238E27FC236}">
                <a16:creationId xmlns:a16="http://schemas.microsoft.com/office/drawing/2014/main" id="{387FAB65-820C-FE0A-14B1-697CCB7305DF}"/>
              </a:ext>
            </a:extLst>
          </p:cNvPr>
          <p:cNvSpPr txBox="1"/>
          <p:nvPr/>
        </p:nvSpPr>
        <p:spPr>
          <a:xfrm>
            <a:off x="636990" y="6224623"/>
            <a:ext cx="4560651"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CNN, NPR, NY Times, WaPo, Cook Political Report with Amy Walter, Ballotpedia</a:t>
            </a:r>
          </a:p>
        </p:txBody>
      </p:sp>
      <p:sp>
        <p:nvSpPr>
          <p:cNvPr id="24" name="Google Shape;8235;p127">
            <a:extLst>
              <a:ext uri="{FF2B5EF4-FFF2-40B4-BE49-F238E27FC236}">
                <a16:creationId xmlns:a16="http://schemas.microsoft.com/office/drawing/2014/main" id="{F64F343B-1350-CAC4-5AE1-66B4AFD7EF14}"/>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6" name="Picture 5" descr="Shape&#10;&#10;Description automatically generated">
            <a:extLst>
              <a:ext uri="{FF2B5EF4-FFF2-40B4-BE49-F238E27FC236}">
                <a16:creationId xmlns:a16="http://schemas.microsoft.com/office/drawing/2014/main" id="{E0C95EEE-E920-4C3A-A23B-AEC89263A150}"/>
              </a:ext>
            </a:extLst>
          </p:cNvPr>
          <p:cNvPicPr>
            <a:picLocks noChangeAspect="1"/>
          </p:cNvPicPr>
          <p:nvPr/>
        </p:nvPicPr>
        <p:blipFill>
          <a:blip r:embed="rId3"/>
          <a:stretch>
            <a:fillRect/>
          </a:stretch>
        </p:blipFill>
        <p:spPr>
          <a:xfrm>
            <a:off x="1271004" y="4409130"/>
            <a:ext cx="2468116" cy="1197691"/>
          </a:xfrm>
          <a:prstGeom prst="rect">
            <a:avLst/>
          </a:prstGeom>
        </p:spPr>
      </p:pic>
    </p:spTree>
    <p:extLst>
      <p:ext uri="{BB962C8B-B14F-4D97-AF65-F5344CB8AC3E}">
        <p14:creationId xmlns:p14="http://schemas.microsoft.com/office/powerpoint/2010/main" val="8467331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Nebraska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5/11/22</a:t>
            </a:r>
          </a:p>
        </p:txBody>
      </p:sp>
      <p:graphicFrame>
        <p:nvGraphicFramePr>
          <p:cNvPr id="8" name="Table 7">
            <a:extLst>
              <a:ext uri="{FF2B5EF4-FFF2-40B4-BE49-F238E27FC236}">
                <a16:creationId xmlns:a16="http://schemas.microsoft.com/office/drawing/2014/main" id="{28DBD3E0-BF2A-9D0A-09E1-D9CD88D7009F}"/>
              </a:ext>
            </a:extLst>
          </p:cNvPr>
          <p:cNvGraphicFramePr>
            <a:graphicFrameLocks noGrp="1"/>
          </p:cNvGraphicFramePr>
          <p:nvPr>
            <p:extLst>
              <p:ext uri="{D42A27DB-BD31-4B8C-83A1-F6EECF244321}">
                <p14:modId xmlns:p14="http://schemas.microsoft.com/office/powerpoint/2010/main" val="2863124423"/>
              </p:ext>
            </p:extLst>
          </p:nvPr>
        </p:nvGraphicFramePr>
        <p:xfrm>
          <a:off x="1153740" y="1603515"/>
          <a:ext cx="7030799" cy="4302001"/>
        </p:xfrm>
        <a:graphic>
          <a:graphicData uri="http://schemas.openxmlformats.org/drawingml/2006/table">
            <a:tbl>
              <a:tblPr/>
              <a:tblGrid>
                <a:gridCol w="1093953">
                  <a:extLst>
                    <a:ext uri="{9D8B030D-6E8A-4147-A177-3AD203B41FA5}">
                      <a16:colId xmlns:a16="http://schemas.microsoft.com/office/drawing/2014/main" val="927804931"/>
                    </a:ext>
                  </a:extLst>
                </a:gridCol>
                <a:gridCol w="2433738">
                  <a:extLst>
                    <a:ext uri="{9D8B030D-6E8A-4147-A177-3AD203B41FA5}">
                      <a16:colId xmlns:a16="http://schemas.microsoft.com/office/drawing/2014/main" val="2961097271"/>
                    </a:ext>
                  </a:extLst>
                </a:gridCol>
                <a:gridCol w="2372280">
                  <a:extLst>
                    <a:ext uri="{9D8B030D-6E8A-4147-A177-3AD203B41FA5}">
                      <a16:colId xmlns:a16="http://schemas.microsoft.com/office/drawing/2014/main" val="1485993244"/>
                    </a:ext>
                  </a:extLst>
                </a:gridCol>
                <a:gridCol w="1130828">
                  <a:extLst>
                    <a:ext uri="{9D8B030D-6E8A-4147-A177-3AD203B41FA5}">
                      <a16:colId xmlns:a16="http://schemas.microsoft.com/office/drawing/2014/main" val="2274739266"/>
                    </a:ext>
                  </a:extLst>
                </a:gridCol>
              </a:tblGrid>
              <a:tr h="833721">
                <a:tc>
                  <a:txBody>
                    <a:bodyPr/>
                    <a:lstStyle/>
                    <a:p>
                      <a:pPr algn="ctr" rtl="0" fontAlgn="ctr"/>
                      <a:r>
                        <a:rPr lang="en-US" sz="1050" b="1" i="0" u="none" strike="noStrike" dirty="0">
                          <a:solidFill>
                            <a:srgbClr val="000000"/>
                          </a:solidFill>
                          <a:effectLst/>
                          <a:latin typeface="+mn-lt"/>
                        </a:rPr>
                        <a:t>Seat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Democratic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Cook Rating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404469"/>
                  </a:ext>
                </a:extLst>
              </a:tr>
              <a:tr h="867070">
                <a:tc>
                  <a:txBody>
                    <a:bodyPr/>
                    <a:lstStyle/>
                    <a:p>
                      <a:pPr algn="ctr" rtl="0" fontAlgn="ctr"/>
                      <a:r>
                        <a:rPr lang="en-US" sz="900" b="1" i="0" u="none" strike="noStrike" dirty="0">
                          <a:solidFill>
                            <a:srgbClr val="000000"/>
                          </a:solidFill>
                          <a:effectLst/>
                          <a:latin typeface="+mn-lt"/>
                        </a:rPr>
                        <a:t>NE-Governor</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Jim Pillen (33.9%)</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Carol Blood (88.7%)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618187001"/>
                  </a:ext>
                </a:extLst>
              </a:tr>
              <a:tr h="867070">
                <a:tc>
                  <a:txBody>
                    <a:bodyPr/>
                    <a:lstStyle/>
                    <a:p>
                      <a:pPr algn="ctr" rtl="0" fontAlgn="ctr"/>
                      <a:r>
                        <a:rPr lang="en-US" sz="900" b="1" i="0" u="none" strike="noStrike" dirty="0">
                          <a:solidFill>
                            <a:srgbClr val="000000"/>
                          </a:solidFill>
                          <a:effectLst/>
                          <a:latin typeface="+mn-lt"/>
                        </a:rPr>
                        <a:t>NE-1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Mike Flood (73.9%)</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Patty Pansing Brooks (86.7%)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570383359"/>
                  </a:ext>
                </a:extLst>
              </a:tr>
              <a:tr h="867070">
                <a:tc>
                  <a:txBody>
                    <a:bodyPr/>
                    <a:lstStyle/>
                    <a:p>
                      <a:pPr algn="ctr" rtl="0" fontAlgn="ctr"/>
                      <a:r>
                        <a:rPr lang="en-US" sz="900" b="1" i="0" u="none" strike="noStrike">
                          <a:solidFill>
                            <a:srgbClr val="000000"/>
                          </a:solidFill>
                          <a:effectLst/>
                          <a:latin typeface="+mn-lt"/>
                        </a:rPr>
                        <a:t>NE-2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Don Bacon* (77.2%)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Tony Vargas (68.7%)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658332659"/>
                  </a:ext>
                </a:extLst>
              </a:tr>
              <a:tr h="867070">
                <a:tc>
                  <a:txBody>
                    <a:bodyPr/>
                    <a:lstStyle/>
                    <a:p>
                      <a:pPr algn="ctr" rtl="0" fontAlgn="ctr"/>
                      <a:r>
                        <a:rPr lang="en-US" sz="900" b="1" i="0" u="none" strike="noStrike">
                          <a:solidFill>
                            <a:srgbClr val="000000"/>
                          </a:solidFill>
                          <a:effectLst/>
                          <a:latin typeface="+mn-lt"/>
                        </a:rPr>
                        <a:t>NE-3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Adrian Smith* (76.%)</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David Else (52.2%)</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945038302"/>
                  </a:ext>
                </a:extLst>
              </a:tr>
            </a:tbl>
          </a:graphicData>
        </a:graphic>
      </p:graphicFrame>
      <p:sp>
        <p:nvSpPr>
          <p:cNvPr id="7" name="Text Placeholder 18">
            <a:extLst>
              <a:ext uri="{FF2B5EF4-FFF2-40B4-BE49-F238E27FC236}">
                <a16:creationId xmlns:a16="http://schemas.microsoft.com/office/drawing/2014/main" id="{21FE7AB5-8554-6C84-66D7-A0B6F3B553B6}"/>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501504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Nevada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437077" cy="307777"/>
          </a:xfrm>
          <a:prstGeom prst="rect">
            <a:avLst/>
          </a:prstGeom>
          <a:noFill/>
        </p:spPr>
        <p:txBody>
          <a:bodyPr wrap="none" rtlCol="0">
            <a:spAutoFit/>
          </a:bodyPr>
          <a:lstStyle/>
          <a:p>
            <a:r>
              <a:rPr lang="en-US" sz="1400" dirty="0">
                <a:solidFill>
                  <a:schemeClr val="bg1">
                    <a:lumMod val="50000"/>
                  </a:schemeClr>
                </a:solidFill>
                <a:latin typeface="+mj-lt"/>
              </a:rPr>
              <a:t>Primaries held June 14</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6/16/22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1675459" cy="276999"/>
          </a:xfrm>
          <a:prstGeom prst="rect">
            <a:avLst/>
          </a:prstGeom>
          <a:noFill/>
        </p:spPr>
        <p:txBody>
          <a:bodyPr wrap="none" rtlCol="0">
            <a:spAutoFit/>
          </a:bodyPr>
          <a:lstStyle/>
          <a:p>
            <a:r>
              <a:rPr lang="en-US" sz="1200" b="1" dirty="0"/>
              <a:t>Election deniers win</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773718" cy="1477328"/>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Former state AG Adam Laxalt easily won the GOP nomination for Senate; Laxalt was endorsed by Trump and tried to overturn the 2020 election results in the state</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Jim Marchant, an election denier, clinched the GOP nomination for secretary of state and is now one step closer to serving as the state’s chief elections officer</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Rep. Steven Horsford (D-NV-4) will either face a candidate who was at the Jan. 6 riot or one who is </a:t>
            </a:r>
            <a:r>
              <a:rPr lang="en-GB" sz="1000" dirty="0" err="1">
                <a:solidFill>
                  <a:schemeClr val="dk1"/>
                </a:solidFill>
                <a:ea typeface="Arial"/>
                <a:cs typeface="Arial"/>
                <a:sym typeface="Arial"/>
              </a:rPr>
              <a:t>skeptical</a:t>
            </a:r>
            <a:r>
              <a:rPr lang="en-GB" sz="1000" dirty="0">
                <a:solidFill>
                  <a:schemeClr val="dk1"/>
                </a:solidFill>
                <a:ea typeface="Arial"/>
                <a:cs typeface="Arial"/>
                <a:sym typeface="Arial"/>
              </a:rPr>
              <a:t> of the legitimacy of the 2020 election</a:t>
            </a: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947359"/>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937701"/>
            <a:ext cx="1627369" cy="276999"/>
          </a:xfrm>
          <a:prstGeom prst="rect">
            <a:avLst/>
          </a:prstGeom>
          <a:noFill/>
        </p:spPr>
        <p:txBody>
          <a:bodyPr wrap="none" rtlCol="0">
            <a:spAutoFit/>
          </a:bodyPr>
          <a:lstStyle/>
          <a:p>
            <a:r>
              <a:rPr lang="en-US" sz="1200" b="1" dirty="0"/>
              <a:t>Governor’s race set</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4229462"/>
            <a:ext cx="3773718" cy="1477328"/>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Clark County Sheriff Joe Lombardo bested a field of 14 other candidates to win the Republican nomination; Lombardo was endorsed by Trump</a:t>
            </a:r>
          </a:p>
          <a:p>
            <a:pPr marL="171450" lvl="0" indent="-171450">
              <a:buClr>
                <a:schemeClr val="dk1"/>
              </a:buClr>
              <a:buSzPts val="1100"/>
              <a:buFont typeface="Noto Sans Symbols"/>
              <a:buChar char="▪"/>
            </a:pPr>
            <a:r>
              <a:rPr lang="en-GB" sz="1000" dirty="0">
                <a:solidFill>
                  <a:schemeClr val="dk1"/>
                </a:solidFill>
                <a:cs typeface="Arial"/>
                <a:sym typeface="Arial"/>
              </a:rPr>
              <a:t>Incumbent Gov. Steve Sisolak (D) is vulnerable to a GOP challenge, with recent polls showing him and Lombardo neck and neck </a:t>
            </a:r>
          </a:p>
          <a:p>
            <a:pPr marL="171450" lvl="0" indent="-171450">
              <a:buClr>
                <a:schemeClr val="dk1"/>
              </a:buClr>
              <a:buSzPts val="1100"/>
              <a:buFont typeface="Noto Sans Symbols"/>
              <a:buChar char="▪"/>
            </a:pPr>
            <a:r>
              <a:rPr lang="en-GB" sz="1000" dirty="0">
                <a:solidFill>
                  <a:schemeClr val="dk1"/>
                </a:solidFill>
                <a:cs typeface="Arial"/>
                <a:sym typeface="Arial"/>
              </a:rPr>
              <a:t>Sisolak does have a significantly higher approval rating than President Biden, at 51%</a:t>
            </a:r>
          </a:p>
          <a:p>
            <a:pPr marL="171450" lvl="0" indent="-171450">
              <a:buClr>
                <a:schemeClr val="dk1"/>
              </a:buClr>
              <a:buSzPts val="1100"/>
              <a:buFont typeface="Noto Sans Symbols"/>
              <a:buChar char="▪"/>
            </a:pPr>
            <a:endParaRPr lang="en-GB" sz="1000" dirty="0">
              <a:solidFill>
                <a:schemeClr val="dk1"/>
              </a:solidFill>
              <a:cs typeface="Arial"/>
              <a:sym typeface="Arial"/>
            </a:endParaRP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987965889"/>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3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1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pic>
        <p:nvPicPr>
          <p:cNvPr id="21" name="Picture 20" descr="Shape, arrow&#10;&#10;Description automatically generated">
            <a:extLst>
              <a:ext uri="{FF2B5EF4-FFF2-40B4-BE49-F238E27FC236}">
                <a16:creationId xmlns:a16="http://schemas.microsoft.com/office/drawing/2014/main" id="{7E846198-EE18-DD57-1926-88EB28AE8CD2}"/>
              </a:ext>
            </a:extLst>
          </p:cNvPr>
          <p:cNvPicPr>
            <a:picLocks noChangeAspect="1"/>
          </p:cNvPicPr>
          <p:nvPr/>
        </p:nvPicPr>
        <p:blipFill>
          <a:blip r:embed="rId3"/>
          <a:stretch>
            <a:fillRect/>
          </a:stretch>
        </p:blipFill>
        <p:spPr>
          <a:xfrm>
            <a:off x="1961019" y="4347782"/>
            <a:ext cx="1018742" cy="1349559"/>
          </a:xfrm>
          <a:prstGeom prst="rect">
            <a:avLst/>
          </a:prstGeom>
        </p:spPr>
      </p:pic>
      <p:sp>
        <p:nvSpPr>
          <p:cNvPr id="22" name="TextBox 21">
            <a:extLst>
              <a:ext uri="{FF2B5EF4-FFF2-40B4-BE49-F238E27FC236}">
                <a16:creationId xmlns:a16="http://schemas.microsoft.com/office/drawing/2014/main" id="{49F9BB68-B621-0784-B589-49503A729C83}"/>
              </a:ext>
            </a:extLst>
          </p:cNvPr>
          <p:cNvSpPr txBox="1"/>
          <p:nvPr/>
        </p:nvSpPr>
        <p:spPr>
          <a:xfrm>
            <a:off x="636991" y="6224624"/>
            <a:ext cx="5821682"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NY Times, Washington Post, NBC, Morning Consult, LA Times, Ballotpedia, The Cook Political Report with Amy Walter</a:t>
            </a:r>
          </a:p>
        </p:txBody>
      </p:sp>
      <p:sp>
        <p:nvSpPr>
          <p:cNvPr id="20" name="Google Shape;8235;p127">
            <a:extLst>
              <a:ext uri="{FF2B5EF4-FFF2-40B4-BE49-F238E27FC236}">
                <a16:creationId xmlns:a16="http://schemas.microsoft.com/office/drawing/2014/main" id="{28F43B70-9452-2A9F-53B5-A68B9657CFBA}"/>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Tree>
    <p:extLst>
      <p:ext uri="{BB962C8B-B14F-4D97-AF65-F5344CB8AC3E}">
        <p14:creationId xmlns:p14="http://schemas.microsoft.com/office/powerpoint/2010/main" val="2189094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Nevada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6/15/22</a:t>
            </a:r>
          </a:p>
        </p:txBody>
      </p:sp>
      <p:graphicFrame>
        <p:nvGraphicFramePr>
          <p:cNvPr id="7" name="Table 6">
            <a:extLst>
              <a:ext uri="{FF2B5EF4-FFF2-40B4-BE49-F238E27FC236}">
                <a16:creationId xmlns:a16="http://schemas.microsoft.com/office/drawing/2014/main" id="{6F556DF4-7FDD-1A06-DB40-4B14018089F2}"/>
              </a:ext>
            </a:extLst>
          </p:cNvPr>
          <p:cNvGraphicFramePr>
            <a:graphicFrameLocks noGrp="1"/>
          </p:cNvGraphicFramePr>
          <p:nvPr>
            <p:extLst>
              <p:ext uri="{D42A27DB-BD31-4B8C-83A1-F6EECF244321}">
                <p14:modId xmlns:p14="http://schemas.microsoft.com/office/powerpoint/2010/main" val="1065630211"/>
              </p:ext>
            </p:extLst>
          </p:nvPr>
        </p:nvGraphicFramePr>
        <p:xfrm>
          <a:off x="1153740" y="1620081"/>
          <a:ext cx="7030799" cy="4302002"/>
        </p:xfrm>
        <a:graphic>
          <a:graphicData uri="http://schemas.openxmlformats.org/drawingml/2006/table">
            <a:tbl>
              <a:tblPr/>
              <a:tblGrid>
                <a:gridCol w="1093953">
                  <a:extLst>
                    <a:ext uri="{9D8B030D-6E8A-4147-A177-3AD203B41FA5}">
                      <a16:colId xmlns:a16="http://schemas.microsoft.com/office/drawing/2014/main" val="3513217958"/>
                    </a:ext>
                  </a:extLst>
                </a:gridCol>
                <a:gridCol w="2433738">
                  <a:extLst>
                    <a:ext uri="{9D8B030D-6E8A-4147-A177-3AD203B41FA5}">
                      <a16:colId xmlns:a16="http://schemas.microsoft.com/office/drawing/2014/main" val="2383900237"/>
                    </a:ext>
                  </a:extLst>
                </a:gridCol>
                <a:gridCol w="2372280">
                  <a:extLst>
                    <a:ext uri="{9D8B030D-6E8A-4147-A177-3AD203B41FA5}">
                      <a16:colId xmlns:a16="http://schemas.microsoft.com/office/drawing/2014/main" val="3881968886"/>
                    </a:ext>
                  </a:extLst>
                </a:gridCol>
                <a:gridCol w="1130828">
                  <a:extLst>
                    <a:ext uri="{9D8B030D-6E8A-4147-A177-3AD203B41FA5}">
                      <a16:colId xmlns:a16="http://schemas.microsoft.com/office/drawing/2014/main" val="1723006704"/>
                    </a:ext>
                  </a:extLst>
                </a:gridCol>
              </a:tblGrid>
              <a:tr h="594200">
                <a:tc>
                  <a:txBody>
                    <a:bodyPr/>
                    <a:lstStyle/>
                    <a:p>
                      <a:pPr algn="ctr" rtl="0" fontAlgn="ctr"/>
                      <a:r>
                        <a:rPr lang="en-US" sz="1050" b="1" i="0" u="none" strike="noStrike" dirty="0">
                          <a:solidFill>
                            <a:srgbClr val="000000"/>
                          </a:solidFill>
                          <a:effectLst/>
                          <a:latin typeface="+mn-lt"/>
                        </a:rPr>
                        <a:t>Seat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Republican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Democratic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Cook Rating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575912"/>
                  </a:ext>
                </a:extLst>
              </a:tr>
              <a:tr h="617967">
                <a:tc>
                  <a:txBody>
                    <a:bodyPr/>
                    <a:lstStyle/>
                    <a:p>
                      <a:pPr algn="ctr" rtl="0" fontAlgn="ctr"/>
                      <a:r>
                        <a:rPr lang="en-US" sz="900" b="1" i="0" u="none" strike="noStrike" dirty="0">
                          <a:solidFill>
                            <a:srgbClr val="000000"/>
                          </a:solidFill>
                          <a:effectLst/>
                          <a:latin typeface="+mn-lt"/>
                        </a:rPr>
                        <a:t>NV-Senate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Adam Laxalt (55.7%)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Catherine Cortez Masto* (90.8%)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1939047234"/>
                  </a:ext>
                </a:extLst>
              </a:tr>
              <a:tr h="617967">
                <a:tc>
                  <a:txBody>
                    <a:bodyPr/>
                    <a:lstStyle/>
                    <a:p>
                      <a:pPr algn="ctr" rtl="0" fontAlgn="ctr"/>
                      <a:r>
                        <a:rPr lang="en-US" sz="900" b="1" i="0" u="none" strike="noStrike" dirty="0">
                          <a:solidFill>
                            <a:srgbClr val="000000"/>
                          </a:solidFill>
                          <a:effectLst/>
                          <a:latin typeface="+mn-lt"/>
                        </a:rPr>
                        <a:t>NV-Governor</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Joe Lombardo (38.3%)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Steve Sisolak* (89.3%)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353907453"/>
                  </a:ext>
                </a:extLst>
              </a:tr>
              <a:tr h="617967">
                <a:tc>
                  <a:txBody>
                    <a:bodyPr/>
                    <a:lstStyle/>
                    <a:p>
                      <a:pPr algn="ctr" rtl="0" fontAlgn="ctr"/>
                      <a:r>
                        <a:rPr lang="en-US" sz="900" b="1" i="0" u="none" strike="noStrike">
                          <a:solidFill>
                            <a:srgbClr val="000000"/>
                          </a:solidFill>
                          <a:effectLst/>
                          <a:latin typeface="+mn-lt"/>
                        </a:rPr>
                        <a:t>NV-1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Mark Robertson (30.1%)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Dina Titus* (81.5%)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1724861773"/>
                  </a:ext>
                </a:extLst>
              </a:tr>
              <a:tr h="617967">
                <a:tc>
                  <a:txBody>
                    <a:bodyPr/>
                    <a:lstStyle/>
                    <a:p>
                      <a:pPr algn="ctr" rtl="0" fontAlgn="ctr"/>
                      <a:r>
                        <a:rPr lang="en-US" sz="900" b="1" i="0" u="none" strike="noStrike">
                          <a:solidFill>
                            <a:srgbClr val="000000"/>
                          </a:solidFill>
                          <a:effectLst/>
                          <a:latin typeface="+mn-lt"/>
                        </a:rPr>
                        <a:t>NV-2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Mark Amodei* (54.7%)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Elizabeth Krause (48.6%)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583687914"/>
                  </a:ext>
                </a:extLst>
              </a:tr>
              <a:tr h="617967">
                <a:tc>
                  <a:txBody>
                    <a:bodyPr/>
                    <a:lstStyle/>
                    <a:p>
                      <a:pPr algn="ctr" rtl="0" fontAlgn="ctr"/>
                      <a:r>
                        <a:rPr lang="en-US" sz="900" b="1" i="0" u="none" strike="noStrike">
                          <a:solidFill>
                            <a:srgbClr val="000000"/>
                          </a:solidFill>
                          <a:effectLst/>
                          <a:latin typeface="+mn-lt"/>
                        </a:rPr>
                        <a:t>NV-3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April Becker (65.%)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Susie Lee* (89.6%)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1170637121"/>
                  </a:ext>
                </a:extLst>
              </a:tr>
              <a:tr h="617967">
                <a:tc>
                  <a:txBody>
                    <a:bodyPr/>
                    <a:lstStyle/>
                    <a:p>
                      <a:pPr algn="ctr" rtl="0" fontAlgn="ctr"/>
                      <a:r>
                        <a:rPr lang="en-US" sz="900" b="1" i="0" u="none" strike="noStrike">
                          <a:solidFill>
                            <a:srgbClr val="000000"/>
                          </a:solidFill>
                          <a:effectLst/>
                          <a:latin typeface="+mn-lt"/>
                        </a:rPr>
                        <a:t>NV-4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Sam Peters (48.%)</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Steven Horsford*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723571267"/>
                  </a:ext>
                </a:extLst>
              </a:tr>
            </a:tbl>
          </a:graphicData>
        </a:graphic>
      </p:graphicFrame>
      <p:sp>
        <p:nvSpPr>
          <p:cNvPr id="8" name="Text Placeholder 18">
            <a:extLst>
              <a:ext uri="{FF2B5EF4-FFF2-40B4-BE49-F238E27FC236}">
                <a16:creationId xmlns:a16="http://schemas.microsoft.com/office/drawing/2014/main" id="{914067A4-E2CF-0872-C550-001096575016}"/>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2494705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New Jersey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316853" cy="307777"/>
          </a:xfrm>
          <a:prstGeom prst="rect">
            <a:avLst/>
          </a:prstGeom>
          <a:noFill/>
        </p:spPr>
        <p:txBody>
          <a:bodyPr wrap="none" rtlCol="0">
            <a:spAutoFit/>
          </a:bodyPr>
          <a:lstStyle/>
          <a:p>
            <a:r>
              <a:rPr lang="en-US" sz="1400" dirty="0">
                <a:solidFill>
                  <a:schemeClr val="bg1">
                    <a:lumMod val="50000"/>
                  </a:schemeClr>
                </a:solidFill>
                <a:latin typeface="+mj-lt"/>
              </a:rPr>
              <a:t>Primaries held June 7</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1627"/>
            <a:ext cx="2100255" cy="276999"/>
          </a:xfrm>
          <a:prstGeom prst="rect">
            <a:avLst/>
          </a:prstGeom>
          <a:noFill/>
        </p:spPr>
        <p:txBody>
          <a:bodyPr wrap="none" rtlCol="0">
            <a:spAutoFit/>
          </a:bodyPr>
          <a:lstStyle/>
          <a:p>
            <a:r>
              <a:rPr lang="en-US" sz="1200" b="1" dirty="0"/>
              <a:t>5th Congressional District</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773718" cy="1323439"/>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Incumbent Rep. Josh </a:t>
            </a:r>
            <a:r>
              <a:rPr lang="en-GB" sz="1000" dirty="0" err="1">
                <a:solidFill>
                  <a:schemeClr val="dk1"/>
                </a:solidFill>
                <a:ea typeface="Arial"/>
                <a:cs typeface="Arial"/>
                <a:sym typeface="Arial"/>
              </a:rPr>
              <a:t>Gottheimer</a:t>
            </a:r>
            <a:r>
              <a:rPr lang="en-GB" sz="1000" dirty="0">
                <a:solidFill>
                  <a:schemeClr val="dk1"/>
                </a:solidFill>
                <a:ea typeface="Arial"/>
                <a:cs typeface="Arial"/>
                <a:sym typeface="Arial"/>
              </a:rPr>
              <a:t> (D) won the Democratic primary in an uncontested race</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In the Republican primary, four candidates competed for the chance to take on </a:t>
            </a:r>
            <a:r>
              <a:rPr lang="en-GB" sz="1000" dirty="0" err="1">
                <a:solidFill>
                  <a:schemeClr val="dk1"/>
                </a:solidFill>
                <a:ea typeface="Arial"/>
                <a:cs typeface="Arial"/>
                <a:sym typeface="Arial"/>
              </a:rPr>
              <a:t>Gottheimer</a:t>
            </a:r>
            <a:r>
              <a:rPr lang="en-GB" sz="1000" dirty="0">
                <a:solidFill>
                  <a:schemeClr val="dk1"/>
                </a:solidFill>
                <a:ea typeface="Arial"/>
                <a:cs typeface="Arial"/>
                <a:sym typeface="Arial"/>
              </a:rPr>
              <a:t> in November</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Candidate Frank Pallotta, who ran against </a:t>
            </a:r>
            <a:r>
              <a:rPr lang="en-GB" sz="1000" dirty="0" err="1">
                <a:solidFill>
                  <a:schemeClr val="dk1"/>
                </a:solidFill>
                <a:ea typeface="Arial"/>
                <a:cs typeface="Arial"/>
                <a:sym typeface="Arial"/>
              </a:rPr>
              <a:t>Gottheimer</a:t>
            </a:r>
            <a:r>
              <a:rPr lang="en-GB" sz="1000" dirty="0">
                <a:solidFill>
                  <a:schemeClr val="dk1"/>
                </a:solidFill>
                <a:ea typeface="Arial"/>
                <a:cs typeface="Arial"/>
                <a:sym typeface="Arial"/>
              </a:rPr>
              <a:t> in 2020 and lost, ultimately won the nomination with 50.3% of the vote </a:t>
            </a:r>
          </a:p>
          <a:p>
            <a:pPr marL="171450" lvl="0" indent="-171450">
              <a:buClr>
                <a:schemeClr val="dk1"/>
              </a:buClr>
              <a:buSzPts val="1100"/>
              <a:buFont typeface="Noto Sans Symbols"/>
              <a:buChar char="▪"/>
            </a:pPr>
            <a:endParaRPr lang="en-GB" sz="1000" dirty="0">
              <a:solidFill>
                <a:schemeClr val="dk1"/>
              </a:solidFil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655194"/>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640138"/>
            <a:ext cx="1544012" cy="276999"/>
          </a:xfrm>
          <a:prstGeom prst="rect">
            <a:avLst/>
          </a:prstGeom>
          <a:noFill/>
        </p:spPr>
        <p:txBody>
          <a:bodyPr wrap="none" rtlCol="0">
            <a:spAutoFit/>
          </a:bodyPr>
          <a:lstStyle/>
          <a:p>
            <a:r>
              <a:rPr lang="en-US" sz="1200" b="1" dirty="0"/>
              <a:t>Move to the center</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901298"/>
            <a:ext cx="3773718"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Thomas Kean Jr. (R), son of former NJ Governor Tom Kean (R), won the 7th CD’s GOP primary and will face incumbent  Rep. Tom Malinowski (D) in a 2020 rematch</a:t>
            </a:r>
          </a:p>
          <a:p>
            <a:pPr marL="171450" lvl="0" indent="-171450">
              <a:buClr>
                <a:schemeClr val="dk1"/>
              </a:buClr>
              <a:buSzPts val="1100"/>
              <a:buFont typeface="Noto Sans Symbols"/>
              <a:buChar char="▪"/>
            </a:pPr>
            <a:r>
              <a:rPr lang="en-GB" sz="1000" dirty="0">
                <a:solidFill>
                  <a:schemeClr val="dk1"/>
                </a:solidFill>
                <a:cs typeface="Arial"/>
                <a:sym typeface="Arial"/>
              </a:rPr>
              <a:t>Rob Menendez Jr. (D), son of sitting Sen. Robert Menendez (D-NJ), beat out two other candidates and will face Marcos Arroyo (R) in November for the 8th district seat</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885633350"/>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10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2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pic>
        <p:nvPicPr>
          <p:cNvPr id="21" name="Picture 20" descr="Map&#10;&#10;Description automatically generated">
            <a:extLst>
              <a:ext uri="{FF2B5EF4-FFF2-40B4-BE49-F238E27FC236}">
                <a16:creationId xmlns:a16="http://schemas.microsoft.com/office/drawing/2014/main" id="{B65750D5-F65C-F517-6474-84A886E2A900}"/>
              </a:ext>
            </a:extLst>
          </p:cNvPr>
          <p:cNvPicPr>
            <a:picLocks noChangeAspect="1"/>
          </p:cNvPicPr>
          <p:nvPr/>
        </p:nvPicPr>
        <p:blipFill>
          <a:blip r:embed="rId3"/>
          <a:stretch>
            <a:fillRect/>
          </a:stretch>
        </p:blipFill>
        <p:spPr>
          <a:xfrm>
            <a:off x="2064423" y="4347782"/>
            <a:ext cx="818477" cy="1290876"/>
          </a:xfrm>
          <a:prstGeom prst="rect">
            <a:avLst/>
          </a:prstGeom>
        </p:spPr>
      </p:pic>
      <p:sp>
        <p:nvSpPr>
          <p:cNvPr id="23" name="TextBox 22">
            <a:extLst>
              <a:ext uri="{FF2B5EF4-FFF2-40B4-BE49-F238E27FC236}">
                <a16:creationId xmlns:a16="http://schemas.microsoft.com/office/drawing/2014/main" id="{8717A407-7C98-9B57-596A-D9713AAA0405}"/>
              </a:ext>
            </a:extLst>
          </p:cNvPr>
          <p:cNvSpPr txBox="1"/>
          <p:nvPr/>
        </p:nvSpPr>
        <p:spPr>
          <a:xfrm>
            <a:off x="636990" y="6224623"/>
            <a:ext cx="6021445"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6/8/22, Ballotpedia, The Cook Political Report with Amy Walter, New York Times, Washington Post </a:t>
            </a:r>
          </a:p>
        </p:txBody>
      </p:sp>
      <p:sp>
        <p:nvSpPr>
          <p:cNvPr id="20" name="Google Shape;8235;p127">
            <a:extLst>
              <a:ext uri="{FF2B5EF4-FFF2-40B4-BE49-F238E27FC236}">
                <a16:creationId xmlns:a16="http://schemas.microsoft.com/office/drawing/2014/main" id="{2F2ACB27-E864-3468-50AC-16344352F80F}"/>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Tree>
    <p:extLst>
      <p:ext uri="{BB962C8B-B14F-4D97-AF65-F5344CB8AC3E}">
        <p14:creationId xmlns:p14="http://schemas.microsoft.com/office/powerpoint/2010/main" val="2263256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New Jersey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6/8/22</a:t>
            </a:r>
          </a:p>
        </p:txBody>
      </p:sp>
      <p:graphicFrame>
        <p:nvGraphicFramePr>
          <p:cNvPr id="8" name="Table 7">
            <a:extLst>
              <a:ext uri="{FF2B5EF4-FFF2-40B4-BE49-F238E27FC236}">
                <a16:creationId xmlns:a16="http://schemas.microsoft.com/office/drawing/2014/main" id="{B4168D00-2F9B-5341-3A7D-6478DC8E3EC6}"/>
              </a:ext>
            </a:extLst>
          </p:cNvPr>
          <p:cNvGraphicFramePr>
            <a:graphicFrameLocks noGrp="1"/>
          </p:cNvGraphicFramePr>
          <p:nvPr>
            <p:extLst>
              <p:ext uri="{D42A27DB-BD31-4B8C-83A1-F6EECF244321}">
                <p14:modId xmlns:p14="http://schemas.microsoft.com/office/powerpoint/2010/main" val="1872867840"/>
              </p:ext>
            </p:extLst>
          </p:nvPr>
        </p:nvGraphicFramePr>
        <p:xfrm>
          <a:off x="1153740" y="1628370"/>
          <a:ext cx="7030799" cy="4301996"/>
        </p:xfrm>
        <a:graphic>
          <a:graphicData uri="http://schemas.openxmlformats.org/drawingml/2006/table">
            <a:tbl>
              <a:tblPr/>
              <a:tblGrid>
                <a:gridCol w="1093953">
                  <a:extLst>
                    <a:ext uri="{9D8B030D-6E8A-4147-A177-3AD203B41FA5}">
                      <a16:colId xmlns:a16="http://schemas.microsoft.com/office/drawing/2014/main" val="288881161"/>
                    </a:ext>
                  </a:extLst>
                </a:gridCol>
                <a:gridCol w="2433738">
                  <a:extLst>
                    <a:ext uri="{9D8B030D-6E8A-4147-A177-3AD203B41FA5}">
                      <a16:colId xmlns:a16="http://schemas.microsoft.com/office/drawing/2014/main" val="158053460"/>
                    </a:ext>
                  </a:extLst>
                </a:gridCol>
                <a:gridCol w="2372280">
                  <a:extLst>
                    <a:ext uri="{9D8B030D-6E8A-4147-A177-3AD203B41FA5}">
                      <a16:colId xmlns:a16="http://schemas.microsoft.com/office/drawing/2014/main" val="1325727530"/>
                    </a:ext>
                  </a:extLst>
                </a:gridCol>
                <a:gridCol w="1130828">
                  <a:extLst>
                    <a:ext uri="{9D8B030D-6E8A-4147-A177-3AD203B41FA5}">
                      <a16:colId xmlns:a16="http://schemas.microsoft.com/office/drawing/2014/main" val="3074750831"/>
                    </a:ext>
                  </a:extLst>
                </a:gridCol>
              </a:tblGrid>
              <a:tr h="316671">
                <a:tc>
                  <a:txBody>
                    <a:bodyPr/>
                    <a:lstStyle/>
                    <a:p>
                      <a:pPr algn="ctr" rtl="0" fontAlgn="ctr"/>
                      <a:r>
                        <a:rPr lang="en-US" sz="1050" b="1" i="0" u="none" strike="noStrike" dirty="0">
                          <a:solidFill>
                            <a:srgbClr val="000000"/>
                          </a:solidFill>
                          <a:effectLst/>
                          <a:latin typeface="+mn-lt"/>
                        </a:rPr>
                        <a:t>Seat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Republican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Democratic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Cook Rating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003509"/>
                  </a:ext>
                </a:extLst>
              </a:tr>
              <a:tr h="329339">
                <a:tc>
                  <a:txBody>
                    <a:bodyPr/>
                    <a:lstStyle/>
                    <a:p>
                      <a:pPr algn="ctr" rtl="0" fontAlgn="ctr"/>
                      <a:r>
                        <a:rPr lang="en-US" sz="900" b="1" i="0" u="none" strike="noStrike" dirty="0">
                          <a:solidFill>
                            <a:srgbClr val="000000"/>
                          </a:solidFill>
                          <a:effectLst/>
                          <a:latin typeface="+mn-lt"/>
                        </a:rPr>
                        <a:t>NJ-1</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Claire Gustafson (68.8%)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Donald Norcross* (77.3%)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135961681"/>
                  </a:ext>
                </a:extLst>
              </a:tr>
              <a:tr h="329339">
                <a:tc>
                  <a:txBody>
                    <a:bodyPr/>
                    <a:lstStyle/>
                    <a:p>
                      <a:pPr algn="ctr" rtl="0" fontAlgn="ctr"/>
                      <a:r>
                        <a:rPr lang="en-US" sz="900" b="1" i="0" u="none" strike="noStrike">
                          <a:solidFill>
                            <a:srgbClr val="000000"/>
                          </a:solidFill>
                          <a:effectLst/>
                          <a:latin typeface="+mn-lt"/>
                        </a:rPr>
                        <a:t>NJ-2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Jeff Van Drew* (86.1%)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Tim Alexander (62.%)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408209668"/>
                  </a:ext>
                </a:extLst>
              </a:tr>
              <a:tr h="329339">
                <a:tc>
                  <a:txBody>
                    <a:bodyPr/>
                    <a:lstStyle/>
                    <a:p>
                      <a:pPr algn="ctr" rtl="0" fontAlgn="ctr"/>
                      <a:r>
                        <a:rPr lang="en-US" sz="900" b="1" i="0" u="none" strike="noStrike">
                          <a:solidFill>
                            <a:srgbClr val="000000"/>
                          </a:solidFill>
                          <a:effectLst/>
                          <a:latin typeface="+mn-lt"/>
                        </a:rPr>
                        <a:t>NJ-3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Bob Healey (52.8%)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Andy Kim* (92.9%)</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Likely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BBAEF"/>
                    </a:solidFill>
                  </a:tcPr>
                </a:tc>
                <a:extLst>
                  <a:ext uri="{0D108BD9-81ED-4DB2-BD59-A6C34878D82A}">
                    <a16:rowId xmlns:a16="http://schemas.microsoft.com/office/drawing/2014/main" val="4053049140"/>
                  </a:ext>
                </a:extLst>
              </a:tr>
              <a:tr h="329339">
                <a:tc>
                  <a:txBody>
                    <a:bodyPr/>
                    <a:lstStyle/>
                    <a:p>
                      <a:pPr algn="ctr" rtl="0" fontAlgn="ctr"/>
                      <a:r>
                        <a:rPr lang="en-US" sz="900" b="1" i="0" u="none" strike="noStrike">
                          <a:solidFill>
                            <a:srgbClr val="000000"/>
                          </a:solidFill>
                          <a:effectLst/>
                          <a:latin typeface="+mn-lt"/>
                        </a:rPr>
                        <a:t>NJ-4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Christopher Smith* (57.6%)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Matthew Jenkins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902137248"/>
                  </a:ext>
                </a:extLst>
              </a:tr>
              <a:tr h="329339">
                <a:tc>
                  <a:txBody>
                    <a:bodyPr/>
                    <a:lstStyle/>
                    <a:p>
                      <a:pPr algn="ctr" rtl="0" fontAlgn="ctr"/>
                      <a:r>
                        <a:rPr lang="en-US" sz="900" b="1" i="0" u="none" strike="noStrike">
                          <a:solidFill>
                            <a:srgbClr val="000000"/>
                          </a:solidFill>
                          <a:effectLst/>
                          <a:latin typeface="+mn-lt"/>
                        </a:rPr>
                        <a:t>NJ-5</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Frank Pallotta (50.3%)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Josh </a:t>
                      </a:r>
                      <a:r>
                        <a:rPr lang="en-US" sz="900" b="1" i="0" u="none" strike="noStrike" dirty="0" err="1">
                          <a:solidFill>
                            <a:srgbClr val="000000"/>
                          </a:solidFill>
                          <a:effectLst/>
                          <a:latin typeface="+mn-lt"/>
                        </a:rPr>
                        <a:t>Gottheimer</a:t>
                      </a:r>
                      <a:r>
                        <a:rPr lang="en-US" sz="900" b="1" i="0" u="none" strike="noStrike" dirty="0">
                          <a:solidFill>
                            <a:srgbClr val="000000"/>
                          </a:solidFill>
                          <a:effectLst/>
                          <a:latin typeface="+mn-lt"/>
                        </a:rPr>
                        <a:t>*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Likely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BBAEF"/>
                    </a:solidFill>
                  </a:tcPr>
                </a:tc>
                <a:extLst>
                  <a:ext uri="{0D108BD9-81ED-4DB2-BD59-A6C34878D82A}">
                    <a16:rowId xmlns:a16="http://schemas.microsoft.com/office/drawing/2014/main" val="2311102665"/>
                  </a:ext>
                </a:extLst>
              </a:tr>
              <a:tr h="329339">
                <a:tc>
                  <a:txBody>
                    <a:bodyPr/>
                    <a:lstStyle/>
                    <a:p>
                      <a:pPr algn="ctr" rtl="0" fontAlgn="ctr"/>
                      <a:r>
                        <a:rPr lang="en-US" sz="900" b="1" i="0" u="none" strike="noStrike">
                          <a:solidFill>
                            <a:srgbClr val="000000"/>
                          </a:solidFill>
                          <a:effectLst/>
                          <a:latin typeface="+mn-lt"/>
                        </a:rPr>
                        <a:t>NJ-6</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Susan Kiley (57.%)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Frank Pallone*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342260178"/>
                  </a:ext>
                </a:extLst>
              </a:tr>
              <a:tr h="329339">
                <a:tc>
                  <a:txBody>
                    <a:bodyPr/>
                    <a:lstStyle/>
                    <a:p>
                      <a:pPr algn="ctr" rtl="0" fontAlgn="ctr"/>
                      <a:r>
                        <a:rPr lang="en-US" sz="900" b="1" i="0" u="none" strike="noStrike">
                          <a:solidFill>
                            <a:srgbClr val="000000"/>
                          </a:solidFill>
                          <a:effectLst/>
                          <a:latin typeface="+mn-lt"/>
                        </a:rPr>
                        <a:t>NJ-7</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Thomas Kean Jr. (45.6%)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Tom Malinowski* (94.4%)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A"/>
                    </a:solidFill>
                  </a:tcPr>
                </a:tc>
                <a:extLst>
                  <a:ext uri="{0D108BD9-81ED-4DB2-BD59-A6C34878D82A}">
                    <a16:rowId xmlns:a16="http://schemas.microsoft.com/office/drawing/2014/main" val="3433367227"/>
                  </a:ext>
                </a:extLst>
              </a:tr>
              <a:tr h="329339">
                <a:tc>
                  <a:txBody>
                    <a:bodyPr/>
                    <a:lstStyle/>
                    <a:p>
                      <a:pPr algn="ctr" rtl="0" fontAlgn="ctr"/>
                      <a:r>
                        <a:rPr lang="en-US" sz="900" b="1" i="0" u="none" strike="noStrike">
                          <a:solidFill>
                            <a:srgbClr val="000000"/>
                          </a:solidFill>
                          <a:effectLst/>
                          <a:latin typeface="+mn-lt"/>
                        </a:rPr>
                        <a:t>NJ-8</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Marcos Arroyo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Robert Menendez (83.6%)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485254066"/>
                  </a:ext>
                </a:extLst>
              </a:tr>
              <a:tr h="329339">
                <a:tc>
                  <a:txBody>
                    <a:bodyPr/>
                    <a:lstStyle/>
                    <a:p>
                      <a:pPr algn="ctr" rtl="0" fontAlgn="ctr"/>
                      <a:r>
                        <a:rPr lang="en-US" sz="900" b="1" i="0" u="none" strike="noStrike">
                          <a:solidFill>
                            <a:srgbClr val="000000"/>
                          </a:solidFill>
                          <a:effectLst/>
                          <a:latin typeface="+mn-lt"/>
                        </a:rPr>
                        <a:t>NJ-9</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Billy Prempeh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Bill Pascrell*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745973167"/>
                  </a:ext>
                </a:extLst>
              </a:tr>
              <a:tr h="329339">
                <a:tc>
                  <a:txBody>
                    <a:bodyPr/>
                    <a:lstStyle/>
                    <a:p>
                      <a:pPr algn="ctr" rtl="0" fontAlgn="ctr"/>
                      <a:r>
                        <a:rPr lang="en-US" sz="900" b="1" i="0" u="none" strike="noStrike">
                          <a:solidFill>
                            <a:srgbClr val="000000"/>
                          </a:solidFill>
                          <a:effectLst/>
                          <a:latin typeface="+mn-lt"/>
                        </a:rPr>
                        <a:t>NJ-10</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David Pinckney (82.6%)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Donald Payne Jr.* (83.7%)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519380248"/>
                  </a:ext>
                </a:extLst>
              </a:tr>
              <a:tr h="329339">
                <a:tc>
                  <a:txBody>
                    <a:bodyPr/>
                    <a:lstStyle/>
                    <a:p>
                      <a:pPr algn="ctr" rtl="0" fontAlgn="ctr"/>
                      <a:r>
                        <a:rPr lang="en-US" sz="900" b="1" i="0" u="none" strike="noStrike">
                          <a:solidFill>
                            <a:srgbClr val="000000"/>
                          </a:solidFill>
                          <a:effectLst/>
                          <a:latin typeface="+mn-lt"/>
                        </a:rPr>
                        <a:t>NJ-11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Paul DeGroot (39.4%)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err="1">
                          <a:solidFill>
                            <a:srgbClr val="000000"/>
                          </a:solidFill>
                          <a:effectLst/>
                          <a:latin typeface="+mn-lt"/>
                        </a:rPr>
                        <a:t>Mikie</a:t>
                      </a:r>
                      <a:r>
                        <a:rPr lang="en-US" sz="900" b="1" i="0" u="none" strike="noStrike" dirty="0">
                          <a:solidFill>
                            <a:srgbClr val="000000"/>
                          </a:solidFill>
                          <a:effectLst/>
                          <a:latin typeface="+mn-lt"/>
                        </a:rPr>
                        <a:t> Sherrill*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402724225"/>
                  </a:ext>
                </a:extLst>
              </a:tr>
              <a:tr h="362596">
                <a:tc>
                  <a:txBody>
                    <a:bodyPr/>
                    <a:lstStyle/>
                    <a:p>
                      <a:pPr algn="ctr" rtl="0" fontAlgn="ctr"/>
                      <a:r>
                        <a:rPr lang="en-US" sz="900" b="1" i="0" u="none" strike="noStrike">
                          <a:solidFill>
                            <a:srgbClr val="000000"/>
                          </a:solidFill>
                          <a:effectLst/>
                          <a:latin typeface="+mn-lt"/>
                        </a:rPr>
                        <a:t>NJ-12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Darius Mayfield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Bonnie Watson Coleman*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453049621"/>
                  </a:ext>
                </a:extLst>
              </a:tr>
            </a:tbl>
          </a:graphicData>
        </a:graphic>
      </p:graphicFrame>
      <p:sp>
        <p:nvSpPr>
          <p:cNvPr id="7" name="Text Placeholder 18">
            <a:extLst>
              <a:ext uri="{FF2B5EF4-FFF2-40B4-BE49-F238E27FC236}">
                <a16:creationId xmlns:a16="http://schemas.microsoft.com/office/drawing/2014/main" id="{933B8CDA-0481-3848-777B-0CA9E0D8010C}"/>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3385869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Alaska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8/29/22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8/17/22, KTOO</a:t>
            </a:r>
          </a:p>
        </p:txBody>
      </p:sp>
      <p:sp>
        <p:nvSpPr>
          <p:cNvPr id="7" name="Text Placeholder 18">
            <a:extLst>
              <a:ext uri="{FF2B5EF4-FFF2-40B4-BE49-F238E27FC236}">
                <a16:creationId xmlns:a16="http://schemas.microsoft.com/office/drawing/2014/main" id="{2F5DE5D2-688D-ABD0-9030-265FF325D744}"/>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endParaRPr lang="en-US" sz="800" i="1" dirty="0">
              <a:solidFill>
                <a:schemeClr val="tx1">
                  <a:lumMod val="65000"/>
                  <a:lumOff val="35000"/>
                </a:schemeClr>
              </a:solidFill>
              <a:latin typeface="+mn-lt"/>
            </a:endParaRPr>
          </a:p>
          <a:p>
            <a:pPr marL="0" indent="0">
              <a:lnSpc>
                <a:spcPct val="100000"/>
              </a:lnSpc>
              <a:spcBef>
                <a:spcPts val="0"/>
              </a:spcBef>
              <a:buNone/>
              <a:defRPr/>
            </a:pPr>
            <a:endParaRPr lang="en-US" sz="700" dirty="0">
              <a:solidFill>
                <a:schemeClr val="tx1">
                  <a:lumMod val="65000"/>
                  <a:lumOff val="35000"/>
                </a:schemeClr>
              </a:solidFill>
            </a:endParaRPr>
          </a:p>
        </p:txBody>
      </p:sp>
      <p:graphicFrame>
        <p:nvGraphicFramePr>
          <p:cNvPr id="8" name="Table 7">
            <a:extLst>
              <a:ext uri="{FF2B5EF4-FFF2-40B4-BE49-F238E27FC236}">
                <a16:creationId xmlns:a16="http://schemas.microsoft.com/office/drawing/2014/main" id="{2D25786D-5F48-B644-50EA-62022381EE68}"/>
              </a:ext>
            </a:extLst>
          </p:cNvPr>
          <p:cNvGraphicFramePr>
            <a:graphicFrameLocks noGrp="1"/>
          </p:cNvGraphicFramePr>
          <p:nvPr>
            <p:extLst>
              <p:ext uri="{D42A27DB-BD31-4B8C-83A1-F6EECF244321}">
                <p14:modId xmlns:p14="http://schemas.microsoft.com/office/powerpoint/2010/main" val="2403010948"/>
              </p:ext>
            </p:extLst>
          </p:nvPr>
        </p:nvGraphicFramePr>
        <p:xfrm>
          <a:off x="1153741" y="1454723"/>
          <a:ext cx="7030798" cy="4302000"/>
        </p:xfrm>
        <a:graphic>
          <a:graphicData uri="http://schemas.openxmlformats.org/drawingml/2006/table">
            <a:tbl>
              <a:tblPr/>
              <a:tblGrid>
                <a:gridCol w="683551">
                  <a:extLst>
                    <a:ext uri="{9D8B030D-6E8A-4147-A177-3AD203B41FA5}">
                      <a16:colId xmlns:a16="http://schemas.microsoft.com/office/drawing/2014/main" val="570800771"/>
                    </a:ext>
                  </a:extLst>
                </a:gridCol>
                <a:gridCol w="1347252">
                  <a:extLst>
                    <a:ext uri="{9D8B030D-6E8A-4147-A177-3AD203B41FA5}">
                      <a16:colId xmlns:a16="http://schemas.microsoft.com/office/drawing/2014/main" val="1682997805"/>
                    </a:ext>
                  </a:extLst>
                </a:gridCol>
                <a:gridCol w="1445671">
                  <a:extLst>
                    <a:ext uri="{9D8B030D-6E8A-4147-A177-3AD203B41FA5}">
                      <a16:colId xmlns:a16="http://schemas.microsoft.com/office/drawing/2014/main" val="1854337468"/>
                    </a:ext>
                  </a:extLst>
                </a:gridCol>
                <a:gridCol w="1445671">
                  <a:extLst>
                    <a:ext uri="{9D8B030D-6E8A-4147-A177-3AD203B41FA5}">
                      <a16:colId xmlns:a16="http://schemas.microsoft.com/office/drawing/2014/main" val="2234220336"/>
                    </a:ext>
                  </a:extLst>
                </a:gridCol>
                <a:gridCol w="1445671">
                  <a:extLst>
                    <a:ext uri="{9D8B030D-6E8A-4147-A177-3AD203B41FA5}">
                      <a16:colId xmlns:a16="http://schemas.microsoft.com/office/drawing/2014/main" val="3210138261"/>
                    </a:ext>
                  </a:extLst>
                </a:gridCol>
                <a:gridCol w="662982">
                  <a:extLst>
                    <a:ext uri="{9D8B030D-6E8A-4147-A177-3AD203B41FA5}">
                      <a16:colId xmlns:a16="http://schemas.microsoft.com/office/drawing/2014/main" val="2755121719"/>
                    </a:ext>
                  </a:extLst>
                </a:gridCol>
              </a:tblGrid>
              <a:tr h="1038414">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1000" b="1" i="0" u="none" strike="noStrike" dirty="0">
                          <a:solidFill>
                            <a:srgbClr val="000000"/>
                          </a:solidFill>
                          <a:effectLst/>
                          <a:latin typeface="+mn-lt"/>
                        </a:rPr>
                        <a:t>Seat</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1000" b="1" i="0" u="none" strike="noStrike" dirty="0">
                          <a:solidFill>
                            <a:srgbClr val="000000"/>
                          </a:solidFill>
                          <a:effectLst/>
                          <a:latin typeface="+mn-lt"/>
                        </a:rPr>
                        <a:t>#1 Vote Getter</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1000" b="1" i="0" u="none" strike="noStrike" dirty="0">
                          <a:solidFill>
                            <a:srgbClr val="000000"/>
                          </a:solidFill>
                          <a:effectLst/>
                          <a:latin typeface="+mn-lt"/>
                        </a:rPr>
                        <a:t>#2 Vote Getter</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1" i="0" u="none" strike="noStrike" dirty="0">
                          <a:solidFill>
                            <a:srgbClr val="000000"/>
                          </a:solidFill>
                          <a:effectLst/>
                          <a:latin typeface="+mn-lt"/>
                        </a:rPr>
                        <a:t>#3 Vote Getter</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000" b="1" i="0" u="none" strike="noStrike" dirty="0">
                          <a:solidFill>
                            <a:srgbClr val="000000"/>
                          </a:solidFill>
                          <a:effectLst/>
                          <a:latin typeface="+mn-lt"/>
                        </a:rPr>
                        <a:t>#4 Vote Getter</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1000" b="1" i="0" u="none" strike="noStrike" dirty="0">
                          <a:solidFill>
                            <a:srgbClr val="000000"/>
                          </a:solidFill>
                          <a:effectLst/>
                          <a:latin typeface="+mn-lt"/>
                        </a:rPr>
                        <a:t>Cook Rating</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502983"/>
                  </a:ext>
                </a:extLst>
              </a:tr>
              <a:tr h="1087862">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AK-Senate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Lisa Murkowski* (45%)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Kelly </a:t>
                      </a:r>
                      <a:r>
                        <a:rPr lang="en-US" sz="900" b="1" i="0" u="none" strike="noStrike" dirty="0" err="1">
                          <a:solidFill>
                            <a:srgbClr val="000000"/>
                          </a:solidFill>
                          <a:effectLst/>
                          <a:latin typeface="+mn-lt"/>
                        </a:rPr>
                        <a:t>Tshibaka</a:t>
                      </a:r>
                      <a:r>
                        <a:rPr lang="en-US" sz="900" b="1" i="0" u="none" strike="noStrike" dirty="0">
                          <a:solidFill>
                            <a:srgbClr val="000000"/>
                          </a:solidFill>
                          <a:effectLst/>
                          <a:latin typeface="+mn-lt"/>
                        </a:rPr>
                        <a:t> (38.6%)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p>
                      <a:pPr algn="ctr" rtl="0" fontAlgn="ctr"/>
                      <a:r>
                        <a:rPr lang="en-US" sz="900" b="1" i="0" u="none" strike="noStrike" dirty="0">
                          <a:solidFill>
                            <a:srgbClr val="000000"/>
                          </a:solidFill>
                          <a:effectLst/>
                          <a:latin typeface="+mn-lt"/>
                        </a:rPr>
                        <a:t>Pat </a:t>
                      </a:r>
                      <a:r>
                        <a:rPr lang="en-US" sz="900" b="1" i="0" u="none" strike="noStrike" dirty="0" err="1">
                          <a:solidFill>
                            <a:srgbClr val="000000"/>
                          </a:solidFill>
                          <a:effectLst/>
                          <a:latin typeface="+mn-lt"/>
                        </a:rPr>
                        <a:t>Chesbro</a:t>
                      </a:r>
                      <a:r>
                        <a:rPr lang="en-US" sz="900" b="1" i="0" u="none" strike="noStrike" dirty="0">
                          <a:solidFill>
                            <a:srgbClr val="000000"/>
                          </a:solidFill>
                          <a:effectLst/>
                          <a:latin typeface="+mn-lt"/>
                        </a:rPr>
                        <a:t> (6.8%)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p>
                      <a:pPr algn="ctr" rtl="0" fontAlgn="ctr"/>
                      <a:r>
                        <a:rPr lang="en-US" sz="900" b="1" i="0" u="none" strike="noStrike" dirty="0">
                          <a:solidFill>
                            <a:srgbClr val="000000"/>
                          </a:solidFill>
                          <a:effectLst/>
                          <a:latin typeface="+mn-lt"/>
                        </a:rPr>
                        <a:t>Buzz Kelley (2.1%)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solidFill>
                  </a:tcPr>
                </a:tc>
                <a:extLst>
                  <a:ext uri="{0D108BD9-81ED-4DB2-BD59-A6C34878D82A}">
                    <a16:rowId xmlns:a16="http://schemas.microsoft.com/office/drawing/2014/main" val="3180299876"/>
                  </a:ext>
                </a:extLst>
              </a:tr>
              <a:tr h="1087862">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AK-Governor</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Mike Dunleavy* (40.4%)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Les </a:t>
                      </a:r>
                      <a:r>
                        <a:rPr lang="en-US" sz="900" b="1" i="0" u="none" strike="noStrike" dirty="0" err="1">
                          <a:solidFill>
                            <a:srgbClr val="000000"/>
                          </a:solidFill>
                          <a:effectLst/>
                          <a:latin typeface="+mn-lt"/>
                        </a:rPr>
                        <a:t>Gara</a:t>
                      </a:r>
                      <a:r>
                        <a:rPr lang="en-US" sz="900" b="1" i="0" u="none" strike="noStrike" dirty="0">
                          <a:solidFill>
                            <a:srgbClr val="000000"/>
                          </a:solidFill>
                          <a:effectLst/>
                          <a:latin typeface="+mn-lt"/>
                        </a:rPr>
                        <a:t> (23.1%)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p>
                      <a:pPr algn="ctr" rtl="0" fontAlgn="ctr"/>
                      <a:r>
                        <a:rPr lang="en-US" sz="900" b="1" i="0" u="none" strike="noStrike" dirty="0">
                          <a:solidFill>
                            <a:srgbClr val="000000"/>
                          </a:solidFill>
                          <a:effectLst/>
                          <a:latin typeface="+mn-lt"/>
                        </a:rPr>
                        <a:t>Bill Walker (22.77%)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US" sz="900" b="1" i="0" u="none" strike="noStrike" dirty="0">
                          <a:solidFill>
                            <a:srgbClr val="000000"/>
                          </a:solidFill>
                          <a:effectLst/>
                          <a:latin typeface="+mn-lt"/>
                        </a:rPr>
                        <a:t>Charlie Pierce (6.6%)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Likely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58E"/>
                    </a:solidFill>
                  </a:tcPr>
                </a:tc>
                <a:extLst>
                  <a:ext uri="{0D108BD9-81ED-4DB2-BD59-A6C34878D82A}">
                    <a16:rowId xmlns:a16="http://schemas.microsoft.com/office/drawing/2014/main" val="215337312"/>
                  </a:ext>
                </a:extLst>
              </a:tr>
              <a:tr h="1087862">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AK-AL</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Mary </a:t>
                      </a:r>
                      <a:r>
                        <a:rPr lang="en-US" sz="900" b="1" i="0" u="none" strike="noStrike" dirty="0" err="1">
                          <a:solidFill>
                            <a:srgbClr val="000000"/>
                          </a:solidFill>
                          <a:effectLst/>
                          <a:latin typeface="+mn-lt"/>
                        </a:rPr>
                        <a:t>Peltola</a:t>
                      </a:r>
                      <a:r>
                        <a:rPr lang="en-US" sz="900" b="1" i="0" u="none" strike="noStrike" dirty="0">
                          <a:solidFill>
                            <a:srgbClr val="000000"/>
                          </a:solidFill>
                          <a:effectLst/>
                          <a:latin typeface="+mn-lt"/>
                        </a:rPr>
                        <a:t> (36.8%)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Sarah Palin (30.2%)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p>
                      <a:pPr algn="ctr" rtl="0" fontAlgn="ctr"/>
                      <a:r>
                        <a:rPr lang="en-US" sz="900" b="1" i="0" u="none" strike="noStrike" dirty="0">
                          <a:solidFill>
                            <a:srgbClr val="000000"/>
                          </a:solidFill>
                          <a:effectLst/>
                          <a:latin typeface="+mn-lt"/>
                        </a:rPr>
                        <a:t>Nick Begich (26.2%)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p>
                      <a:pPr algn="ctr" rtl="0" fontAlgn="ctr"/>
                      <a:r>
                        <a:rPr lang="en-US" sz="900" b="1" i="0" u="none" strike="noStrike" dirty="0">
                          <a:solidFill>
                            <a:srgbClr val="000000"/>
                          </a:solidFill>
                          <a:effectLst/>
                          <a:latin typeface="+mn-lt"/>
                        </a:rPr>
                        <a:t>Chris Bye (0.62%)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Likely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958E"/>
                    </a:solidFill>
                  </a:tcPr>
                </a:tc>
                <a:extLst>
                  <a:ext uri="{0D108BD9-81ED-4DB2-BD59-A6C34878D82A}">
                    <a16:rowId xmlns:a16="http://schemas.microsoft.com/office/drawing/2014/main" val="1411125313"/>
                  </a:ext>
                </a:extLst>
              </a:tr>
            </a:tbl>
          </a:graphicData>
        </a:graphic>
      </p:graphicFrame>
    </p:spTree>
    <p:extLst>
      <p:ext uri="{BB962C8B-B14F-4D97-AF65-F5344CB8AC3E}">
        <p14:creationId xmlns:p14="http://schemas.microsoft.com/office/powerpoint/2010/main" val="38280157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New Mexico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316853" cy="307777"/>
          </a:xfrm>
          <a:prstGeom prst="rect">
            <a:avLst/>
          </a:prstGeom>
          <a:noFill/>
        </p:spPr>
        <p:txBody>
          <a:bodyPr wrap="none" rtlCol="0">
            <a:spAutoFit/>
          </a:bodyPr>
          <a:lstStyle/>
          <a:p>
            <a:r>
              <a:rPr lang="en-US" sz="1400" dirty="0">
                <a:solidFill>
                  <a:schemeClr val="bg1">
                    <a:lumMod val="50000"/>
                  </a:schemeClr>
                </a:solidFill>
                <a:latin typeface="+mj-lt"/>
              </a:rPr>
              <a:t>Primaries held June 7</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4725"/>
            <a:ext cx="2562625" cy="276999"/>
          </a:xfrm>
          <a:prstGeom prst="rect">
            <a:avLst/>
          </a:prstGeom>
          <a:noFill/>
        </p:spPr>
        <p:txBody>
          <a:bodyPr wrap="none" rtlCol="0">
            <a:spAutoFit/>
          </a:bodyPr>
          <a:lstStyle/>
          <a:p>
            <a:r>
              <a:rPr lang="en-US" sz="1200" b="1" dirty="0"/>
              <a:t>A vulnerable Democrat governor</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84061"/>
            <a:ext cx="3773718"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Although New Mexico voted for Biden over Trump by 11 points in 2020, lukewarm polling for incumbent Gov. Michelle Lujan Grisham (D) led to a crowded Republican primary</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Low midterm turnout for Democrats could leave the governor’s mansion vulnerable; the Cook Political Report rates the matchup as Likely Democrat</a:t>
            </a: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513007"/>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497951"/>
            <a:ext cx="1527982" cy="276999"/>
          </a:xfrm>
          <a:prstGeom prst="rect">
            <a:avLst/>
          </a:prstGeom>
          <a:noFill/>
        </p:spPr>
        <p:txBody>
          <a:bodyPr wrap="none" rtlCol="0">
            <a:spAutoFit/>
          </a:bodyPr>
          <a:lstStyle/>
          <a:p>
            <a:r>
              <a:rPr lang="en-US" sz="1200" b="1" dirty="0"/>
              <a:t>Redistricting bites</a:t>
            </a:r>
          </a:p>
        </p:txBody>
      </p:sp>
      <p:sp>
        <p:nvSpPr>
          <p:cNvPr id="17" name="Rectangle 16">
            <a:extLst>
              <a:ext uri="{FF2B5EF4-FFF2-40B4-BE49-F238E27FC236}">
                <a16:creationId xmlns:a16="http://schemas.microsoft.com/office/drawing/2014/main" id="{224EF0C6-0C38-B4C2-9E21-7A2F50539560}"/>
              </a:ext>
            </a:extLst>
          </p:cNvPr>
          <p:cNvSpPr/>
          <p:nvPr/>
        </p:nvSpPr>
        <p:spPr>
          <a:xfrm>
            <a:off x="4193441" y="3757162"/>
            <a:ext cx="3773718"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A Democrat-drawn map shifted incumbent Representative Yvette </a:t>
            </a:r>
            <a:r>
              <a:rPr lang="en-GB" sz="1000" dirty="0" err="1">
                <a:solidFill>
                  <a:schemeClr val="dk1"/>
                </a:solidFill>
                <a:cs typeface="Arial"/>
                <a:sym typeface="Arial"/>
              </a:rPr>
              <a:t>Herrell’s</a:t>
            </a:r>
            <a:r>
              <a:rPr lang="en-GB" sz="1000" dirty="0">
                <a:solidFill>
                  <a:schemeClr val="dk1"/>
                </a:solidFill>
                <a:cs typeface="Arial"/>
                <a:sym typeface="Arial"/>
              </a:rPr>
              <a:t> (R-NM-2) district from R+14 to D+4 on FiveThirtyEight’s partisan index</a:t>
            </a:r>
          </a:p>
          <a:p>
            <a:pPr marL="171450" lvl="0" indent="-171450">
              <a:buClr>
                <a:schemeClr val="dk1"/>
              </a:buClr>
              <a:buSzPts val="1100"/>
              <a:buFont typeface="Noto Sans Symbols"/>
              <a:buChar char="▪"/>
            </a:pPr>
            <a:r>
              <a:rPr lang="en-GB" sz="1000" dirty="0">
                <a:solidFill>
                  <a:schemeClr val="dk1"/>
                </a:solidFill>
                <a:cs typeface="Arial"/>
                <a:sym typeface="Arial"/>
              </a:rPr>
              <a:t>The Cook Political Report currently rates the upcoming battle with Democratic primary winner Gabriel Vasquez as a toss-up</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1726691124"/>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2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1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pic>
        <p:nvPicPr>
          <p:cNvPr id="21" name="Picture 20">
            <a:extLst>
              <a:ext uri="{FF2B5EF4-FFF2-40B4-BE49-F238E27FC236}">
                <a16:creationId xmlns:a16="http://schemas.microsoft.com/office/drawing/2014/main" id="{D172CBDC-A000-5DCC-AE10-0A6D132E911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420946" y="4435717"/>
            <a:ext cx="2122017" cy="1240807"/>
          </a:xfrm>
          <a:prstGeom prst="rect">
            <a:avLst/>
          </a:prstGeom>
        </p:spPr>
      </p:pic>
      <p:sp>
        <p:nvSpPr>
          <p:cNvPr id="22" name="TextBox 21">
            <a:extLst>
              <a:ext uri="{FF2B5EF4-FFF2-40B4-BE49-F238E27FC236}">
                <a16:creationId xmlns:a16="http://schemas.microsoft.com/office/drawing/2014/main" id="{8BED1CF0-2422-C5CF-DA97-F5CF57D6147F}"/>
              </a:ext>
            </a:extLst>
          </p:cNvPr>
          <p:cNvSpPr txBox="1"/>
          <p:nvPr/>
        </p:nvSpPr>
        <p:spPr>
          <a:xfrm>
            <a:off x="636991" y="6224623"/>
            <a:ext cx="3934028"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1">
                    <a:lumMod val="65000"/>
                  </a:schemeClr>
                </a:solidFill>
              </a:rPr>
              <a:t>Ballotpedia, Fivethirtyeight, The Cook Political Report with Amy Walter</a:t>
            </a:r>
          </a:p>
        </p:txBody>
      </p:sp>
      <p:sp>
        <p:nvSpPr>
          <p:cNvPr id="20" name="Google Shape;8235;p127">
            <a:extLst>
              <a:ext uri="{FF2B5EF4-FFF2-40B4-BE49-F238E27FC236}">
                <a16:creationId xmlns:a16="http://schemas.microsoft.com/office/drawing/2014/main" id="{263E5520-4B86-C1F9-9F44-DFEB63824998}"/>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Tree>
    <p:extLst>
      <p:ext uri="{BB962C8B-B14F-4D97-AF65-F5344CB8AC3E}">
        <p14:creationId xmlns:p14="http://schemas.microsoft.com/office/powerpoint/2010/main" val="41920433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New Mexico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6/8/22</a:t>
            </a:r>
          </a:p>
        </p:txBody>
      </p:sp>
      <p:graphicFrame>
        <p:nvGraphicFramePr>
          <p:cNvPr id="7" name="Table 6">
            <a:extLst>
              <a:ext uri="{FF2B5EF4-FFF2-40B4-BE49-F238E27FC236}">
                <a16:creationId xmlns:a16="http://schemas.microsoft.com/office/drawing/2014/main" id="{80C261ED-57B1-95D4-D147-FF73329F62A3}"/>
              </a:ext>
            </a:extLst>
          </p:cNvPr>
          <p:cNvGraphicFramePr>
            <a:graphicFrameLocks noGrp="1"/>
          </p:cNvGraphicFramePr>
          <p:nvPr>
            <p:extLst>
              <p:ext uri="{D42A27DB-BD31-4B8C-83A1-F6EECF244321}">
                <p14:modId xmlns:p14="http://schemas.microsoft.com/office/powerpoint/2010/main" val="1888869161"/>
              </p:ext>
            </p:extLst>
          </p:nvPr>
        </p:nvGraphicFramePr>
        <p:xfrm>
          <a:off x="1153740" y="1639810"/>
          <a:ext cx="7030800" cy="4302002"/>
        </p:xfrm>
        <a:graphic>
          <a:graphicData uri="http://schemas.openxmlformats.org/drawingml/2006/table">
            <a:tbl>
              <a:tblPr/>
              <a:tblGrid>
                <a:gridCol w="1096140">
                  <a:extLst>
                    <a:ext uri="{9D8B030D-6E8A-4147-A177-3AD203B41FA5}">
                      <a16:colId xmlns:a16="http://schemas.microsoft.com/office/drawing/2014/main" val="3860109850"/>
                    </a:ext>
                  </a:extLst>
                </a:gridCol>
                <a:gridCol w="2435867">
                  <a:extLst>
                    <a:ext uri="{9D8B030D-6E8A-4147-A177-3AD203B41FA5}">
                      <a16:colId xmlns:a16="http://schemas.microsoft.com/office/drawing/2014/main" val="1258110834"/>
                    </a:ext>
                  </a:extLst>
                </a:gridCol>
                <a:gridCol w="2369435">
                  <a:extLst>
                    <a:ext uri="{9D8B030D-6E8A-4147-A177-3AD203B41FA5}">
                      <a16:colId xmlns:a16="http://schemas.microsoft.com/office/drawing/2014/main" val="1081709827"/>
                    </a:ext>
                  </a:extLst>
                </a:gridCol>
                <a:gridCol w="1129358">
                  <a:extLst>
                    <a:ext uri="{9D8B030D-6E8A-4147-A177-3AD203B41FA5}">
                      <a16:colId xmlns:a16="http://schemas.microsoft.com/office/drawing/2014/main" val="1821399392"/>
                    </a:ext>
                  </a:extLst>
                </a:gridCol>
              </a:tblGrid>
              <a:tr h="819430">
                <a:tc>
                  <a:txBody>
                    <a:bodyPr/>
                    <a:lstStyle/>
                    <a:p>
                      <a:pPr algn="ctr" rtl="0" fontAlgn="ctr"/>
                      <a:r>
                        <a:rPr lang="en-US" sz="1050" b="1" i="0" u="none" strike="noStrike" dirty="0">
                          <a:solidFill>
                            <a:srgbClr val="000000"/>
                          </a:solidFill>
                          <a:effectLst/>
                          <a:latin typeface="+mn-lt"/>
                        </a:rPr>
                        <a:t>Seat</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72760"/>
                  </a:ext>
                </a:extLst>
              </a:tr>
              <a:tr h="870643">
                <a:tc>
                  <a:txBody>
                    <a:bodyPr/>
                    <a:lstStyle/>
                    <a:p>
                      <a:pPr algn="ctr" rtl="0" fontAlgn="ctr"/>
                      <a:r>
                        <a:rPr lang="en-US" sz="900" b="1" i="0" u="none" strike="noStrike" dirty="0">
                          <a:solidFill>
                            <a:srgbClr val="000000"/>
                          </a:solidFill>
                          <a:effectLst/>
                          <a:latin typeface="+mn-lt"/>
                        </a:rPr>
                        <a:t>NM-Governor</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Mark </a:t>
                      </a:r>
                      <a:r>
                        <a:rPr lang="en-US" sz="900" b="1" i="0" u="none" strike="noStrike" dirty="0" err="1">
                          <a:solidFill>
                            <a:srgbClr val="000000"/>
                          </a:solidFill>
                          <a:effectLst/>
                          <a:latin typeface="+mn-lt"/>
                        </a:rPr>
                        <a:t>Ronchetti</a:t>
                      </a:r>
                      <a:r>
                        <a:rPr lang="en-US" sz="900" b="1" i="0" u="none" strike="noStrike" dirty="0">
                          <a:solidFill>
                            <a:srgbClr val="000000"/>
                          </a:solidFill>
                          <a:effectLst/>
                          <a:latin typeface="+mn-lt"/>
                        </a:rPr>
                        <a:t> (58.4%)</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Michelle Lujan Grisham*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2498636281"/>
                  </a:ext>
                </a:extLst>
              </a:tr>
              <a:tr h="870643">
                <a:tc>
                  <a:txBody>
                    <a:bodyPr/>
                    <a:lstStyle/>
                    <a:p>
                      <a:pPr algn="ctr" rtl="0" fontAlgn="ctr"/>
                      <a:r>
                        <a:rPr lang="en-US" sz="900" b="1" i="0" u="none" strike="noStrike" dirty="0">
                          <a:solidFill>
                            <a:srgbClr val="000000"/>
                          </a:solidFill>
                          <a:effectLst/>
                          <a:latin typeface="+mn-lt"/>
                        </a:rPr>
                        <a:t>NM-1</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Michelle Garcia Holmes (58.7%)</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Melanie Stansbury*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49682732"/>
                  </a:ext>
                </a:extLst>
              </a:tr>
              <a:tr h="870643">
                <a:tc>
                  <a:txBody>
                    <a:bodyPr/>
                    <a:lstStyle/>
                    <a:p>
                      <a:pPr algn="ctr" rtl="0" fontAlgn="ctr"/>
                      <a:r>
                        <a:rPr lang="en-US" sz="900" b="1" i="0" u="none" strike="noStrike">
                          <a:solidFill>
                            <a:srgbClr val="000000"/>
                          </a:solidFill>
                          <a:effectLst/>
                          <a:latin typeface="+mn-lt"/>
                        </a:rPr>
                        <a:t>NM-2</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Yvette </a:t>
                      </a:r>
                      <a:r>
                        <a:rPr lang="en-US" sz="900" b="1" i="0" u="none" strike="noStrike" dirty="0" err="1">
                          <a:solidFill>
                            <a:srgbClr val="000000"/>
                          </a:solidFill>
                          <a:effectLst/>
                          <a:latin typeface="+mn-lt"/>
                        </a:rPr>
                        <a:t>Herrell</a:t>
                      </a:r>
                      <a:r>
                        <a:rPr lang="en-US" sz="900" b="1" i="0" u="none" strike="noStrike" dirty="0">
                          <a:solidFill>
                            <a:srgbClr val="000000"/>
                          </a:solidFill>
                          <a:effectLst/>
                          <a:latin typeface="+mn-lt"/>
                        </a:rPr>
                        <a:t>*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Gabriel Vasquez (76.1%)</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Toss Up</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3761965706"/>
                  </a:ext>
                </a:extLst>
              </a:tr>
              <a:tr h="870643">
                <a:tc>
                  <a:txBody>
                    <a:bodyPr/>
                    <a:lstStyle/>
                    <a:p>
                      <a:pPr algn="ctr" rtl="0" fontAlgn="ctr"/>
                      <a:r>
                        <a:rPr lang="en-US" sz="900" b="1" i="0" u="none" strike="noStrike" dirty="0">
                          <a:solidFill>
                            <a:srgbClr val="000000"/>
                          </a:solidFill>
                          <a:effectLst/>
                          <a:latin typeface="+mn-lt"/>
                        </a:rPr>
                        <a:t>NM-3</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Alexis Martinez Johnson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Teresa Leger Fernandez*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Likely D</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BBAEF"/>
                    </a:solidFill>
                  </a:tcPr>
                </a:tc>
                <a:extLst>
                  <a:ext uri="{0D108BD9-81ED-4DB2-BD59-A6C34878D82A}">
                    <a16:rowId xmlns:a16="http://schemas.microsoft.com/office/drawing/2014/main" val="585562871"/>
                  </a:ext>
                </a:extLst>
              </a:tr>
            </a:tbl>
          </a:graphicData>
        </a:graphic>
      </p:graphicFrame>
      <p:sp>
        <p:nvSpPr>
          <p:cNvPr id="8" name="Text Placeholder 18">
            <a:extLst>
              <a:ext uri="{FF2B5EF4-FFF2-40B4-BE49-F238E27FC236}">
                <a16:creationId xmlns:a16="http://schemas.microsoft.com/office/drawing/2014/main" id="{E6123926-2602-3A5E-D57E-EFE93F8B4538}"/>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14636954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North Carolina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3946208" cy="307777"/>
          </a:xfrm>
          <a:prstGeom prst="rect">
            <a:avLst/>
          </a:prstGeom>
          <a:noFill/>
        </p:spPr>
        <p:txBody>
          <a:bodyPr wrap="none" rtlCol="0">
            <a:spAutoFit/>
          </a:bodyPr>
          <a:lstStyle/>
          <a:p>
            <a:r>
              <a:rPr lang="en-US" sz="1400" dirty="0">
                <a:solidFill>
                  <a:schemeClr val="bg1">
                    <a:lumMod val="50000"/>
                  </a:schemeClr>
                </a:solidFill>
                <a:latin typeface="+mj-lt"/>
              </a:rPr>
              <a:t>Primaries held May 17, runoffs July 26</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1045479" cy="276999"/>
          </a:xfrm>
          <a:prstGeom prst="rect">
            <a:avLst/>
          </a:prstGeom>
          <a:noFill/>
        </p:spPr>
        <p:txBody>
          <a:bodyPr wrap="none" rtlCol="0">
            <a:spAutoFit/>
          </a:bodyPr>
          <a:lstStyle/>
          <a:p>
            <a:r>
              <a:rPr lang="en-US" sz="1200" b="1" dirty="0"/>
              <a:t>Senate race</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4" y="2365008"/>
            <a:ext cx="3822256" cy="861774"/>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Trump-endorsed candidate Rep. Ted Budd (R-NC-13) easily defeated his numerous primary challengers</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Former chief justice of the state Supreme Court Cheri Beasley won the Democratic nomination and would be the first Black Senator from North Carolina if she defeats Budd</a:t>
            </a: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272330"/>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257274"/>
            <a:ext cx="2793906" cy="276999"/>
          </a:xfrm>
          <a:prstGeom prst="rect">
            <a:avLst/>
          </a:prstGeom>
          <a:noFill/>
        </p:spPr>
        <p:txBody>
          <a:bodyPr wrap="none" rtlCol="0">
            <a:spAutoFit/>
          </a:bodyPr>
          <a:lstStyle/>
          <a:p>
            <a:r>
              <a:rPr lang="en-US" sz="1200" b="1" dirty="0"/>
              <a:t>Mixed bag for Trump endorsements</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519712"/>
            <a:ext cx="3773718" cy="861774"/>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Trump’s endorsement of Budd helped clear the path for him in a crowded primary field that included some big names, including former Governor Pat McCrory (R)</a:t>
            </a:r>
          </a:p>
          <a:p>
            <a:pPr marL="171450" lvl="0" indent="-171450">
              <a:buClr>
                <a:schemeClr val="dk1"/>
              </a:buClr>
              <a:buSzPts val="1100"/>
              <a:buFont typeface="Noto Sans Symbols"/>
              <a:buChar char="▪"/>
            </a:pPr>
            <a:r>
              <a:rPr lang="en-GB" sz="1000" dirty="0">
                <a:solidFill>
                  <a:schemeClr val="dk1"/>
                </a:solidFill>
                <a:cs typeface="Arial"/>
                <a:sym typeface="Arial"/>
              </a:rPr>
              <a:t>However, Trump’s last minute advocacy for Rep. Madison </a:t>
            </a:r>
            <a:r>
              <a:rPr lang="en-GB" sz="1000" dirty="0" err="1">
                <a:solidFill>
                  <a:schemeClr val="dk1"/>
                </a:solidFill>
                <a:cs typeface="Arial"/>
                <a:sym typeface="Arial"/>
              </a:rPr>
              <a:t>Cawthorn’s</a:t>
            </a:r>
            <a:r>
              <a:rPr lang="en-GB" sz="1000" dirty="0">
                <a:solidFill>
                  <a:schemeClr val="dk1"/>
                </a:solidFill>
                <a:cs typeface="Arial"/>
                <a:sym typeface="Arial"/>
              </a:rPr>
              <a:t> (R-NC-11) fell short </a:t>
            </a:r>
          </a:p>
        </p:txBody>
      </p:sp>
      <p:sp>
        <p:nvSpPr>
          <p:cNvPr id="18" name="Google Shape;8247;p127">
            <a:extLst>
              <a:ext uri="{FF2B5EF4-FFF2-40B4-BE49-F238E27FC236}">
                <a16:creationId xmlns:a16="http://schemas.microsoft.com/office/drawing/2014/main" id="{5EAA7E71-244C-E003-8DE9-A36CE51BC1EB}"/>
              </a:ext>
            </a:extLst>
          </p:cNvPr>
          <p:cNvSpPr/>
          <p:nvPr/>
        </p:nvSpPr>
        <p:spPr>
          <a:xfrm>
            <a:off x="4285365" y="4428608"/>
            <a:ext cx="246888" cy="2468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3</a:t>
            </a:r>
            <a:endParaRPr dirty="0"/>
          </a:p>
        </p:txBody>
      </p:sp>
      <p:sp>
        <p:nvSpPr>
          <p:cNvPr id="19" name="TextBox 18">
            <a:extLst>
              <a:ext uri="{FF2B5EF4-FFF2-40B4-BE49-F238E27FC236}">
                <a16:creationId xmlns:a16="http://schemas.microsoft.com/office/drawing/2014/main" id="{E6FBF889-B971-5B74-9688-A096496EFB7D}"/>
              </a:ext>
            </a:extLst>
          </p:cNvPr>
          <p:cNvSpPr txBox="1"/>
          <p:nvPr/>
        </p:nvSpPr>
        <p:spPr>
          <a:xfrm>
            <a:off x="4532563" y="4413552"/>
            <a:ext cx="1558440" cy="276999"/>
          </a:xfrm>
          <a:prstGeom prst="rect">
            <a:avLst/>
          </a:prstGeom>
          <a:noFill/>
        </p:spPr>
        <p:txBody>
          <a:bodyPr wrap="none" rtlCol="0">
            <a:spAutoFit/>
          </a:bodyPr>
          <a:lstStyle/>
          <a:p>
            <a:r>
              <a:rPr lang="en-US" sz="1200" b="1" dirty="0"/>
              <a:t>Progressive defeat</a:t>
            </a:r>
          </a:p>
        </p:txBody>
      </p:sp>
      <p:sp>
        <p:nvSpPr>
          <p:cNvPr id="20" name="Rectangle 19">
            <a:extLst>
              <a:ext uri="{FF2B5EF4-FFF2-40B4-BE49-F238E27FC236}">
                <a16:creationId xmlns:a16="http://schemas.microsoft.com/office/drawing/2014/main" id="{E01C095B-06DB-530A-031F-92D8CA45FC43}"/>
              </a:ext>
            </a:extLst>
          </p:cNvPr>
          <p:cNvSpPr/>
          <p:nvPr/>
        </p:nvSpPr>
        <p:spPr>
          <a:xfrm>
            <a:off x="4204144" y="4676401"/>
            <a:ext cx="3870347" cy="1323439"/>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Outside groups donated generously to moderate Democratic candidates in the state</a:t>
            </a:r>
          </a:p>
          <a:p>
            <a:pPr marL="171450" lvl="0" indent="-171450">
              <a:buClr>
                <a:schemeClr val="dk1"/>
              </a:buClr>
              <a:buSzPts val="1100"/>
              <a:buFont typeface="Noto Sans Symbols"/>
              <a:buChar char="▪"/>
            </a:pPr>
            <a:r>
              <a:rPr lang="en-GB" sz="1000" dirty="0">
                <a:solidFill>
                  <a:schemeClr val="dk1"/>
                </a:solidFill>
                <a:cs typeface="Arial"/>
                <a:sym typeface="Arial"/>
              </a:rPr>
              <a:t>Progressives saw primary defeats in the 1st and 4th districts; in the latter, candidate Nida Allam (D) was bested despite endorsements from Sen. Bernie Sanders (I-VT) and Rep. Alexandria Ocasio-Cortez (D-NY-14)  </a:t>
            </a:r>
          </a:p>
          <a:p>
            <a:pPr marL="171450" lvl="0" indent="-171450">
              <a:buClr>
                <a:schemeClr val="dk1"/>
              </a:buClr>
              <a:buSzPts val="1100"/>
              <a:buFont typeface="Noto Sans Symbols"/>
              <a:buChar char="▪"/>
            </a:pPr>
            <a:endParaRPr lang="en-GB" sz="1000" dirty="0">
              <a:solidFill>
                <a:schemeClr val="dk1"/>
              </a:solidFill>
              <a:cs typeface="Arial"/>
              <a:sym typeface="Arial"/>
            </a:endParaRPr>
          </a:p>
          <a:p>
            <a:pPr marL="171450" lvl="0" indent="-171450">
              <a:buClr>
                <a:schemeClr val="dk1"/>
              </a:buClr>
              <a:buSzPts val="1100"/>
              <a:buFont typeface="Noto Sans Symbols"/>
              <a:buChar char="▪"/>
            </a:pPr>
            <a:endParaRPr lang="en-GB" sz="1000" dirty="0">
              <a:solidFill>
                <a:schemeClr val="dk1"/>
              </a:solidFill>
              <a:cs typeface="Arial"/>
              <a:sym typeface="Arial"/>
            </a:endParaRP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3913276017"/>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5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8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rgbClr val="FF5739"/>
                          </a:solidFill>
                          <a:effectLst/>
                          <a:latin typeface="+mn-lt"/>
                        </a:rPr>
                        <a:t>R</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2" name="TextBox 21">
            <a:extLst>
              <a:ext uri="{FF2B5EF4-FFF2-40B4-BE49-F238E27FC236}">
                <a16:creationId xmlns:a16="http://schemas.microsoft.com/office/drawing/2014/main" id="{65740FD7-47D4-7CE3-959C-8DA562EE1332}"/>
              </a:ext>
            </a:extLst>
          </p:cNvPr>
          <p:cNvSpPr txBox="1"/>
          <p:nvPr/>
        </p:nvSpPr>
        <p:spPr>
          <a:xfrm>
            <a:off x="636990" y="6224623"/>
            <a:ext cx="454460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CNN, LA Times, The Hill, Vox, AP, The Cook Political Report with Amy Walter</a:t>
            </a:r>
          </a:p>
        </p:txBody>
      </p:sp>
      <p:pic>
        <p:nvPicPr>
          <p:cNvPr id="6" name="Picture 5">
            <a:extLst>
              <a:ext uri="{FF2B5EF4-FFF2-40B4-BE49-F238E27FC236}">
                <a16:creationId xmlns:a16="http://schemas.microsoft.com/office/drawing/2014/main" id="{3DBC6CCE-8275-9C91-D368-B6205E4C2276}"/>
              </a:ext>
            </a:extLst>
          </p:cNvPr>
          <p:cNvPicPr>
            <a:picLocks noChangeAspect="1"/>
          </p:cNvPicPr>
          <p:nvPr/>
        </p:nvPicPr>
        <p:blipFill>
          <a:blip r:embed="rId3"/>
          <a:stretch>
            <a:fillRect/>
          </a:stretch>
        </p:blipFill>
        <p:spPr>
          <a:xfrm>
            <a:off x="1381727" y="4453245"/>
            <a:ext cx="1983679" cy="956416"/>
          </a:xfrm>
          <a:prstGeom prst="rect">
            <a:avLst/>
          </a:prstGeom>
        </p:spPr>
      </p:pic>
      <p:sp>
        <p:nvSpPr>
          <p:cNvPr id="23" name="Google Shape;8235;p127">
            <a:extLst>
              <a:ext uri="{FF2B5EF4-FFF2-40B4-BE49-F238E27FC236}">
                <a16:creationId xmlns:a16="http://schemas.microsoft.com/office/drawing/2014/main" id="{B56D2C45-FF4C-ABE8-9081-18628F1715BF}"/>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Tree>
    <p:extLst>
      <p:ext uri="{BB962C8B-B14F-4D97-AF65-F5344CB8AC3E}">
        <p14:creationId xmlns:p14="http://schemas.microsoft.com/office/powerpoint/2010/main" val="6001444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North Carolina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5/18/22</a:t>
            </a:r>
          </a:p>
        </p:txBody>
      </p:sp>
      <p:graphicFrame>
        <p:nvGraphicFramePr>
          <p:cNvPr id="8" name="Table 7">
            <a:extLst>
              <a:ext uri="{FF2B5EF4-FFF2-40B4-BE49-F238E27FC236}">
                <a16:creationId xmlns:a16="http://schemas.microsoft.com/office/drawing/2014/main" id="{3E322078-5434-8C63-CF4C-3076A1BE2CFC}"/>
              </a:ext>
            </a:extLst>
          </p:cNvPr>
          <p:cNvGraphicFramePr>
            <a:graphicFrameLocks noGrp="1"/>
          </p:cNvGraphicFramePr>
          <p:nvPr>
            <p:extLst>
              <p:ext uri="{D42A27DB-BD31-4B8C-83A1-F6EECF244321}">
                <p14:modId xmlns:p14="http://schemas.microsoft.com/office/powerpoint/2010/main" val="3350469706"/>
              </p:ext>
            </p:extLst>
          </p:nvPr>
        </p:nvGraphicFramePr>
        <p:xfrm>
          <a:off x="1153740" y="1625285"/>
          <a:ext cx="7030799" cy="4302002"/>
        </p:xfrm>
        <a:graphic>
          <a:graphicData uri="http://schemas.openxmlformats.org/drawingml/2006/table">
            <a:tbl>
              <a:tblPr/>
              <a:tblGrid>
                <a:gridCol w="1093953">
                  <a:extLst>
                    <a:ext uri="{9D8B030D-6E8A-4147-A177-3AD203B41FA5}">
                      <a16:colId xmlns:a16="http://schemas.microsoft.com/office/drawing/2014/main" val="1484662363"/>
                    </a:ext>
                  </a:extLst>
                </a:gridCol>
                <a:gridCol w="2433738">
                  <a:extLst>
                    <a:ext uri="{9D8B030D-6E8A-4147-A177-3AD203B41FA5}">
                      <a16:colId xmlns:a16="http://schemas.microsoft.com/office/drawing/2014/main" val="2967258605"/>
                    </a:ext>
                  </a:extLst>
                </a:gridCol>
                <a:gridCol w="2372280">
                  <a:extLst>
                    <a:ext uri="{9D8B030D-6E8A-4147-A177-3AD203B41FA5}">
                      <a16:colId xmlns:a16="http://schemas.microsoft.com/office/drawing/2014/main" val="3192681189"/>
                    </a:ext>
                  </a:extLst>
                </a:gridCol>
                <a:gridCol w="1130828">
                  <a:extLst>
                    <a:ext uri="{9D8B030D-6E8A-4147-A177-3AD203B41FA5}">
                      <a16:colId xmlns:a16="http://schemas.microsoft.com/office/drawing/2014/main" val="3472528218"/>
                    </a:ext>
                  </a:extLst>
                </a:gridCol>
              </a:tblGrid>
              <a:tr h="259157">
                <a:tc>
                  <a:txBody>
                    <a:bodyPr/>
                    <a:lstStyle/>
                    <a:p>
                      <a:pPr algn="ctr" rtl="0" fontAlgn="ctr"/>
                      <a:r>
                        <a:rPr lang="en-US" sz="1050" b="1" i="0" u="none" strike="noStrike" dirty="0">
                          <a:solidFill>
                            <a:srgbClr val="000000"/>
                          </a:solidFill>
                          <a:effectLst/>
                          <a:latin typeface="+mn-lt"/>
                        </a:rPr>
                        <a:t>Seat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879768"/>
                  </a:ext>
                </a:extLst>
              </a:tr>
              <a:tr h="269523">
                <a:tc>
                  <a:txBody>
                    <a:bodyPr/>
                    <a:lstStyle/>
                    <a:p>
                      <a:pPr algn="ctr" rtl="0" fontAlgn="ctr"/>
                      <a:r>
                        <a:rPr lang="en-US" sz="900" b="1" i="0" u="none" strike="noStrike">
                          <a:solidFill>
                            <a:srgbClr val="000000"/>
                          </a:solidFill>
                          <a:effectLst/>
                          <a:latin typeface="+mn-lt"/>
                        </a:rPr>
                        <a:t>NC-Senate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Ted Budd (58.6%)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Cheri Beasley (81.1%)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Lean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A"/>
                    </a:solidFill>
                  </a:tcPr>
                </a:tc>
                <a:extLst>
                  <a:ext uri="{0D108BD9-81ED-4DB2-BD59-A6C34878D82A}">
                    <a16:rowId xmlns:a16="http://schemas.microsoft.com/office/drawing/2014/main" val="1022320380"/>
                  </a:ext>
                </a:extLst>
              </a:tr>
              <a:tr h="269523">
                <a:tc>
                  <a:txBody>
                    <a:bodyPr/>
                    <a:lstStyle/>
                    <a:p>
                      <a:pPr algn="ctr" rtl="0" fontAlgn="ctr"/>
                      <a:r>
                        <a:rPr lang="en-US" sz="900" b="1" i="0" u="none" strike="noStrike" dirty="0">
                          <a:solidFill>
                            <a:srgbClr val="000000"/>
                          </a:solidFill>
                          <a:effectLst/>
                          <a:latin typeface="+mn-lt"/>
                        </a:rPr>
                        <a:t>NC-1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Sandy Smith (31.4%)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Don Davis (63.2%)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Lean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374463244"/>
                  </a:ext>
                </a:extLst>
              </a:tr>
              <a:tr h="269523">
                <a:tc>
                  <a:txBody>
                    <a:bodyPr/>
                    <a:lstStyle/>
                    <a:p>
                      <a:pPr algn="ctr" rtl="0" fontAlgn="ctr"/>
                      <a:r>
                        <a:rPr lang="en-US" sz="900" b="1" i="0" u="none" strike="noStrike">
                          <a:solidFill>
                            <a:srgbClr val="000000"/>
                          </a:solidFill>
                          <a:effectLst/>
                          <a:latin typeface="+mn-lt"/>
                        </a:rPr>
                        <a:t>NC-2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Christine Villaverde (55.2%)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Deborah Ross*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33104311"/>
                  </a:ext>
                </a:extLst>
              </a:tr>
              <a:tr h="269523">
                <a:tc>
                  <a:txBody>
                    <a:bodyPr/>
                    <a:lstStyle/>
                    <a:p>
                      <a:pPr algn="ctr" rtl="0" fontAlgn="ctr"/>
                      <a:r>
                        <a:rPr lang="en-US" sz="900" b="1" i="0" u="none" strike="noStrike" dirty="0">
                          <a:solidFill>
                            <a:srgbClr val="000000"/>
                          </a:solidFill>
                          <a:effectLst/>
                          <a:latin typeface="+mn-lt"/>
                        </a:rPr>
                        <a:t>NC-3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Greg Murphy* (75.7%)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Barbara Gaskins (80.4%)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084810546"/>
                  </a:ext>
                </a:extLst>
              </a:tr>
              <a:tr h="269523">
                <a:tc>
                  <a:txBody>
                    <a:bodyPr/>
                    <a:lstStyle/>
                    <a:p>
                      <a:pPr algn="ctr" rtl="0" fontAlgn="ctr"/>
                      <a:r>
                        <a:rPr lang="en-US" sz="900" b="1" i="0" u="none" strike="noStrike" dirty="0">
                          <a:solidFill>
                            <a:srgbClr val="000000"/>
                          </a:solidFill>
                          <a:effectLst/>
                          <a:latin typeface="+mn-lt"/>
                        </a:rPr>
                        <a:t>NC-4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Courtney Geels (64.5%)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Valerie Foushee (46.1%)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862850718"/>
                  </a:ext>
                </a:extLst>
              </a:tr>
              <a:tr h="269523">
                <a:tc>
                  <a:txBody>
                    <a:bodyPr/>
                    <a:lstStyle/>
                    <a:p>
                      <a:pPr algn="ctr" rtl="0" fontAlgn="ctr"/>
                      <a:r>
                        <a:rPr lang="en-US" sz="900" b="1" i="0" u="none" strike="noStrike">
                          <a:solidFill>
                            <a:srgbClr val="000000"/>
                          </a:solidFill>
                          <a:effectLst/>
                          <a:latin typeface="+mn-lt"/>
                        </a:rPr>
                        <a:t>NC-5</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Virginia Foxx* (76.6%)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Kyle Parrish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310066882"/>
                  </a:ext>
                </a:extLst>
              </a:tr>
              <a:tr h="269523">
                <a:tc>
                  <a:txBody>
                    <a:bodyPr/>
                    <a:lstStyle/>
                    <a:p>
                      <a:pPr algn="ctr" rtl="0" fontAlgn="ctr"/>
                      <a:r>
                        <a:rPr lang="en-US" sz="900" b="1" i="0" u="none" strike="noStrike">
                          <a:solidFill>
                            <a:srgbClr val="000000"/>
                          </a:solidFill>
                          <a:effectLst/>
                          <a:latin typeface="+mn-lt"/>
                        </a:rPr>
                        <a:t>NC-6</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Christian Castelli (36.2%)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Kathy Manning*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Likely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BBAEF"/>
                    </a:solidFill>
                  </a:tcPr>
                </a:tc>
                <a:extLst>
                  <a:ext uri="{0D108BD9-81ED-4DB2-BD59-A6C34878D82A}">
                    <a16:rowId xmlns:a16="http://schemas.microsoft.com/office/drawing/2014/main" val="2660171734"/>
                  </a:ext>
                </a:extLst>
              </a:tr>
              <a:tr h="269523">
                <a:tc>
                  <a:txBody>
                    <a:bodyPr/>
                    <a:lstStyle/>
                    <a:p>
                      <a:pPr algn="ctr" rtl="0" fontAlgn="ctr"/>
                      <a:r>
                        <a:rPr lang="en-US" sz="900" b="1" i="0" u="none" strike="noStrike">
                          <a:solidFill>
                            <a:srgbClr val="000000"/>
                          </a:solidFill>
                          <a:effectLst/>
                          <a:latin typeface="+mn-lt"/>
                        </a:rPr>
                        <a:t>NC-7</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David Rouzer* (79.2%)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Charles Graham (31.2%)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977940689"/>
                  </a:ext>
                </a:extLst>
              </a:tr>
              <a:tr h="269523">
                <a:tc>
                  <a:txBody>
                    <a:bodyPr/>
                    <a:lstStyle/>
                    <a:p>
                      <a:pPr algn="ctr" rtl="0" fontAlgn="ctr"/>
                      <a:r>
                        <a:rPr lang="en-US" sz="900" b="1" i="0" u="none" strike="noStrike">
                          <a:solidFill>
                            <a:srgbClr val="000000"/>
                          </a:solidFill>
                          <a:effectLst/>
                          <a:latin typeface="+mn-lt"/>
                        </a:rPr>
                        <a:t>NC-8</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Dan Bishop*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Scott Huffman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256506751"/>
                  </a:ext>
                </a:extLst>
              </a:tr>
              <a:tr h="269523">
                <a:tc>
                  <a:txBody>
                    <a:bodyPr/>
                    <a:lstStyle/>
                    <a:p>
                      <a:pPr algn="ctr" rtl="0" fontAlgn="ctr"/>
                      <a:r>
                        <a:rPr lang="en-US" sz="900" b="1" i="0" u="none" strike="noStrike">
                          <a:solidFill>
                            <a:srgbClr val="000000"/>
                          </a:solidFill>
                          <a:effectLst/>
                          <a:latin typeface="+mn-lt"/>
                        </a:rPr>
                        <a:t>NC-9</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Richard Hudson* (79.2%)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Ben Clark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792237500"/>
                  </a:ext>
                </a:extLst>
              </a:tr>
              <a:tr h="269523">
                <a:tc>
                  <a:txBody>
                    <a:bodyPr/>
                    <a:lstStyle/>
                    <a:p>
                      <a:pPr algn="ctr" rtl="0" fontAlgn="ctr"/>
                      <a:r>
                        <a:rPr lang="en-US" sz="900" b="1" i="0" u="none" strike="noStrike">
                          <a:solidFill>
                            <a:srgbClr val="000000"/>
                          </a:solidFill>
                          <a:effectLst/>
                          <a:latin typeface="+mn-lt"/>
                        </a:rPr>
                        <a:t>NC-10</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Patrick McHenry* (68.1%)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Pam Genant (77.4%)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445317443"/>
                  </a:ext>
                </a:extLst>
              </a:tr>
              <a:tr h="269523">
                <a:tc>
                  <a:txBody>
                    <a:bodyPr/>
                    <a:lstStyle/>
                    <a:p>
                      <a:pPr algn="ctr" rtl="0" fontAlgn="ctr"/>
                      <a:r>
                        <a:rPr lang="en-US" sz="900" b="1" i="0" u="none" strike="noStrike">
                          <a:solidFill>
                            <a:srgbClr val="000000"/>
                          </a:solidFill>
                          <a:effectLst/>
                          <a:latin typeface="+mn-lt"/>
                        </a:rPr>
                        <a:t>NC-11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Chuck Edwards (33.4%)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Jasmine Beach-Ferrara (59.7%)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046711270"/>
                  </a:ext>
                </a:extLst>
              </a:tr>
              <a:tr h="269523">
                <a:tc>
                  <a:txBody>
                    <a:bodyPr/>
                    <a:lstStyle/>
                    <a:p>
                      <a:pPr algn="ctr" rtl="0" fontAlgn="ctr"/>
                      <a:r>
                        <a:rPr lang="en-US" sz="900" b="1" i="0" u="none" strike="noStrike">
                          <a:solidFill>
                            <a:srgbClr val="000000"/>
                          </a:solidFill>
                          <a:effectLst/>
                          <a:latin typeface="+mn-lt"/>
                        </a:rPr>
                        <a:t>NC-12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Tyler Lee (42.9%)</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Alma Adams* (91.6%)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804033155"/>
                  </a:ext>
                </a:extLst>
              </a:tr>
              <a:tr h="269523">
                <a:tc>
                  <a:txBody>
                    <a:bodyPr/>
                    <a:lstStyle/>
                    <a:p>
                      <a:pPr algn="ctr" rtl="0" fontAlgn="ctr"/>
                      <a:r>
                        <a:rPr lang="en-US" sz="900" b="1" i="0" u="none" strike="noStrike">
                          <a:solidFill>
                            <a:srgbClr val="000000"/>
                          </a:solidFill>
                          <a:effectLst/>
                          <a:latin typeface="+mn-lt"/>
                        </a:rPr>
                        <a:t>NC-13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Bo Hines (32.1%)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Wiley Nickel (51.6%)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2062556121"/>
                  </a:ext>
                </a:extLst>
              </a:tr>
              <a:tr h="269523">
                <a:tc>
                  <a:txBody>
                    <a:bodyPr/>
                    <a:lstStyle/>
                    <a:p>
                      <a:pPr algn="ctr" rtl="0" fontAlgn="ctr"/>
                      <a:r>
                        <a:rPr lang="en-US" sz="900" b="1" i="0" u="none" strike="noStrike">
                          <a:solidFill>
                            <a:srgbClr val="000000"/>
                          </a:solidFill>
                          <a:effectLst/>
                          <a:latin typeface="+mn-lt"/>
                        </a:rPr>
                        <a:t>NC-14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Pat Harrigan (75.7%)</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Jeff Jackson (86.2%)</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767880891"/>
                  </a:ext>
                </a:extLst>
              </a:tr>
            </a:tbl>
          </a:graphicData>
        </a:graphic>
      </p:graphicFrame>
      <p:sp>
        <p:nvSpPr>
          <p:cNvPr id="7" name="Text Placeholder 18">
            <a:extLst>
              <a:ext uri="{FF2B5EF4-FFF2-40B4-BE49-F238E27FC236}">
                <a16:creationId xmlns:a16="http://schemas.microsoft.com/office/drawing/2014/main" id="{1DAE2E17-1C5D-D327-212D-064E8B496C0D}"/>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12960170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New York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7399846" cy="307777"/>
          </a:xfrm>
          <a:prstGeom prst="rect">
            <a:avLst/>
          </a:prstGeom>
          <a:noFill/>
        </p:spPr>
        <p:txBody>
          <a:bodyPr wrap="none" rtlCol="0">
            <a:spAutoFit/>
          </a:bodyPr>
          <a:lstStyle/>
          <a:p>
            <a:r>
              <a:rPr lang="en-US" sz="1400" dirty="0">
                <a:solidFill>
                  <a:schemeClr val="bg1">
                    <a:lumMod val="50000"/>
                  </a:schemeClr>
                </a:solidFill>
                <a:latin typeface="+mj-lt"/>
              </a:rPr>
              <a:t>Gubernatorial primary held June 28; Congressional primaries held Aug. 23</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8/24/22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1499128" cy="276999"/>
          </a:xfrm>
          <a:prstGeom prst="rect">
            <a:avLst/>
          </a:prstGeom>
          <a:noFill/>
        </p:spPr>
        <p:txBody>
          <a:bodyPr wrap="none" rtlCol="0">
            <a:spAutoFit/>
          </a:bodyPr>
          <a:lstStyle/>
          <a:p>
            <a:r>
              <a:rPr lang="en-US" sz="1200" b="1" dirty="0"/>
              <a:t>Governor race set</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4" y="2365008"/>
            <a:ext cx="3822256" cy="861774"/>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ea typeface="Arial"/>
                <a:cs typeface="Arial"/>
                <a:sym typeface="Arial"/>
              </a:rPr>
              <a:t>Incumbent Gov. Kathy </a:t>
            </a:r>
            <a:r>
              <a:rPr lang="en-US" sz="1000" dirty="0" err="1">
                <a:solidFill>
                  <a:schemeClr val="dk1"/>
                </a:solidFill>
                <a:ea typeface="Arial"/>
                <a:cs typeface="Arial"/>
                <a:sym typeface="Arial"/>
              </a:rPr>
              <a:t>Hochul</a:t>
            </a:r>
            <a:r>
              <a:rPr lang="en-US" sz="1000" dirty="0">
                <a:solidFill>
                  <a:schemeClr val="dk1"/>
                </a:solidFill>
                <a:ea typeface="Arial"/>
                <a:cs typeface="Arial"/>
                <a:sym typeface="Arial"/>
              </a:rPr>
              <a:t> (D) easily won her party’s nomination and will face Rep. Lee Zeldin (R-NY-1) While</a:t>
            </a:r>
          </a:p>
          <a:p>
            <a:pPr marL="171450" lvl="0" indent="-171450">
              <a:buClr>
                <a:schemeClr val="dk1"/>
              </a:buClr>
              <a:buSzPts val="1100"/>
              <a:buFont typeface="Noto Sans Symbols"/>
              <a:buChar char="▪"/>
            </a:pPr>
            <a:r>
              <a:rPr lang="en-US" sz="1000" dirty="0" err="1">
                <a:solidFill>
                  <a:schemeClr val="dk1"/>
                </a:solidFill>
                <a:ea typeface="Arial"/>
                <a:cs typeface="Arial"/>
                <a:sym typeface="Arial"/>
              </a:rPr>
              <a:t>Hochul</a:t>
            </a:r>
            <a:r>
              <a:rPr lang="en-US" sz="1000" dirty="0">
                <a:solidFill>
                  <a:schemeClr val="dk1"/>
                </a:solidFill>
                <a:ea typeface="Arial"/>
                <a:cs typeface="Arial"/>
                <a:sym typeface="Arial"/>
              </a:rPr>
              <a:t> is favored to win in a state that has more than twice as many registered Democrats as Republicans; she would be the first woman elected to the governor’s office</a:t>
            </a: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191776"/>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174658"/>
            <a:ext cx="1553630" cy="276999"/>
          </a:xfrm>
          <a:prstGeom prst="rect">
            <a:avLst/>
          </a:prstGeom>
          <a:noFill/>
        </p:spPr>
        <p:txBody>
          <a:bodyPr wrap="none" rtlCol="0">
            <a:spAutoFit/>
          </a:bodyPr>
          <a:lstStyle/>
          <a:p>
            <a:r>
              <a:rPr lang="en-US" sz="1200" b="1" dirty="0"/>
              <a:t>Redistricting woes</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439158"/>
            <a:ext cx="3773718" cy="1015663"/>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US" sz="1000" b="0" i="0" u="none" strike="noStrike" cap="none" dirty="0">
                <a:solidFill>
                  <a:schemeClr val="dk1"/>
                </a:solidFill>
                <a:latin typeface="Arial"/>
                <a:ea typeface="Arial"/>
                <a:cs typeface="Arial"/>
                <a:sym typeface="Arial"/>
              </a:rPr>
              <a:t>A court-ordered congressional map created tensions between incumbents, with Rep. Jerry Nadler (D-NY-10) ousting Rep. Carolyn Maloney (D-NY-12) and </a:t>
            </a:r>
            <a:r>
              <a:rPr lang="en-US" sz="1000" dirty="0">
                <a:solidFill>
                  <a:schemeClr val="dk1"/>
                </a:solidFill>
              </a:rPr>
              <a:t>Rep. </a:t>
            </a:r>
            <a:r>
              <a:rPr lang="en-US" sz="1000" dirty="0" err="1">
                <a:solidFill>
                  <a:schemeClr val="dk1"/>
                </a:solidFill>
              </a:rPr>
              <a:t>Mondaire</a:t>
            </a:r>
            <a:r>
              <a:rPr lang="en-US" sz="1000" dirty="0">
                <a:solidFill>
                  <a:schemeClr val="dk1"/>
                </a:solidFill>
              </a:rPr>
              <a:t> Jones (D-NY-17) losing the new 10</a:t>
            </a:r>
            <a:r>
              <a:rPr lang="en-US" sz="1000" baseline="30000" dirty="0">
                <a:solidFill>
                  <a:schemeClr val="dk1"/>
                </a:solidFill>
              </a:rPr>
              <a:t>th</a:t>
            </a:r>
            <a:r>
              <a:rPr lang="en-US" sz="1000" dirty="0">
                <a:solidFill>
                  <a:schemeClr val="dk1"/>
                </a:solidFill>
              </a:rPr>
              <a:t> CD’s primary race after moving to the district to avoid a member-on-member primary with DCCC Chair Rep. Sean Patrick Maloney (D-NY-18)</a:t>
            </a:r>
            <a:endParaRPr lang="en-US" sz="1000" dirty="0"/>
          </a:p>
        </p:txBody>
      </p:sp>
      <p:sp>
        <p:nvSpPr>
          <p:cNvPr id="18" name="Google Shape;8247;p127">
            <a:extLst>
              <a:ext uri="{FF2B5EF4-FFF2-40B4-BE49-F238E27FC236}">
                <a16:creationId xmlns:a16="http://schemas.microsoft.com/office/drawing/2014/main" id="{5EAA7E71-244C-E003-8DE9-A36CE51BC1EB}"/>
              </a:ext>
            </a:extLst>
          </p:cNvPr>
          <p:cNvSpPr/>
          <p:nvPr/>
        </p:nvSpPr>
        <p:spPr>
          <a:xfrm>
            <a:off x="4285365" y="4428608"/>
            <a:ext cx="246888" cy="2468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3</a:t>
            </a:r>
            <a:endParaRPr dirty="0"/>
          </a:p>
        </p:txBody>
      </p:sp>
      <p:sp>
        <p:nvSpPr>
          <p:cNvPr id="19" name="TextBox 18">
            <a:extLst>
              <a:ext uri="{FF2B5EF4-FFF2-40B4-BE49-F238E27FC236}">
                <a16:creationId xmlns:a16="http://schemas.microsoft.com/office/drawing/2014/main" id="{E6FBF889-B971-5B74-9688-A096496EFB7D}"/>
              </a:ext>
            </a:extLst>
          </p:cNvPr>
          <p:cNvSpPr txBox="1"/>
          <p:nvPr/>
        </p:nvSpPr>
        <p:spPr>
          <a:xfrm>
            <a:off x="4532253" y="4417334"/>
            <a:ext cx="2131161" cy="276999"/>
          </a:xfrm>
          <a:prstGeom prst="rect">
            <a:avLst/>
          </a:prstGeom>
          <a:noFill/>
        </p:spPr>
        <p:txBody>
          <a:bodyPr wrap="none" rtlCol="0">
            <a:spAutoFit/>
          </a:bodyPr>
          <a:lstStyle/>
          <a:p>
            <a:r>
              <a:rPr lang="en-US" sz="1200" b="1" dirty="0"/>
              <a:t>NY establishment strength</a:t>
            </a:r>
          </a:p>
        </p:txBody>
      </p:sp>
      <p:sp>
        <p:nvSpPr>
          <p:cNvPr id="20" name="Rectangle 19">
            <a:extLst>
              <a:ext uri="{FF2B5EF4-FFF2-40B4-BE49-F238E27FC236}">
                <a16:creationId xmlns:a16="http://schemas.microsoft.com/office/drawing/2014/main" id="{E01C095B-06DB-530A-031F-92D8CA45FC43}"/>
              </a:ext>
            </a:extLst>
          </p:cNvPr>
          <p:cNvSpPr/>
          <p:nvPr/>
        </p:nvSpPr>
        <p:spPr>
          <a:xfrm>
            <a:off x="4204144" y="4676401"/>
            <a:ext cx="3870347" cy="1169551"/>
          </a:xfrm>
          <a:prstGeom prst="rect">
            <a:avLst/>
          </a:prstGeom>
        </p:spPr>
        <p:txBody>
          <a:bodyPr wrap="square">
            <a:spAutoFit/>
          </a:bodyPr>
          <a:lstStyle/>
          <a:p>
            <a:pPr marL="171450" lvl="0" indent="-171450">
              <a:buClr>
                <a:schemeClr val="dk1"/>
              </a:buClr>
              <a:buSzPts val="1100"/>
              <a:buFont typeface="Noto Sans Symbols"/>
              <a:buChar char="▪"/>
            </a:pPr>
            <a:r>
              <a:rPr lang="en-US" sz="1000" b="0" i="0" u="none" strike="noStrike" cap="none" dirty="0">
                <a:solidFill>
                  <a:schemeClr val="dk1"/>
                </a:solidFill>
                <a:latin typeface="Arial"/>
                <a:ea typeface="Arial"/>
                <a:cs typeface="Arial"/>
                <a:sym typeface="Arial"/>
              </a:rPr>
              <a:t>Rep. Maloney easily bested progressive challenger Alessandra </a:t>
            </a:r>
            <a:r>
              <a:rPr lang="en-US" sz="1000" b="0" i="0" u="none" strike="noStrike" cap="none" dirty="0" err="1">
                <a:solidFill>
                  <a:schemeClr val="dk1"/>
                </a:solidFill>
                <a:latin typeface="Arial"/>
                <a:ea typeface="Arial"/>
                <a:cs typeface="Arial"/>
                <a:sym typeface="Arial"/>
              </a:rPr>
              <a:t>Biaggi</a:t>
            </a:r>
            <a:r>
              <a:rPr lang="en-US" sz="1000" dirty="0">
                <a:solidFill>
                  <a:schemeClr val="dk1"/>
                </a:solidFill>
                <a:latin typeface="Arial"/>
                <a:ea typeface="Arial"/>
                <a:cs typeface="Arial"/>
                <a:sym typeface="Arial"/>
              </a:rPr>
              <a:t>, who </a:t>
            </a:r>
            <a:r>
              <a:rPr lang="en-US" sz="1000" b="0" i="0" u="none" strike="noStrike" cap="none" dirty="0">
                <a:solidFill>
                  <a:schemeClr val="dk1"/>
                </a:solidFill>
                <a:latin typeface="Arial"/>
                <a:ea typeface="Arial"/>
                <a:cs typeface="Arial"/>
                <a:sym typeface="Arial"/>
              </a:rPr>
              <a:t>was endorsed by Rep. Alexandria Ocasio-Cortez (D-NY-14) </a:t>
            </a:r>
          </a:p>
          <a:p>
            <a:pPr marL="171450" lvl="0" indent="-171450">
              <a:buClr>
                <a:schemeClr val="dk1"/>
              </a:buClr>
              <a:buSzPts val="1100"/>
              <a:buFont typeface="Noto Sans Symbols"/>
              <a:buChar char="▪"/>
            </a:pPr>
            <a:r>
              <a:rPr lang="en-US" sz="1000" dirty="0">
                <a:solidFill>
                  <a:schemeClr val="dk1"/>
                </a:solidFill>
              </a:rPr>
              <a:t>In the 23</a:t>
            </a:r>
            <a:r>
              <a:rPr lang="en-US" sz="1000" baseline="30000" dirty="0">
                <a:solidFill>
                  <a:schemeClr val="dk1"/>
                </a:solidFill>
              </a:rPr>
              <a:t>rd</a:t>
            </a:r>
            <a:r>
              <a:rPr lang="en-US" sz="1000" dirty="0">
                <a:solidFill>
                  <a:schemeClr val="dk1"/>
                </a:solidFill>
              </a:rPr>
              <a:t> CD, Chair of the NY State Republican Committee Nick </a:t>
            </a:r>
            <a:r>
              <a:rPr lang="en-US" sz="1000" dirty="0" err="1">
                <a:solidFill>
                  <a:schemeClr val="dk1"/>
                </a:solidFill>
              </a:rPr>
              <a:t>Langworthy</a:t>
            </a:r>
            <a:r>
              <a:rPr lang="en-US" sz="1000" dirty="0">
                <a:solidFill>
                  <a:schemeClr val="dk1"/>
                </a:solidFill>
              </a:rPr>
              <a:t> defeated Carl Paladino, who was endorsed by Trump-aligned House Republicans </a:t>
            </a:r>
          </a:p>
          <a:p>
            <a:pPr marL="171450" lvl="0" indent="-171450">
              <a:buClr>
                <a:schemeClr val="dk1"/>
              </a:buClr>
              <a:buSzPts val="1100"/>
              <a:buFont typeface="Noto Sans Symbols"/>
              <a:buChar char="▪"/>
            </a:pPr>
            <a:endParaRPr lang="en-US" sz="1000" b="0" i="0" u="none" strike="noStrike" cap="none" dirty="0">
              <a:solidFill>
                <a:schemeClr val="dk1"/>
              </a:solidFill>
              <a:latin typeface="Arial"/>
              <a:ea typeface="Arial"/>
              <a:cs typeface="Arial"/>
              <a:sym typeface="Arial"/>
            </a:endParaRP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55974181"/>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2</a:t>
                      </a:r>
                      <a:r>
                        <a:rPr lang="en-GB" sz="1100" b="0" i="0" u="none" strike="noStrike" dirty="0">
                          <a:solidFill>
                            <a:srgbClr val="000000"/>
                          </a:solidFill>
                          <a:effectLst/>
                          <a:latin typeface="+mn-lt"/>
                        </a:rPr>
                        <a:t>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19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8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0</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 D</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2" name="TextBox 21">
            <a:extLst>
              <a:ext uri="{FF2B5EF4-FFF2-40B4-BE49-F238E27FC236}">
                <a16:creationId xmlns:a16="http://schemas.microsoft.com/office/drawing/2014/main" id="{65740FD7-47D4-7CE3-959C-8DA562EE1332}"/>
              </a:ext>
            </a:extLst>
          </p:cNvPr>
          <p:cNvSpPr txBox="1"/>
          <p:nvPr/>
        </p:nvSpPr>
        <p:spPr>
          <a:xfrm>
            <a:off x="636990" y="6224623"/>
            <a:ext cx="454460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rgbClr val="AEABAB"/>
                </a:solidFill>
                <a:latin typeface="Arial"/>
                <a:ea typeface="Arial"/>
                <a:cs typeface="Arial"/>
                <a:sym typeface="Arial"/>
              </a:rPr>
              <a:t>NYT, CNN, AP News, Spectrum News</a:t>
            </a:r>
            <a:endParaRPr lang="en-US" sz="700" dirty="0">
              <a:solidFill>
                <a:schemeClr val="bg2">
                  <a:lumMod val="75000"/>
                </a:schemeClr>
              </a:solidFill>
            </a:endParaRPr>
          </a:p>
        </p:txBody>
      </p:sp>
      <p:sp>
        <p:nvSpPr>
          <p:cNvPr id="23" name="Google Shape;8235;p127">
            <a:extLst>
              <a:ext uri="{FF2B5EF4-FFF2-40B4-BE49-F238E27FC236}">
                <a16:creationId xmlns:a16="http://schemas.microsoft.com/office/drawing/2014/main" id="{B56D2C45-FF4C-ABE8-9081-18628F1715BF}"/>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24" name="Picture 23" descr="Map&#10;&#10;Description automatically generated">
            <a:extLst>
              <a:ext uri="{FF2B5EF4-FFF2-40B4-BE49-F238E27FC236}">
                <a16:creationId xmlns:a16="http://schemas.microsoft.com/office/drawing/2014/main" id="{524AFFC8-873E-244E-8C03-2E1552157675}"/>
              </a:ext>
            </a:extLst>
          </p:cNvPr>
          <p:cNvPicPr>
            <a:picLocks noChangeAspect="1"/>
          </p:cNvPicPr>
          <p:nvPr/>
        </p:nvPicPr>
        <p:blipFill>
          <a:blip r:embed="rId3"/>
          <a:stretch>
            <a:fillRect/>
          </a:stretch>
        </p:blipFill>
        <p:spPr>
          <a:xfrm>
            <a:off x="1528594" y="4347782"/>
            <a:ext cx="1751490" cy="1289922"/>
          </a:xfrm>
          <a:prstGeom prst="rect">
            <a:avLst/>
          </a:prstGeom>
        </p:spPr>
      </p:pic>
    </p:spTree>
    <p:extLst>
      <p:ext uri="{BB962C8B-B14F-4D97-AF65-F5344CB8AC3E}">
        <p14:creationId xmlns:p14="http://schemas.microsoft.com/office/powerpoint/2010/main" val="207604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New York primary results (1/2)</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8/24/22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8/24/22</a:t>
            </a:r>
          </a:p>
        </p:txBody>
      </p:sp>
      <p:sp>
        <p:nvSpPr>
          <p:cNvPr id="7" name="Text Placeholder 18">
            <a:extLst>
              <a:ext uri="{FF2B5EF4-FFF2-40B4-BE49-F238E27FC236}">
                <a16:creationId xmlns:a16="http://schemas.microsoft.com/office/drawing/2014/main" id="{1DAE2E17-1C5D-D327-212D-064E8B496C0D}"/>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9" name="Table 8">
            <a:extLst>
              <a:ext uri="{FF2B5EF4-FFF2-40B4-BE49-F238E27FC236}">
                <a16:creationId xmlns:a16="http://schemas.microsoft.com/office/drawing/2014/main" id="{8E3F12CE-914C-7A2B-5DD1-AC916188499D}"/>
              </a:ext>
            </a:extLst>
          </p:cNvPr>
          <p:cNvGraphicFramePr>
            <a:graphicFrameLocks noGrp="1"/>
          </p:cNvGraphicFramePr>
          <p:nvPr>
            <p:extLst>
              <p:ext uri="{D42A27DB-BD31-4B8C-83A1-F6EECF244321}">
                <p14:modId xmlns:p14="http://schemas.microsoft.com/office/powerpoint/2010/main" val="1299320788"/>
              </p:ext>
            </p:extLst>
          </p:nvPr>
        </p:nvGraphicFramePr>
        <p:xfrm>
          <a:off x="1136588" y="1632475"/>
          <a:ext cx="7030800" cy="4301997"/>
        </p:xfrm>
        <a:graphic>
          <a:graphicData uri="http://schemas.openxmlformats.org/drawingml/2006/table">
            <a:tbl>
              <a:tblPr/>
              <a:tblGrid>
                <a:gridCol w="1097433">
                  <a:extLst>
                    <a:ext uri="{9D8B030D-6E8A-4147-A177-3AD203B41FA5}">
                      <a16:colId xmlns:a16="http://schemas.microsoft.com/office/drawing/2014/main" val="465640756"/>
                    </a:ext>
                  </a:extLst>
                </a:gridCol>
                <a:gridCol w="2436057">
                  <a:extLst>
                    <a:ext uri="{9D8B030D-6E8A-4147-A177-3AD203B41FA5}">
                      <a16:colId xmlns:a16="http://schemas.microsoft.com/office/drawing/2014/main" val="2130922937"/>
                    </a:ext>
                  </a:extLst>
                </a:gridCol>
                <a:gridCol w="2363699">
                  <a:extLst>
                    <a:ext uri="{9D8B030D-6E8A-4147-A177-3AD203B41FA5}">
                      <a16:colId xmlns:a16="http://schemas.microsoft.com/office/drawing/2014/main" val="554767921"/>
                    </a:ext>
                  </a:extLst>
                </a:gridCol>
                <a:gridCol w="1133611">
                  <a:extLst>
                    <a:ext uri="{9D8B030D-6E8A-4147-A177-3AD203B41FA5}">
                      <a16:colId xmlns:a16="http://schemas.microsoft.com/office/drawing/2014/main" val="38639872"/>
                    </a:ext>
                  </a:extLst>
                </a:gridCol>
              </a:tblGrid>
              <a:tr h="298062">
                <a:tc>
                  <a:txBody>
                    <a:bodyPr/>
                    <a:lstStyle/>
                    <a:p>
                      <a:pPr algn="ctr" rtl="0" fontAlgn="ctr"/>
                      <a:r>
                        <a:rPr lang="en-GB" sz="900" b="1" i="0" u="none" strike="noStrike" dirty="0">
                          <a:solidFill>
                            <a:srgbClr val="000000"/>
                          </a:solidFill>
                          <a:effectLst/>
                          <a:latin typeface="Arial" panose="020B0604020202020204" pitchFamily="34" charset="0"/>
                        </a:rPr>
                        <a:t>Seat</a:t>
                      </a:r>
                    </a:p>
                  </a:txBody>
                  <a:tcPr marL="4564" marR="4564" marT="4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Arial" panose="020B0604020202020204" pitchFamily="34" charset="0"/>
                        </a:rPr>
                        <a:t>Republican Primary Winner </a:t>
                      </a:r>
                    </a:p>
                  </a:txBody>
                  <a:tcPr marL="4564" marR="4564" marT="4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Arial" panose="020B0604020202020204" pitchFamily="34" charset="0"/>
                        </a:rPr>
                        <a:t>Democratic Primary Winner </a:t>
                      </a:r>
                    </a:p>
                  </a:txBody>
                  <a:tcPr marL="4564" marR="4564" marT="4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Arial" panose="020B0604020202020204" pitchFamily="34" charset="0"/>
                        </a:rPr>
                        <a:t>Cook Rating</a:t>
                      </a:r>
                    </a:p>
                  </a:txBody>
                  <a:tcPr marL="4564" marR="4564" marT="456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8788866"/>
                  </a:ext>
                </a:extLst>
              </a:tr>
              <a:tr h="307995">
                <a:tc>
                  <a:txBody>
                    <a:bodyPr/>
                    <a:lstStyle/>
                    <a:p>
                      <a:pPr algn="ctr" rtl="0" fontAlgn="ctr"/>
                      <a:r>
                        <a:rPr lang="en-US" sz="900" b="1" i="0" u="none" strike="noStrike" dirty="0">
                          <a:solidFill>
                            <a:srgbClr val="000000"/>
                          </a:solidFill>
                          <a:effectLst/>
                          <a:latin typeface="Arial" panose="020B0604020202020204" pitchFamily="34" charset="0"/>
                        </a:rPr>
                        <a:t>NY-Governor</a:t>
                      </a:r>
                      <a:endParaRPr lang="en-GB" sz="900" b="1" i="0" u="none" strike="noStrike" dirty="0">
                        <a:solidFill>
                          <a:srgbClr val="000000"/>
                        </a:solidFill>
                        <a:effectLst/>
                        <a:latin typeface="Arial" panose="020B0604020202020204" pitchFamily="34" charset="0"/>
                      </a:endParaRP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Lee Zeldin (43.9%)</a:t>
                      </a:r>
                      <a:endParaRPr lang="en-GB" sz="900" b="1" i="0" u="none" strike="noStrike" dirty="0">
                        <a:solidFill>
                          <a:srgbClr val="000000"/>
                        </a:solidFill>
                        <a:effectLst/>
                        <a:latin typeface="Arial" panose="020B0604020202020204" pitchFamily="34" charset="0"/>
                      </a:endParaRP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Kathy </a:t>
                      </a:r>
                      <a:r>
                        <a:rPr lang="en-US" sz="900" b="1" i="0" u="none" strike="noStrike" dirty="0" err="1">
                          <a:solidFill>
                            <a:srgbClr val="000000"/>
                          </a:solidFill>
                          <a:effectLst/>
                          <a:latin typeface="Arial" panose="020B0604020202020204" pitchFamily="34" charset="0"/>
                        </a:rPr>
                        <a:t>Hochul</a:t>
                      </a:r>
                      <a:r>
                        <a:rPr lang="en-US" sz="900" b="1" i="0" u="none" strike="noStrike" dirty="0">
                          <a:solidFill>
                            <a:srgbClr val="000000"/>
                          </a:solidFill>
                          <a:effectLst/>
                          <a:latin typeface="Arial" panose="020B0604020202020204" pitchFamily="34" charset="0"/>
                        </a:rPr>
                        <a:t>* (67.8%)</a:t>
                      </a:r>
                      <a:endParaRPr lang="en-GB" sz="900" b="1" i="0" u="none" strike="noStrike" dirty="0">
                        <a:solidFill>
                          <a:srgbClr val="000000"/>
                        </a:solidFill>
                        <a:effectLst/>
                        <a:latin typeface="Arial" panose="020B0604020202020204" pitchFamily="34" charset="0"/>
                      </a:endParaRP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Solid D</a:t>
                      </a:r>
                      <a:endParaRPr lang="en-GB" sz="900" b="1" i="0" u="none" strike="noStrike" dirty="0">
                        <a:solidFill>
                          <a:srgbClr val="000000"/>
                        </a:solidFill>
                        <a:effectLst/>
                        <a:latin typeface="Arial" panose="020B0604020202020204" pitchFamily="34" charset="0"/>
                      </a:endParaRP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219491533"/>
                  </a:ext>
                </a:extLst>
              </a:tr>
              <a:tr h="307995">
                <a:tc>
                  <a:txBody>
                    <a:bodyPr/>
                    <a:lstStyle/>
                    <a:p>
                      <a:pPr algn="ctr" rtl="0" fontAlgn="ctr"/>
                      <a:r>
                        <a:rPr lang="en-GB" sz="900" b="1" i="0" u="none" strike="noStrike" dirty="0">
                          <a:solidFill>
                            <a:srgbClr val="000000"/>
                          </a:solidFill>
                          <a:effectLst/>
                          <a:latin typeface="Arial" panose="020B0604020202020204" pitchFamily="34" charset="0"/>
                        </a:rPr>
                        <a:t>NY-1</a:t>
                      </a:r>
                    </a:p>
                  </a:txBody>
                  <a:tcPr marL="4564" marR="4564" marT="4564"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Nicholas LaLota (47.2%)</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Bridget Fleming (Uncontested)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Lean R</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A"/>
                    </a:solidFill>
                  </a:tcPr>
                </a:tc>
                <a:extLst>
                  <a:ext uri="{0D108BD9-81ED-4DB2-BD59-A6C34878D82A}">
                    <a16:rowId xmlns:a16="http://schemas.microsoft.com/office/drawing/2014/main" val="4166583366"/>
                  </a:ext>
                </a:extLst>
              </a:tr>
              <a:tr h="307995">
                <a:tc>
                  <a:txBody>
                    <a:bodyPr/>
                    <a:lstStyle/>
                    <a:p>
                      <a:pPr algn="ctr" rtl="0" fontAlgn="ctr"/>
                      <a:r>
                        <a:rPr lang="en-GB" sz="900" b="1" i="0" u="none" strike="noStrike">
                          <a:solidFill>
                            <a:srgbClr val="000000"/>
                          </a:solidFill>
                          <a:effectLst/>
                          <a:latin typeface="Arial" panose="020B0604020202020204" pitchFamily="34" charset="0"/>
                        </a:rPr>
                        <a:t>NY-2</a:t>
                      </a:r>
                    </a:p>
                  </a:txBody>
                  <a:tcPr marL="4564" marR="4564" marT="45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Arial" panose="020B0604020202020204" pitchFamily="34" charset="0"/>
                        </a:rPr>
                        <a:t>Andrew </a:t>
                      </a:r>
                      <a:r>
                        <a:rPr lang="en-GB" sz="900" b="1" i="0" u="none" strike="noStrike" dirty="0" err="1">
                          <a:solidFill>
                            <a:srgbClr val="000000"/>
                          </a:solidFill>
                          <a:effectLst/>
                          <a:latin typeface="Arial" panose="020B0604020202020204" pitchFamily="34" charset="0"/>
                        </a:rPr>
                        <a:t>Garbarino</a:t>
                      </a:r>
                      <a:r>
                        <a:rPr lang="en-GB" sz="900" b="1" i="0" u="none" strike="noStrike" dirty="0">
                          <a:solidFill>
                            <a:srgbClr val="000000"/>
                          </a:solidFill>
                          <a:effectLst/>
                          <a:latin typeface="Arial" panose="020B0604020202020204" pitchFamily="34" charset="0"/>
                        </a:rPr>
                        <a:t>* (53.7%)</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Jackie Gordon (Uncontested)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Likely R</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60080279"/>
                  </a:ext>
                </a:extLst>
              </a:tr>
              <a:tr h="307995">
                <a:tc>
                  <a:txBody>
                    <a:bodyPr/>
                    <a:lstStyle/>
                    <a:p>
                      <a:pPr algn="ctr" rtl="0" fontAlgn="ctr"/>
                      <a:r>
                        <a:rPr lang="en-GB" sz="900" b="1" i="0" u="none" strike="noStrike">
                          <a:solidFill>
                            <a:srgbClr val="000000"/>
                          </a:solidFill>
                          <a:effectLst/>
                          <a:latin typeface="Arial" panose="020B0604020202020204" pitchFamily="34" charset="0"/>
                        </a:rPr>
                        <a:t>NY-3</a:t>
                      </a:r>
                    </a:p>
                  </a:txBody>
                  <a:tcPr marL="4564" marR="4564" marT="45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George Santos (Uncontested)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Robert Zimmerman (35.8%)</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Toss Up</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2534703140"/>
                  </a:ext>
                </a:extLst>
              </a:tr>
              <a:tr h="307995">
                <a:tc>
                  <a:txBody>
                    <a:bodyPr/>
                    <a:lstStyle/>
                    <a:p>
                      <a:pPr algn="ctr" rtl="0" fontAlgn="ctr"/>
                      <a:r>
                        <a:rPr lang="en-GB" sz="900" b="1" i="0" u="none" strike="noStrike">
                          <a:solidFill>
                            <a:srgbClr val="000000"/>
                          </a:solidFill>
                          <a:effectLst/>
                          <a:latin typeface="Arial" panose="020B0604020202020204" pitchFamily="34" charset="0"/>
                        </a:rPr>
                        <a:t>NY-4</a:t>
                      </a:r>
                    </a:p>
                  </a:txBody>
                  <a:tcPr marL="4564" marR="4564" marT="45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Arial" panose="020B0604020202020204" pitchFamily="34" charset="0"/>
                        </a:rPr>
                        <a:t>Anthony </a:t>
                      </a:r>
                      <a:r>
                        <a:rPr lang="en-GB" sz="900" b="1" i="0" u="none" strike="noStrike" dirty="0" err="1">
                          <a:solidFill>
                            <a:srgbClr val="000000"/>
                          </a:solidFill>
                          <a:effectLst/>
                          <a:latin typeface="Arial" panose="020B0604020202020204" pitchFamily="34" charset="0"/>
                        </a:rPr>
                        <a:t>D'Esposito</a:t>
                      </a:r>
                      <a:r>
                        <a:rPr lang="en-GB" sz="900" b="1" i="0" u="none" strike="noStrike" dirty="0">
                          <a:solidFill>
                            <a:srgbClr val="000000"/>
                          </a:solidFill>
                          <a:effectLst/>
                          <a:latin typeface="Arial" panose="020B0604020202020204" pitchFamily="34" charset="0"/>
                        </a:rPr>
                        <a:t> (Uncontested)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Laura Gillen (63.1%)</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Likely 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BBAEF"/>
                    </a:solidFill>
                  </a:tcPr>
                </a:tc>
                <a:extLst>
                  <a:ext uri="{0D108BD9-81ED-4DB2-BD59-A6C34878D82A}">
                    <a16:rowId xmlns:a16="http://schemas.microsoft.com/office/drawing/2014/main" val="2198676281"/>
                  </a:ext>
                </a:extLst>
              </a:tr>
              <a:tr h="307995">
                <a:tc>
                  <a:txBody>
                    <a:bodyPr/>
                    <a:lstStyle/>
                    <a:p>
                      <a:pPr algn="ctr" rtl="0" fontAlgn="ctr"/>
                      <a:r>
                        <a:rPr lang="en-GB" sz="900" b="1" i="0" u="none" strike="noStrike">
                          <a:solidFill>
                            <a:srgbClr val="000000"/>
                          </a:solidFill>
                          <a:effectLst/>
                          <a:latin typeface="Arial" panose="020B0604020202020204" pitchFamily="34" charset="0"/>
                        </a:rPr>
                        <a:t>NY-5</a:t>
                      </a:r>
                    </a:p>
                  </a:txBody>
                  <a:tcPr marL="4564" marR="4564" marT="45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Paul King (Uncontested)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Arial" panose="020B0604020202020204" pitchFamily="34" charset="0"/>
                        </a:rPr>
                        <a:t>Gregory Meeks* (Uncontested)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821043372"/>
                  </a:ext>
                </a:extLst>
              </a:tr>
              <a:tr h="307995">
                <a:tc>
                  <a:txBody>
                    <a:bodyPr/>
                    <a:lstStyle/>
                    <a:p>
                      <a:pPr algn="ctr" rtl="0" fontAlgn="ctr"/>
                      <a:r>
                        <a:rPr lang="en-GB" sz="900" b="1" i="0" u="none" strike="noStrike">
                          <a:solidFill>
                            <a:srgbClr val="000000"/>
                          </a:solidFill>
                          <a:effectLst/>
                          <a:latin typeface="Arial" panose="020B0604020202020204" pitchFamily="34" charset="0"/>
                        </a:rPr>
                        <a:t>NY-6</a:t>
                      </a:r>
                    </a:p>
                  </a:txBody>
                  <a:tcPr marL="4564" marR="4564" marT="45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Thomas Zmich (Uncontested)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Arial" panose="020B0604020202020204" pitchFamily="34" charset="0"/>
                        </a:rPr>
                        <a:t>Grace Meng* (Uncontested)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738914720"/>
                  </a:ext>
                </a:extLst>
              </a:tr>
              <a:tr h="307995">
                <a:tc>
                  <a:txBody>
                    <a:bodyPr/>
                    <a:lstStyle/>
                    <a:p>
                      <a:pPr algn="ctr" rtl="0" fontAlgn="ctr"/>
                      <a:r>
                        <a:rPr lang="en-GB" sz="900" b="1" i="0" u="none" strike="noStrike">
                          <a:solidFill>
                            <a:srgbClr val="000000"/>
                          </a:solidFill>
                          <a:effectLst/>
                          <a:latin typeface="Arial" panose="020B0604020202020204" pitchFamily="34" charset="0"/>
                        </a:rPr>
                        <a:t>NY-7</a:t>
                      </a:r>
                    </a:p>
                  </a:txBody>
                  <a:tcPr marL="4564" marR="4564" marT="45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Juan Pagan (Uncontested)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Arial" panose="020B0604020202020204" pitchFamily="34" charset="0"/>
                        </a:rPr>
                        <a:t>Nydia Velazquez* (84.3%)</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089903218"/>
                  </a:ext>
                </a:extLst>
              </a:tr>
              <a:tr h="307995">
                <a:tc>
                  <a:txBody>
                    <a:bodyPr/>
                    <a:lstStyle/>
                    <a:p>
                      <a:pPr algn="ctr" rtl="0" fontAlgn="ctr"/>
                      <a:r>
                        <a:rPr lang="en-GB" sz="900" b="1" i="0" u="none" strike="noStrike">
                          <a:solidFill>
                            <a:srgbClr val="000000"/>
                          </a:solidFill>
                          <a:effectLst/>
                          <a:latin typeface="Arial" panose="020B0604020202020204" pitchFamily="34" charset="0"/>
                        </a:rPr>
                        <a:t>NY-8</a:t>
                      </a:r>
                    </a:p>
                  </a:txBody>
                  <a:tcPr marL="4564" marR="4564" marT="45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Yuri Dashevsky (Uncontested)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Arial" panose="020B0604020202020204" pitchFamily="34" charset="0"/>
                        </a:rPr>
                        <a:t>Hakeem Jeffries* (87.4%)</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986418741"/>
                  </a:ext>
                </a:extLst>
              </a:tr>
              <a:tr h="307995">
                <a:tc>
                  <a:txBody>
                    <a:bodyPr/>
                    <a:lstStyle/>
                    <a:p>
                      <a:pPr algn="ctr" rtl="0" fontAlgn="ctr"/>
                      <a:r>
                        <a:rPr lang="en-GB" sz="900" b="1" i="0" u="none" strike="noStrike">
                          <a:solidFill>
                            <a:srgbClr val="000000"/>
                          </a:solidFill>
                          <a:effectLst/>
                          <a:latin typeface="Arial" panose="020B0604020202020204" pitchFamily="34" charset="0"/>
                        </a:rPr>
                        <a:t>NY-9</a:t>
                      </a:r>
                    </a:p>
                  </a:txBody>
                  <a:tcPr marL="4564" marR="4564" marT="45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No Candidate</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Arial" panose="020B0604020202020204" pitchFamily="34" charset="0"/>
                        </a:rPr>
                        <a:t>Yvette Clarke* (Uncontested)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83171313"/>
                  </a:ext>
                </a:extLst>
              </a:tr>
              <a:tr h="307995">
                <a:tc>
                  <a:txBody>
                    <a:bodyPr/>
                    <a:lstStyle/>
                    <a:p>
                      <a:pPr algn="ctr" rtl="0" fontAlgn="ctr"/>
                      <a:r>
                        <a:rPr lang="en-GB" sz="900" b="1" i="0" u="none" strike="noStrike">
                          <a:solidFill>
                            <a:srgbClr val="000000"/>
                          </a:solidFill>
                          <a:effectLst/>
                          <a:latin typeface="Arial" panose="020B0604020202020204" pitchFamily="34" charset="0"/>
                        </a:rPr>
                        <a:t>NY-10</a:t>
                      </a:r>
                    </a:p>
                  </a:txBody>
                  <a:tcPr marL="4564" marR="4564" marT="45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Benine Hamdan (Uncontested)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Daniel Goldman (25.8%)</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075919186"/>
                  </a:ext>
                </a:extLst>
              </a:tr>
              <a:tr h="307995">
                <a:tc>
                  <a:txBody>
                    <a:bodyPr/>
                    <a:lstStyle/>
                    <a:p>
                      <a:pPr algn="ctr" rtl="0" fontAlgn="ctr"/>
                      <a:r>
                        <a:rPr lang="en-GB" sz="900" b="1" i="0" u="none" strike="noStrike">
                          <a:solidFill>
                            <a:srgbClr val="000000"/>
                          </a:solidFill>
                          <a:effectLst/>
                          <a:latin typeface="Arial" panose="020B0604020202020204" pitchFamily="34" charset="0"/>
                        </a:rPr>
                        <a:t>NY-11</a:t>
                      </a:r>
                    </a:p>
                  </a:txBody>
                  <a:tcPr marL="4564" marR="4564" marT="45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Nicole Malliotakis* (78.5%)</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Max Rose (75.%)</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Likely R</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3622432181"/>
                  </a:ext>
                </a:extLst>
              </a:tr>
              <a:tr h="307995">
                <a:tc>
                  <a:txBody>
                    <a:bodyPr/>
                    <a:lstStyle/>
                    <a:p>
                      <a:pPr algn="ctr" rtl="0" fontAlgn="ctr"/>
                      <a:r>
                        <a:rPr lang="en-GB" sz="900" b="1" i="0" u="none" strike="noStrike">
                          <a:solidFill>
                            <a:srgbClr val="000000"/>
                          </a:solidFill>
                          <a:effectLst/>
                          <a:latin typeface="Arial" panose="020B0604020202020204" pitchFamily="34" charset="0"/>
                        </a:rPr>
                        <a:t>NY-12</a:t>
                      </a:r>
                    </a:p>
                  </a:txBody>
                  <a:tcPr marL="4564" marR="4564" marT="456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Michael Zumbluskas (Uncontested)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Jerrold Nadler* (55.4%)</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Arial" panose="020B0604020202020204" pitchFamily="34" charset="0"/>
                        </a:rPr>
                        <a:t>Solid D</a:t>
                      </a:r>
                    </a:p>
                  </a:txBody>
                  <a:tcPr marL="4564" marR="4564" marT="4564"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621518744"/>
                  </a:ext>
                </a:extLst>
              </a:tr>
            </a:tbl>
          </a:graphicData>
        </a:graphic>
      </p:graphicFrame>
    </p:spTree>
    <p:extLst>
      <p:ext uri="{BB962C8B-B14F-4D97-AF65-F5344CB8AC3E}">
        <p14:creationId xmlns:p14="http://schemas.microsoft.com/office/powerpoint/2010/main" val="15530809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New York primary results (2/2)</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8/24/22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8/24/22</a:t>
            </a:r>
          </a:p>
        </p:txBody>
      </p:sp>
      <p:sp>
        <p:nvSpPr>
          <p:cNvPr id="7" name="Text Placeholder 18">
            <a:extLst>
              <a:ext uri="{FF2B5EF4-FFF2-40B4-BE49-F238E27FC236}">
                <a16:creationId xmlns:a16="http://schemas.microsoft.com/office/drawing/2014/main" id="{1DAE2E17-1C5D-D327-212D-064E8B496C0D}"/>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9" name="Table 8">
            <a:extLst>
              <a:ext uri="{FF2B5EF4-FFF2-40B4-BE49-F238E27FC236}">
                <a16:creationId xmlns:a16="http://schemas.microsoft.com/office/drawing/2014/main" id="{C28EFF5B-B769-3A7F-F0F6-D36D196FF326}"/>
              </a:ext>
            </a:extLst>
          </p:cNvPr>
          <p:cNvGraphicFramePr>
            <a:graphicFrameLocks noGrp="1"/>
          </p:cNvGraphicFramePr>
          <p:nvPr>
            <p:extLst>
              <p:ext uri="{D42A27DB-BD31-4B8C-83A1-F6EECF244321}">
                <p14:modId xmlns:p14="http://schemas.microsoft.com/office/powerpoint/2010/main" val="921946955"/>
              </p:ext>
            </p:extLst>
          </p:nvPr>
        </p:nvGraphicFramePr>
        <p:xfrm>
          <a:off x="1153740" y="1632787"/>
          <a:ext cx="7030799" cy="4301996"/>
        </p:xfrm>
        <a:graphic>
          <a:graphicData uri="http://schemas.openxmlformats.org/drawingml/2006/table">
            <a:tbl>
              <a:tblPr/>
              <a:tblGrid>
                <a:gridCol w="1097432">
                  <a:extLst>
                    <a:ext uri="{9D8B030D-6E8A-4147-A177-3AD203B41FA5}">
                      <a16:colId xmlns:a16="http://schemas.microsoft.com/office/drawing/2014/main" val="4129498752"/>
                    </a:ext>
                  </a:extLst>
                </a:gridCol>
                <a:gridCol w="2436057">
                  <a:extLst>
                    <a:ext uri="{9D8B030D-6E8A-4147-A177-3AD203B41FA5}">
                      <a16:colId xmlns:a16="http://schemas.microsoft.com/office/drawing/2014/main" val="534605935"/>
                    </a:ext>
                  </a:extLst>
                </a:gridCol>
                <a:gridCol w="2363699">
                  <a:extLst>
                    <a:ext uri="{9D8B030D-6E8A-4147-A177-3AD203B41FA5}">
                      <a16:colId xmlns:a16="http://schemas.microsoft.com/office/drawing/2014/main" val="3184422325"/>
                    </a:ext>
                  </a:extLst>
                </a:gridCol>
                <a:gridCol w="1133611">
                  <a:extLst>
                    <a:ext uri="{9D8B030D-6E8A-4147-A177-3AD203B41FA5}">
                      <a16:colId xmlns:a16="http://schemas.microsoft.com/office/drawing/2014/main" val="2586259012"/>
                    </a:ext>
                  </a:extLst>
                </a:gridCol>
              </a:tblGrid>
              <a:tr h="280172">
                <a:tc>
                  <a:txBody>
                    <a:bodyPr/>
                    <a:lstStyle/>
                    <a:p>
                      <a:pPr algn="ctr" rtl="0" fontAlgn="ctr"/>
                      <a:r>
                        <a:rPr lang="en-GB" sz="900" b="1" i="0" u="none" strike="noStrike" dirty="0">
                          <a:solidFill>
                            <a:srgbClr val="000000"/>
                          </a:solidFill>
                          <a:effectLst/>
                          <a:latin typeface="Arial" panose="020B0604020202020204" pitchFamily="34" charset="0"/>
                        </a:rPr>
                        <a:t>Seat</a:t>
                      </a:r>
                    </a:p>
                  </a:txBody>
                  <a:tcPr marL="4564" marR="4564" marT="456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900" b="1" i="0" u="none" strike="noStrike" dirty="0">
                          <a:solidFill>
                            <a:srgbClr val="000000"/>
                          </a:solidFill>
                          <a:effectLst/>
                          <a:latin typeface="Arial" panose="020B0604020202020204" pitchFamily="34" charset="0"/>
                        </a:rPr>
                        <a:t>Republican Primary Winner </a:t>
                      </a:r>
                    </a:p>
                  </a:txBody>
                  <a:tcPr marL="4564" marR="4564" marT="4564" marB="0" anchor="ctr">
                    <a:lnL>
                      <a:noFill/>
                    </a:lnL>
                    <a:lnR>
                      <a:noFill/>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900" b="1" i="0" u="none" strike="noStrike" dirty="0">
                          <a:solidFill>
                            <a:srgbClr val="000000"/>
                          </a:solidFill>
                          <a:effectLst/>
                          <a:latin typeface="Arial" panose="020B0604020202020204" pitchFamily="34" charset="0"/>
                        </a:rPr>
                        <a:t>Democratic Primary Winner </a:t>
                      </a:r>
                    </a:p>
                  </a:txBody>
                  <a:tcPr marL="4564" marR="4564" marT="4564" marB="0" anchor="ctr">
                    <a:lnL>
                      <a:noFill/>
                    </a:lnL>
                    <a:lnR>
                      <a:noFill/>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GB" sz="900" b="1" i="0" u="none" strike="noStrike" dirty="0">
                          <a:solidFill>
                            <a:srgbClr val="000000"/>
                          </a:solidFill>
                          <a:effectLst/>
                          <a:latin typeface="Arial" panose="020B0604020202020204" pitchFamily="34" charset="0"/>
                        </a:rPr>
                        <a:t>Cook Rating</a:t>
                      </a:r>
                    </a:p>
                  </a:txBody>
                  <a:tcPr marL="4564" marR="4564" marT="4564" marB="0" anchor="ctr">
                    <a:lnL>
                      <a:noFill/>
                    </a:lnL>
                    <a:lnR>
                      <a:noFill/>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2272032"/>
                  </a:ext>
                </a:extLst>
              </a:tr>
              <a:tr h="280172">
                <a:tc>
                  <a:txBody>
                    <a:bodyPr/>
                    <a:lstStyle/>
                    <a:p>
                      <a:pPr algn="ctr" rtl="0" fontAlgn="ctr"/>
                      <a:r>
                        <a:rPr lang="en-GB" sz="900" b="1" i="0" u="none" strike="noStrike">
                          <a:solidFill>
                            <a:srgbClr val="000000"/>
                          </a:solidFill>
                          <a:effectLst/>
                          <a:latin typeface="Arial" panose="020B0604020202020204" pitchFamily="34" charset="0"/>
                        </a:rPr>
                        <a:t>NY-13</a:t>
                      </a:r>
                    </a:p>
                  </a:txBody>
                  <a:tcPr marL="6296" marR="6296" marT="6296"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Arial" panose="020B0604020202020204" pitchFamily="34" charset="0"/>
                        </a:rPr>
                        <a:t>No Candidate</a:t>
                      </a:r>
                    </a:p>
                  </a:txBody>
                  <a:tcPr marL="6296" marR="6296" marT="6296" marB="0" anchor="ctr">
                    <a:lnL>
                      <a:noFill/>
                    </a:lnL>
                    <a:lnR>
                      <a:noFill/>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Arial" panose="020B0604020202020204" pitchFamily="34" charset="0"/>
                        </a:rPr>
                        <a:t>Adriano Espaillat* (81.%)</a:t>
                      </a:r>
                    </a:p>
                  </a:txBody>
                  <a:tcPr marL="6296" marR="6296" marT="6296" marB="0" anchor="ctr">
                    <a:lnL>
                      <a:noFill/>
                    </a:lnL>
                    <a:lnR>
                      <a:noFill/>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Arial" panose="020B0604020202020204" pitchFamily="34" charset="0"/>
                        </a:rPr>
                        <a:t>Solid D</a:t>
                      </a:r>
                    </a:p>
                  </a:txBody>
                  <a:tcPr marL="6296" marR="6296" marT="6296" marB="0" anchor="ctr">
                    <a:lnL>
                      <a:noFill/>
                    </a:lnL>
                    <a:lnR>
                      <a:noFill/>
                    </a:lnR>
                    <a:lnT w="12700" cap="flat" cmpd="sng" algn="ctr">
                      <a:solidFill>
                        <a:schemeClr val="tx1"/>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991089315"/>
                  </a:ext>
                </a:extLst>
              </a:tr>
              <a:tr h="280172">
                <a:tc>
                  <a:txBody>
                    <a:bodyPr/>
                    <a:lstStyle/>
                    <a:p>
                      <a:pPr algn="ctr" rtl="0" fontAlgn="ctr"/>
                      <a:r>
                        <a:rPr lang="en-GB" sz="900" b="1" i="0" u="none" strike="noStrike">
                          <a:solidFill>
                            <a:srgbClr val="000000"/>
                          </a:solidFill>
                          <a:effectLst/>
                          <a:latin typeface="Arial" panose="020B0604020202020204" pitchFamily="34" charset="0"/>
                        </a:rPr>
                        <a:t>NY-14</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Arial" panose="020B0604020202020204" pitchFamily="34" charset="0"/>
                        </a:rPr>
                        <a:t>Tina Forte (67.9%)</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Arial" panose="020B0604020202020204" pitchFamily="34" charset="0"/>
                        </a:rPr>
                        <a:t>Alexandria Ocasio-Cortez*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428791309"/>
                  </a:ext>
                </a:extLst>
              </a:tr>
              <a:tr h="280172">
                <a:tc>
                  <a:txBody>
                    <a:bodyPr/>
                    <a:lstStyle/>
                    <a:p>
                      <a:pPr algn="ctr" rtl="0" fontAlgn="ctr"/>
                      <a:r>
                        <a:rPr lang="en-GB" sz="900" b="1" i="0" u="none" strike="noStrike">
                          <a:solidFill>
                            <a:srgbClr val="000000"/>
                          </a:solidFill>
                          <a:effectLst/>
                          <a:latin typeface="Arial" panose="020B0604020202020204" pitchFamily="34" charset="0"/>
                        </a:rPr>
                        <a:t>NY-15</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err="1">
                          <a:solidFill>
                            <a:srgbClr val="000000"/>
                          </a:solidFill>
                          <a:effectLst/>
                          <a:latin typeface="Arial" panose="020B0604020202020204" pitchFamily="34" charset="0"/>
                        </a:rPr>
                        <a:t>Stylo</a:t>
                      </a:r>
                      <a:r>
                        <a:rPr lang="en-GB" sz="900" b="1" i="0" u="none" strike="noStrike" dirty="0">
                          <a:solidFill>
                            <a:srgbClr val="000000"/>
                          </a:solidFill>
                          <a:effectLst/>
                          <a:latin typeface="Arial" panose="020B0604020202020204" pitchFamily="34" charset="0"/>
                        </a:rPr>
                        <a:t> </a:t>
                      </a:r>
                      <a:r>
                        <a:rPr lang="en-GB" sz="900" b="1" i="0" u="none" strike="noStrike" dirty="0" err="1">
                          <a:solidFill>
                            <a:srgbClr val="000000"/>
                          </a:solidFill>
                          <a:effectLst/>
                          <a:latin typeface="Arial" panose="020B0604020202020204" pitchFamily="34" charset="0"/>
                        </a:rPr>
                        <a:t>Sapaskis</a:t>
                      </a:r>
                      <a:r>
                        <a:rPr lang="en-GB" sz="900" b="1" i="0" u="none" strike="noStrike" dirty="0">
                          <a:solidFill>
                            <a:srgbClr val="000000"/>
                          </a:solidFill>
                          <a:effectLst/>
                          <a:latin typeface="Arial" panose="020B0604020202020204" pitchFamily="34" charset="0"/>
                        </a:rPr>
                        <a:t>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Ritchie Torres*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313680459"/>
                  </a:ext>
                </a:extLst>
              </a:tr>
              <a:tr h="280172">
                <a:tc>
                  <a:txBody>
                    <a:bodyPr/>
                    <a:lstStyle/>
                    <a:p>
                      <a:pPr algn="ctr" rtl="0" fontAlgn="ctr"/>
                      <a:r>
                        <a:rPr lang="en-GB" sz="900" b="1" i="0" u="none" strike="noStrike">
                          <a:solidFill>
                            <a:srgbClr val="000000"/>
                          </a:solidFill>
                          <a:effectLst/>
                          <a:latin typeface="Arial" panose="020B0604020202020204" pitchFamily="34" charset="0"/>
                        </a:rPr>
                        <a:t>NY-16</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John Ciampoli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Jamaal Bowman* (57.1%)</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948024195"/>
                  </a:ext>
                </a:extLst>
              </a:tr>
              <a:tr h="280172">
                <a:tc>
                  <a:txBody>
                    <a:bodyPr/>
                    <a:lstStyle/>
                    <a:p>
                      <a:pPr algn="ctr" rtl="0" fontAlgn="ctr"/>
                      <a:r>
                        <a:rPr lang="en-GB" sz="900" b="1" i="0" u="none" strike="noStrike">
                          <a:solidFill>
                            <a:srgbClr val="000000"/>
                          </a:solidFill>
                          <a:effectLst/>
                          <a:latin typeface="Arial" panose="020B0604020202020204" pitchFamily="34" charset="0"/>
                        </a:rPr>
                        <a:t>NY-17</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Michael Lawler (75.8%)</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Sean Patrick Maloney* (66.7%)</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Lean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373597759"/>
                  </a:ext>
                </a:extLst>
              </a:tr>
              <a:tr h="280172">
                <a:tc>
                  <a:txBody>
                    <a:bodyPr/>
                    <a:lstStyle/>
                    <a:p>
                      <a:pPr algn="ctr" rtl="0" fontAlgn="ctr"/>
                      <a:r>
                        <a:rPr lang="en-GB" sz="900" b="1" i="0" u="none" strike="noStrike">
                          <a:solidFill>
                            <a:srgbClr val="000000"/>
                          </a:solidFill>
                          <a:effectLst/>
                          <a:latin typeface="Arial" panose="020B0604020202020204" pitchFamily="34" charset="0"/>
                        </a:rPr>
                        <a:t>NY-18</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Colin Schmitt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Pat Ryan (84.1%)</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Arial" panose="020B0604020202020204" pitchFamily="34" charset="0"/>
                        </a:rPr>
                        <a:t>Lean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2301417514"/>
                  </a:ext>
                </a:extLst>
              </a:tr>
              <a:tr h="280172">
                <a:tc>
                  <a:txBody>
                    <a:bodyPr/>
                    <a:lstStyle/>
                    <a:p>
                      <a:pPr algn="ctr" rtl="0" fontAlgn="ctr"/>
                      <a:r>
                        <a:rPr lang="en-GB" sz="900" b="1" i="0" u="none" strike="noStrike">
                          <a:solidFill>
                            <a:srgbClr val="000000"/>
                          </a:solidFill>
                          <a:effectLst/>
                          <a:latin typeface="Arial" panose="020B0604020202020204" pitchFamily="34" charset="0"/>
                        </a:rPr>
                        <a:t>NY-19</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Marcus Molinaro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Arial" panose="020B0604020202020204" pitchFamily="34" charset="0"/>
                        </a:rPr>
                        <a:t>Josh Riley (63.5%)</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Toss Up</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2888190537"/>
                  </a:ext>
                </a:extLst>
              </a:tr>
              <a:tr h="280172">
                <a:tc>
                  <a:txBody>
                    <a:bodyPr/>
                    <a:lstStyle/>
                    <a:p>
                      <a:pPr algn="ctr" rtl="0" fontAlgn="ctr"/>
                      <a:r>
                        <a:rPr lang="en-GB" sz="900" b="1" i="0" u="none" strike="noStrike">
                          <a:solidFill>
                            <a:srgbClr val="000000"/>
                          </a:solidFill>
                          <a:effectLst/>
                          <a:latin typeface="Arial" panose="020B0604020202020204" pitchFamily="34" charset="0"/>
                        </a:rPr>
                        <a:t>NY-20</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Elizabeth Joy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Paul Tonko* (88.3%)</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867980977"/>
                  </a:ext>
                </a:extLst>
              </a:tr>
              <a:tr h="379588">
                <a:tc>
                  <a:txBody>
                    <a:bodyPr/>
                    <a:lstStyle/>
                    <a:p>
                      <a:pPr algn="ctr" rtl="0" fontAlgn="ctr"/>
                      <a:r>
                        <a:rPr lang="en-GB" sz="900" b="1" i="0" u="none" strike="noStrike">
                          <a:solidFill>
                            <a:srgbClr val="000000"/>
                          </a:solidFill>
                          <a:effectLst/>
                          <a:latin typeface="Arial" panose="020B0604020202020204" pitchFamily="34" charset="0"/>
                        </a:rPr>
                        <a:t>NY-21</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Arial" panose="020B0604020202020204" pitchFamily="34" charset="0"/>
                        </a:rPr>
                        <a:t>Elise Stefanik*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Matt Castelli (81.1%)</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357773841"/>
                  </a:ext>
                </a:extLst>
              </a:tr>
              <a:tr h="280172">
                <a:tc>
                  <a:txBody>
                    <a:bodyPr/>
                    <a:lstStyle/>
                    <a:p>
                      <a:pPr algn="ctr" rtl="0" fontAlgn="ctr"/>
                      <a:r>
                        <a:rPr lang="en-GB" sz="900" b="1" i="0" u="none" strike="noStrike">
                          <a:solidFill>
                            <a:srgbClr val="000000"/>
                          </a:solidFill>
                          <a:effectLst/>
                          <a:latin typeface="Arial" panose="020B0604020202020204" pitchFamily="34" charset="0"/>
                        </a:rPr>
                        <a:t>NY-22</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Brandon Williams (57.7%)</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Francis Conole (39.5%)</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Toss Up</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3766045555"/>
                  </a:ext>
                </a:extLst>
              </a:tr>
              <a:tr h="280172">
                <a:tc>
                  <a:txBody>
                    <a:bodyPr/>
                    <a:lstStyle/>
                    <a:p>
                      <a:pPr algn="ctr" rtl="0" fontAlgn="ctr"/>
                      <a:r>
                        <a:rPr lang="en-GB" sz="900" b="1" i="0" u="none" strike="noStrike">
                          <a:solidFill>
                            <a:srgbClr val="000000"/>
                          </a:solidFill>
                          <a:effectLst/>
                          <a:latin typeface="Arial" panose="020B0604020202020204" pitchFamily="34" charset="0"/>
                        </a:rPr>
                        <a:t>NY-23</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Nick Langworthy (52.1%)</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Max Della Pia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273211597"/>
                  </a:ext>
                </a:extLst>
              </a:tr>
              <a:tr h="280172">
                <a:tc>
                  <a:txBody>
                    <a:bodyPr/>
                    <a:lstStyle/>
                    <a:p>
                      <a:pPr algn="ctr" rtl="0" fontAlgn="ctr"/>
                      <a:r>
                        <a:rPr lang="en-GB" sz="900" b="1" i="0" u="none" strike="noStrike">
                          <a:solidFill>
                            <a:srgbClr val="000000"/>
                          </a:solidFill>
                          <a:effectLst/>
                          <a:latin typeface="Arial" panose="020B0604020202020204" pitchFamily="34" charset="0"/>
                        </a:rPr>
                        <a:t>NY-24</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Claudia Tenney* (53.9%)</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Steven Holden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60656103"/>
                  </a:ext>
                </a:extLst>
              </a:tr>
              <a:tr h="280172">
                <a:tc>
                  <a:txBody>
                    <a:bodyPr/>
                    <a:lstStyle/>
                    <a:p>
                      <a:pPr algn="ctr" rtl="0" fontAlgn="ctr"/>
                      <a:r>
                        <a:rPr lang="en-GB" sz="900" b="1" i="0" u="none" strike="noStrike">
                          <a:solidFill>
                            <a:srgbClr val="000000"/>
                          </a:solidFill>
                          <a:effectLst/>
                          <a:latin typeface="Arial" panose="020B0604020202020204" pitchFamily="34" charset="0"/>
                        </a:rPr>
                        <a:t>NY-25</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La'Ron Singletary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Joseph Morelle*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Arial" panose="020B0604020202020204" pitchFamily="34" charset="0"/>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273336394"/>
                  </a:ext>
                </a:extLst>
              </a:tr>
              <a:tr h="280172">
                <a:tc>
                  <a:txBody>
                    <a:bodyPr/>
                    <a:lstStyle/>
                    <a:p>
                      <a:pPr algn="ctr" rtl="0" fontAlgn="ctr"/>
                      <a:r>
                        <a:rPr lang="en-GB" sz="900" b="1" i="0" u="none" strike="noStrike">
                          <a:solidFill>
                            <a:srgbClr val="000000"/>
                          </a:solidFill>
                          <a:effectLst/>
                          <a:latin typeface="Arial" panose="020B0604020202020204" pitchFamily="34" charset="0"/>
                        </a:rPr>
                        <a:t>NY-26</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a:solidFill>
                            <a:srgbClr val="000000"/>
                          </a:solidFill>
                          <a:effectLst/>
                          <a:latin typeface="Arial" panose="020B0604020202020204" pitchFamily="34" charset="0"/>
                        </a:rPr>
                        <a:t>Steven Sams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Arial" panose="020B0604020202020204" pitchFamily="34" charset="0"/>
                        </a:rPr>
                        <a:t>Brian Higgins* (91.3%)</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Arial" panose="020B0604020202020204" pitchFamily="34" charset="0"/>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312520719"/>
                  </a:ext>
                </a:extLst>
              </a:tr>
            </a:tbl>
          </a:graphicData>
        </a:graphic>
      </p:graphicFrame>
    </p:spTree>
    <p:extLst>
      <p:ext uri="{BB962C8B-B14F-4D97-AF65-F5344CB8AC3E}">
        <p14:creationId xmlns:p14="http://schemas.microsoft.com/office/powerpoint/2010/main" val="2743849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North Dakota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437077" cy="307777"/>
          </a:xfrm>
          <a:prstGeom prst="rect">
            <a:avLst/>
          </a:prstGeom>
          <a:noFill/>
        </p:spPr>
        <p:txBody>
          <a:bodyPr wrap="none" rtlCol="0">
            <a:spAutoFit/>
          </a:bodyPr>
          <a:lstStyle/>
          <a:p>
            <a:r>
              <a:rPr lang="en-US" sz="1400" dirty="0">
                <a:solidFill>
                  <a:schemeClr val="bg1">
                    <a:lumMod val="50000"/>
                  </a:schemeClr>
                </a:solidFill>
                <a:latin typeface="+mj-lt"/>
              </a:rPr>
              <a:t>Primaries held June 14</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6/16/22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1893467" cy="276999"/>
          </a:xfrm>
          <a:prstGeom prst="rect">
            <a:avLst/>
          </a:prstGeom>
          <a:noFill/>
        </p:spPr>
        <p:txBody>
          <a:bodyPr wrap="none" rtlCol="0">
            <a:spAutoFit/>
          </a:bodyPr>
          <a:lstStyle/>
          <a:p>
            <a:r>
              <a:rPr lang="en-US" sz="1200" b="1" dirty="0"/>
              <a:t>Landslide Senate races</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773718" cy="1169551"/>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Incumbent Sen. John </a:t>
            </a:r>
            <a:r>
              <a:rPr lang="en-GB" sz="1000" dirty="0" err="1">
                <a:solidFill>
                  <a:schemeClr val="dk1"/>
                </a:solidFill>
                <a:ea typeface="Arial"/>
                <a:cs typeface="Arial"/>
                <a:sym typeface="Arial"/>
              </a:rPr>
              <a:t>Hoeven</a:t>
            </a:r>
            <a:r>
              <a:rPr lang="en-GB" sz="1000" dirty="0">
                <a:solidFill>
                  <a:schemeClr val="dk1"/>
                </a:solidFill>
                <a:ea typeface="Arial"/>
                <a:cs typeface="Arial"/>
                <a:sym typeface="Arial"/>
              </a:rPr>
              <a:t> easily won the GOP primary, receiving 78.4% of the vote compared to his opponent Riley Kuntz, who received 21.6% of the vote</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On the Democratic side, Katrina Christiansen sailed to victory, gaining 76.8% of the vote compared to her opponent Michael Steele’s 23.2%</a:t>
            </a:r>
          </a:p>
          <a:p>
            <a:pPr marL="171450" lvl="0" indent="-171450">
              <a:buClr>
                <a:schemeClr val="dk1"/>
              </a:buClr>
              <a:buSzPts val="1100"/>
              <a:buFont typeface="Noto Sans Symbols"/>
              <a:buChar char="▪"/>
            </a:pPr>
            <a:endParaRPr lang="en-GB" sz="1000" dirty="0">
              <a:solidFill>
                <a:schemeClr val="dk1"/>
              </a:solidFil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556929"/>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535562"/>
            <a:ext cx="1790875" cy="276999"/>
          </a:xfrm>
          <a:prstGeom prst="rect">
            <a:avLst/>
          </a:prstGeom>
          <a:noFill/>
        </p:spPr>
        <p:txBody>
          <a:bodyPr wrap="none" rtlCol="0">
            <a:spAutoFit/>
          </a:bodyPr>
          <a:lstStyle/>
          <a:p>
            <a:r>
              <a:rPr lang="en-US" sz="1200" b="1" dirty="0"/>
              <a:t>Uncontested victories</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804311"/>
            <a:ext cx="3773718" cy="1169551"/>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Incumbent Rep. Kelly Armstrong (R-ND-AL) and Democratic challenger Mark Haugen (D) won their respective party’s primary bids, running uncontested in both races</a:t>
            </a:r>
          </a:p>
          <a:p>
            <a:pPr marL="171450" lvl="0" indent="-171450">
              <a:buClr>
                <a:schemeClr val="dk1"/>
              </a:buClr>
              <a:buSzPts val="1100"/>
              <a:buFont typeface="Noto Sans Symbols"/>
              <a:buChar char="▪"/>
            </a:pPr>
            <a:r>
              <a:rPr lang="en-GB" sz="1000" dirty="0">
                <a:solidFill>
                  <a:schemeClr val="dk1"/>
                </a:solidFill>
                <a:cs typeface="Arial"/>
                <a:sym typeface="Arial"/>
              </a:rPr>
              <a:t>November’s general election is likely to be won by Armstrong, with analysts categorizing North Dakota’s House race as safely Republican </a:t>
            </a:r>
          </a:p>
          <a:p>
            <a:pPr marL="171450" lvl="0" indent="-171450">
              <a:buClr>
                <a:schemeClr val="dk1"/>
              </a:buClr>
              <a:buSzPts val="1100"/>
              <a:buFont typeface="Noto Sans Symbols"/>
              <a:buChar char="▪"/>
            </a:pPr>
            <a:endParaRPr lang="en-GB" sz="1000" dirty="0">
              <a:solidFill>
                <a:schemeClr val="dk1"/>
              </a:solidFill>
              <a:cs typeface="Arial"/>
              <a:sym typeface="Arial"/>
            </a:endParaRP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460269475"/>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rgbClr val="FF5739"/>
                          </a:solidFill>
                          <a:effectLst/>
                          <a:latin typeface="+mn-lt"/>
                        </a:rPr>
                        <a:t>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pic>
        <p:nvPicPr>
          <p:cNvPr id="21" name="Picture 20" descr="Shape&#10;&#10;Description automatically generated">
            <a:extLst>
              <a:ext uri="{FF2B5EF4-FFF2-40B4-BE49-F238E27FC236}">
                <a16:creationId xmlns:a16="http://schemas.microsoft.com/office/drawing/2014/main" id="{9C9E976B-6144-079D-D27E-A33F611CEEB4}"/>
              </a:ext>
            </a:extLst>
          </p:cNvPr>
          <p:cNvPicPr>
            <a:picLocks noChangeAspect="1"/>
          </p:cNvPicPr>
          <p:nvPr/>
        </p:nvPicPr>
        <p:blipFill>
          <a:blip r:embed="rId3"/>
          <a:stretch>
            <a:fillRect/>
          </a:stretch>
        </p:blipFill>
        <p:spPr>
          <a:xfrm>
            <a:off x="1460095" y="4423255"/>
            <a:ext cx="1982447" cy="1224282"/>
          </a:xfrm>
          <a:prstGeom prst="rect">
            <a:avLst/>
          </a:prstGeom>
        </p:spPr>
      </p:pic>
      <p:sp>
        <p:nvSpPr>
          <p:cNvPr id="22" name="TextBox 21">
            <a:extLst>
              <a:ext uri="{FF2B5EF4-FFF2-40B4-BE49-F238E27FC236}">
                <a16:creationId xmlns:a16="http://schemas.microsoft.com/office/drawing/2014/main" id="{5635FFA3-B93B-32B2-ADF5-64D032719FF3}"/>
              </a:ext>
            </a:extLst>
          </p:cNvPr>
          <p:cNvSpPr txBox="1"/>
          <p:nvPr/>
        </p:nvSpPr>
        <p:spPr>
          <a:xfrm>
            <a:off x="636991" y="6224623"/>
            <a:ext cx="3934028"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1">
                    <a:lumMod val="65000"/>
                  </a:schemeClr>
                </a:solidFill>
              </a:rPr>
              <a:t>NPR, Insider, Ballotpedia, The Cook Political Report with Amy Walter</a:t>
            </a:r>
          </a:p>
        </p:txBody>
      </p:sp>
      <p:sp>
        <p:nvSpPr>
          <p:cNvPr id="20" name="Google Shape;8235;p127">
            <a:extLst>
              <a:ext uri="{FF2B5EF4-FFF2-40B4-BE49-F238E27FC236}">
                <a16:creationId xmlns:a16="http://schemas.microsoft.com/office/drawing/2014/main" id="{6F543702-37D4-3298-FC1E-8A2470567ECD}"/>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Tree>
    <p:extLst>
      <p:ext uri="{BB962C8B-B14F-4D97-AF65-F5344CB8AC3E}">
        <p14:creationId xmlns:p14="http://schemas.microsoft.com/office/powerpoint/2010/main" val="2571938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North Dakota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6/15/22</a:t>
            </a:r>
          </a:p>
        </p:txBody>
      </p:sp>
      <p:graphicFrame>
        <p:nvGraphicFramePr>
          <p:cNvPr id="7" name="Table 6">
            <a:extLst>
              <a:ext uri="{FF2B5EF4-FFF2-40B4-BE49-F238E27FC236}">
                <a16:creationId xmlns:a16="http://schemas.microsoft.com/office/drawing/2014/main" id="{ED005071-37A5-C5CB-26A1-0B08CC41BD77}"/>
              </a:ext>
            </a:extLst>
          </p:cNvPr>
          <p:cNvGraphicFramePr>
            <a:graphicFrameLocks noGrp="1"/>
          </p:cNvGraphicFramePr>
          <p:nvPr>
            <p:extLst>
              <p:ext uri="{D42A27DB-BD31-4B8C-83A1-F6EECF244321}">
                <p14:modId xmlns:p14="http://schemas.microsoft.com/office/powerpoint/2010/main" val="3497792225"/>
              </p:ext>
            </p:extLst>
          </p:nvPr>
        </p:nvGraphicFramePr>
        <p:xfrm>
          <a:off x="1153740" y="1630809"/>
          <a:ext cx="7030800" cy="2160001"/>
        </p:xfrm>
        <a:graphic>
          <a:graphicData uri="http://schemas.openxmlformats.org/drawingml/2006/table">
            <a:tbl>
              <a:tblPr/>
              <a:tblGrid>
                <a:gridCol w="1095552">
                  <a:extLst>
                    <a:ext uri="{9D8B030D-6E8A-4147-A177-3AD203B41FA5}">
                      <a16:colId xmlns:a16="http://schemas.microsoft.com/office/drawing/2014/main" val="1256454612"/>
                    </a:ext>
                  </a:extLst>
                </a:gridCol>
                <a:gridCol w="2431886">
                  <a:extLst>
                    <a:ext uri="{9D8B030D-6E8A-4147-A177-3AD203B41FA5}">
                      <a16:colId xmlns:a16="http://schemas.microsoft.com/office/drawing/2014/main" val="2810042588"/>
                    </a:ext>
                  </a:extLst>
                </a:gridCol>
                <a:gridCol w="2371692">
                  <a:extLst>
                    <a:ext uri="{9D8B030D-6E8A-4147-A177-3AD203B41FA5}">
                      <a16:colId xmlns:a16="http://schemas.microsoft.com/office/drawing/2014/main" val="1639987507"/>
                    </a:ext>
                  </a:extLst>
                </a:gridCol>
                <a:gridCol w="1131670">
                  <a:extLst>
                    <a:ext uri="{9D8B030D-6E8A-4147-A177-3AD203B41FA5}">
                      <a16:colId xmlns:a16="http://schemas.microsoft.com/office/drawing/2014/main" val="164965804"/>
                    </a:ext>
                  </a:extLst>
                </a:gridCol>
              </a:tblGrid>
              <a:tr h="704347">
                <a:tc>
                  <a:txBody>
                    <a:bodyPr/>
                    <a:lstStyle/>
                    <a:p>
                      <a:pPr algn="ctr" rtl="0" fontAlgn="ctr"/>
                      <a:r>
                        <a:rPr lang="en-GB" sz="1050" b="1" i="0" u="none" strike="noStrike" dirty="0">
                          <a:solidFill>
                            <a:srgbClr val="000000"/>
                          </a:solidFill>
                          <a:effectLst/>
                          <a:latin typeface="+mn-lt"/>
                        </a:rPr>
                        <a:t>Seat</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50" b="1" i="0" u="none" strike="noStrike" dirty="0">
                          <a:solidFill>
                            <a:srgbClr val="000000"/>
                          </a:solidFill>
                          <a:effectLst/>
                          <a:latin typeface="+mn-lt"/>
                        </a:rPr>
                        <a:t>Republican Primary Winner </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50" b="1" i="0" u="none" strike="noStrike" dirty="0">
                          <a:solidFill>
                            <a:srgbClr val="000000"/>
                          </a:solidFill>
                          <a:effectLst/>
                          <a:latin typeface="+mn-lt"/>
                        </a:rPr>
                        <a:t>Democratic Primary Winner </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50" b="1" i="0" u="none" strike="noStrike" dirty="0">
                          <a:solidFill>
                            <a:srgbClr val="000000"/>
                          </a:solidFill>
                          <a:effectLst/>
                          <a:latin typeface="+mn-lt"/>
                        </a:rPr>
                        <a:t>Cook Rating</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122644"/>
                  </a:ext>
                </a:extLst>
              </a:tr>
              <a:tr h="727827">
                <a:tc>
                  <a:txBody>
                    <a:bodyPr/>
                    <a:lstStyle/>
                    <a:p>
                      <a:pPr algn="ctr" rtl="0" fontAlgn="ctr"/>
                      <a:r>
                        <a:rPr lang="en-GB" sz="900" b="1" i="0" u="none" strike="noStrike" dirty="0">
                          <a:solidFill>
                            <a:srgbClr val="000000"/>
                          </a:solidFill>
                          <a:effectLst/>
                          <a:latin typeface="+mn-lt"/>
                        </a:rPr>
                        <a:t>ND-Senate</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John </a:t>
                      </a:r>
                      <a:r>
                        <a:rPr lang="en-GB" sz="900" b="1" i="0" u="none" strike="noStrike" dirty="0" err="1">
                          <a:solidFill>
                            <a:srgbClr val="000000"/>
                          </a:solidFill>
                          <a:effectLst/>
                          <a:latin typeface="+mn-lt"/>
                        </a:rPr>
                        <a:t>Hoeven</a:t>
                      </a:r>
                      <a:r>
                        <a:rPr lang="en-GB" sz="900" b="1" i="0" u="none" strike="noStrike" dirty="0">
                          <a:solidFill>
                            <a:srgbClr val="000000"/>
                          </a:solidFill>
                          <a:effectLst/>
                          <a:latin typeface="+mn-lt"/>
                        </a:rPr>
                        <a:t>* (78.4%)</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Katrina Christiansen (76.8%)</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1371950"/>
                  </a:ext>
                </a:extLst>
              </a:tr>
              <a:tr h="727827">
                <a:tc>
                  <a:txBody>
                    <a:bodyPr/>
                    <a:lstStyle/>
                    <a:p>
                      <a:pPr algn="ctr" rtl="0" fontAlgn="ctr"/>
                      <a:r>
                        <a:rPr lang="en-GB" sz="900" b="1" i="0" u="none" strike="noStrike" dirty="0">
                          <a:solidFill>
                            <a:srgbClr val="000000"/>
                          </a:solidFill>
                          <a:effectLst/>
                          <a:latin typeface="+mn-lt"/>
                        </a:rPr>
                        <a:t>ND-AL</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Kelly Armstrong*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Mark Haugen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a:t>
                      </a:r>
                      <a:r>
                        <a:rPr lang="en-GB" sz="900" b="1" i="0" u="none" strike="noStrike" dirty="0" err="1">
                          <a:solidFill>
                            <a:srgbClr val="000000"/>
                          </a:solidFill>
                          <a:effectLst/>
                          <a:latin typeface="+mn-lt"/>
                        </a:rPr>
                        <a:t>olid</a:t>
                      </a:r>
                      <a:r>
                        <a:rPr lang="en-GB" sz="900" b="1" i="0" u="none" strike="noStrike" dirty="0">
                          <a:solidFill>
                            <a:srgbClr val="000000"/>
                          </a:solidFill>
                          <a:effectLst/>
                          <a:latin typeface="+mn-lt"/>
                        </a:rPr>
                        <a:t> R</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378756487"/>
                  </a:ext>
                </a:extLst>
              </a:tr>
            </a:tbl>
          </a:graphicData>
        </a:graphic>
      </p:graphicFrame>
      <p:sp>
        <p:nvSpPr>
          <p:cNvPr id="8" name="Text Placeholder 18">
            <a:extLst>
              <a:ext uri="{FF2B5EF4-FFF2-40B4-BE49-F238E27FC236}">
                <a16:creationId xmlns:a16="http://schemas.microsoft.com/office/drawing/2014/main" id="{76F25E6F-815F-B4F0-731C-6D1CBDC5D537}"/>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2267256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Ohio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239716" cy="307777"/>
          </a:xfrm>
          <a:prstGeom prst="rect">
            <a:avLst/>
          </a:prstGeom>
          <a:noFill/>
        </p:spPr>
        <p:txBody>
          <a:bodyPr wrap="none" rtlCol="0">
            <a:spAutoFit/>
          </a:bodyPr>
          <a:lstStyle/>
          <a:p>
            <a:r>
              <a:rPr lang="en-US" sz="1400" dirty="0">
                <a:solidFill>
                  <a:schemeClr val="bg1">
                    <a:lumMod val="50000"/>
                  </a:schemeClr>
                </a:solidFill>
                <a:latin typeface="+mj-lt"/>
              </a:rPr>
              <a:t>Primaries held May 3</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1497782" cy="276999"/>
          </a:xfrm>
          <a:prstGeom prst="rect">
            <a:avLst/>
          </a:prstGeom>
          <a:noFill/>
        </p:spPr>
        <p:txBody>
          <a:bodyPr wrap="none" rtlCol="0">
            <a:spAutoFit/>
          </a:bodyPr>
          <a:lstStyle/>
          <a:p>
            <a:pPr lvl="0"/>
            <a:r>
              <a:rPr lang="en-US" sz="1200" b="1" dirty="0">
                <a:solidFill>
                  <a:schemeClr val="dk1"/>
                </a:solidFill>
                <a:ea typeface="Arial"/>
                <a:cs typeface="Arial"/>
                <a:sym typeface="Arial"/>
              </a:rPr>
              <a:t>Trump’s influence</a:t>
            </a:r>
            <a:endParaRPr lang="en-US" sz="1200" dirty="0"/>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870348"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Former President Trump’s late endorsement of venture capitalist J.D. Vance played a large role in securing him the GOP nomination</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OH-7 candidate Max Miller (R), endorsed by Trump in a crowded GOP primary, also sailed to victory</a:t>
            </a:r>
          </a:p>
          <a:p>
            <a:pPr marL="171450" lvl="0" indent="-171450">
              <a:buClr>
                <a:schemeClr val="dk1"/>
              </a:buClr>
              <a:buSzPts val="1100"/>
              <a:buFont typeface="Noto Sans Symbols"/>
              <a:buChar char="▪"/>
            </a:pPr>
            <a:endParaRPr lang="en-GB" sz="1000" dirty="0">
              <a:solidFill>
                <a:schemeClr val="dk1"/>
              </a:solidFil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264210"/>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249154"/>
            <a:ext cx="2921441" cy="276999"/>
          </a:xfrm>
          <a:prstGeom prst="rect">
            <a:avLst/>
          </a:prstGeom>
          <a:noFill/>
        </p:spPr>
        <p:txBody>
          <a:bodyPr wrap="none" rtlCol="0">
            <a:spAutoFit/>
          </a:bodyPr>
          <a:lstStyle/>
          <a:p>
            <a:r>
              <a:rPr lang="en-US" sz="1200" b="1" dirty="0"/>
              <a:t>Mixed bag for the GOP establishment</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505983"/>
            <a:ext cx="3773718" cy="861774"/>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Incumbent Governor Mike DeWine (R-OH) secured his party’s nomination for another term, beating back challenges and criticisms from more Trumpian wings of the GOP</a:t>
            </a:r>
          </a:p>
          <a:p>
            <a:pPr marL="171450" lvl="0" indent="-171450">
              <a:buClr>
                <a:schemeClr val="dk1"/>
              </a:buClr>
              <a:buSzPts val="1100"/>
              <a:buFont typeface="Noto Sans Symbols"/>
              <a:buChar char="▪"/>
            </a:pPr>
            <a:r>
              <a:rPr lang="en-GB" sz="1000" dirty="0">
                <a:solidFill>
                  <a:schemeClr val="dk1"/>
                </a:solidFill>
                <a:cs typeface="Arial"/>
                <a:sym typeface="Arial"/>
              </a:rPr>
              <a:t>However, DeWine failed to receive more than 50% of votes, with pro-Trump candidates largely splitting remaining votes</a:t>
            </a:r>
          </a:p>
        </p:txBody>
      </p:sp>
      <p:sp>
        <p:nvSpPr>
          <p:cNvPr id="18" name="Google Shape;8247;p127">
            <a:extLst>
              <a:ext uri="{FF2B5EF4-FFF2-40B4-BE49-F238E27FC236}">
                <a16:creationId xmlns:a16="http://schemas.microsoft.com/office/drawing/2014/main" id="{5EAA7E71-244C-E003-8DE9-A36CE51BC1EB}"/>
              </a:ext>
            </a:extLst>
          </p:cNvPr>
          <p:cNvSpPr/>
          <p:nvPr/>
        </p:nvSpPr>
        <p:spPr>
          <a:xfrm>
            <a:off x="4285365" y="4393333"/>
            <a:ext cx="246888" cy="2468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3</a:t>
            </a:r>
            <a:endParaRPr dirty="0"/>
          </a:p>
        </p:txBody>
      </p:sp>
      <p:sp>
        <p:nvSpPr>
          <p:cNvPr id="19" name="TextBox 18">
            <a:extLst>
              <a:ext uri="{FF2B5EF4-FFF2-40B4-BE49-F238E27FC236}">
                <a16:creationId xmlns:a16="http://schemas.microsoft.com/office/drawing/2014/main" id="{E6FBF889-B971-5B74-9688-A096496EFB7D}"/>
              </a:ext>
            </a:extLst>
          </p:cNvPr>
          <p:cNvSpPr txBox="1"/>
          <p:nvPr/>
        </p:nvSpPr>
        <p:spPr>
          <a:xfrm>
            <a:off x="4532253" y="4376175"/>
            <a:ext cx="2574744" cy="276999"/>
          </a:xfrm>
          <a:prstGeom prst="rect">
            <a:avLst/>
          </a:prstGeom>
          <a:noFill/>
        </p:spPr>
        <p:txBody>
          <a:bodyPr wrap="none" rtlCol="0">
            <a:spAutoFit/>
          </a:bodyPr>
          <a:lstStyle/>
          <a:p>
            <a:r>
              <a:rPr lang="en-US" sz="1200" b="1" dirty="0"/>
              <a:t>Dems back moderate candidates</a:t>
            </a:r>
          </a:p>
        </p:txBody>
      </p:sp>
      <p:sp>
        <p:nvSpPr>
          <p:cNvPr id="20" name="Rectangle 19">
            <a:extLst>
              <a:ext uri="{FF2B5EF4-FFF2-40B4-BE49-F238E27FC236}">
                <a16:creationId xmlns:a16="http://schemas.microsoft.com/office/drawing/2014/main" id="{E01C095B-06DB-530A-031F-92D8CA45FC43}"/>
              </a:ext>
            </a:extLst>
          </p:cNvPr>
          <p:cNvSpPr/>
          <p:nvPr/>
        </p:nvSpPr>
        <p:spPr>
          <a:xfrm>
            <a:off x="4204145" y="4653174"/>
            <a:ext cx="3773718"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Senate candidate and sitting House Rep. Tim Ryan (D-OH-13) won the Democratic nomination, easily besting progressive challenger Morgan Harper (D) </a:t>
            </a:r>
          </a:p>
          <a:p>
            <a:pPr marL="171450" lvl="0" indent="-171450">
              <a:buClr>
                <a:schemeClr val="dk1"/>
              </a:buClr>
              <a:buSzPts val="1100"/>
              <a:buFont typeface="Noto Sans Symbols"/>
              <a:buChar char="▪"/>
            </a:pPr>
            <a:r>
              <a:rPr lang="en-GB" sz="1000" dirty="0">
                <a:solidFill>
                  <a:schemeClr val="dk1"/>
                </a:solidFill>
                <a:cs typeface="Arial"/>
                <a:sym typeface="Arial"/>
              </a:rPr>
              <a:t>A second showdown between progressive Nina Turner (D) and incumbent Shontel Brown (D) resulted in an overwhelming victory for the more moderate Brown</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1295015605"/>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4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12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rgbClr val="FF5739"/>
                          </a:solidFill>
                          <a:effectLst/>
                          <a:latin typeface="+mn-lt"/>
                        </a:rPr>
                        <a:t>R</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88152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1" name="TextBox 20">
            <a:extLst>
              <a:ext uri="{FF2B5EF4-FFF2-40B4-BE49-F238E27FC236}">
                <a16:creationId xmlns:a16="http://schemas.microsoft.com/office/drawing/2014/main" id="{7CE29ED9-1195-D576-0529-9D49D1202315}"/>
              </a:ext>
            </a:extLst>
          </p:cNvPr>
          <p:cNvSpPr txBox="1"/>
          <p:nvPr/>
        </p:nvSpPr>
        <p:spPr>
          <a:xfrm>
            <a:off x="636991" y="6224623"/>
            <a:ext cx="3567152"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CNN, New York Times, The Hill, ABC, Roll Call, Ballotpedia</a:t>
            </a:r>
          </a:p>
        </p:txBody>
      </p:sp>
      <p:pic>
        <p:nvPicPr>
          <p:cNvPr id="5" name="Picture 4">
            <a:extLst>
              <a:ext uri="{FF2B5EF4-FFF2-40B4-BE49-F238E27FC236}">
                <a16:creationId xmlns:a16="http://schemas.microsoft.com/office/drawing/2014/main" id="{E21630F2-6EC4-FF85-3434-7862FEC7458F}"/>
              </a:ext>
            </a:extLst>
          </p:cNvPr>
          <p:cNvPicPr>
            <a:picLocks noChangeAspect="1"/>
          </p:cNvPicPr>
          <p:nvPr/>
        </p:nvPicPr>
        <p:blipFill>
          <a:blip r:embed="rId3"/>
          <a:stretch>
            <a:fillRect/>
          </a:stretch>
        </p:blipFill>
        <p:spPr>
          <a:xfrm>
            <a:off x="1908872" y="4420609"/>
            <a:ext cx="1117158" cy="1171516"/>
          </a:xfrm>
          <a:prstGeom prst="rect">
            <a:avLst/>
          </a:prstGeom>
        </p:spPr>
      </p:pic>
      <p:sp>
        <p:nvSpPr>
          <p:cNvPr id="23" name="Google Shape;8235;p127">
            <a:extLst>
              <a:ext uri="{FF2B5EF4-FFF2-40B4-BE49-F238E27FC236}">
                <a16:creationId xmlns:a16="http://schemas.microsoft.com/office/drawing/2014/main" id="{622BD41D-2E89-FEE5-194D-AB47668FB35D}"/>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Tree>
    <p:extLst>
      <p:ext uri="{BB962C8B-B14F-4D97-AF65-F5344CB8AC3E}">
        <p14:creationId xmlns:p14="http://schemas.microsoft.com/office/powerpoint/2010/main" val="2961236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Arizona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528128" cy="307777"/>
          </a:xfrm>
          <a:prstGeom prst="rect">
            <a:avLst/>
          </a:prstGeom>
          <a:noFill/>
        </p:spPr>
        <p:txBody>
          <a:bodyPr wrap="none" rtlCol="0">
            <a:spAutoFit/>
          </a:bodyPr>
          <a:lstStyle/>
          <a:p>
            <a:r>
              <a:rPr lang="en-US" sz="1400" dirty="0">
                <a:solidFill>
                  <a:schemeClr val="bg1">
                    <a:lumMod val="50000"/>
                  </a:schemeClr>
                </a:solidFill>
                <a:latin typeface="+mj-lt"/>
              </a:rPr>
              <a:t>Primaries held August 2</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8/3/22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2776273" cy="276999"/>
          </a:xfrm>
          <a:prstGeom prst="rect">
            <a:avLst/>
          </a:prstGeom>
          <a:noFill/>
        </p:spPr>
        <p:txBody>
          <a:bodyPr wrap="none" rtlCol="0">
            <a:spAutoFit/>
          </a:bodyPr>
          <a:lstStyle/>
          <a:p>
            <a:r>
              <a:rPr lang="en-US" sz="1200" b="1" dirty="0"/>
              <a:t>Trump endorsed candidates prevail</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82973"/>
            <a:ext cx="3773718" cy="1785104"/>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ea typeface="Arial"/>
                <a:cs typeface="Arial"/>
                <a:sym typeface="Arial"/>
              </a:rPr>
              <a:t>Venture capitalist Blake Masters was endorsed by former President Trump in June and easily won the GOP senate primary</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Masters will run against incumbent Sen. Mark Kelly (D) in the upcoming general election in a fight for a key battleground state, that could lead determine partisan control of the Senate</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Trump endorsed governor candidate and former Phoenix TV personality Kari Lake narrowly won the GOP primary for governor and will face Secretary of State Katie Hobbs (D) in November</a:t>
            </a: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4225575"/>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4210519"/>
            <a:ext cx="2366353" cy="276999"/>
          </a:xfrm>
          <a:prstGeom prst="rect">
            <a:avLst/>
          </a:prstGeom>
          <a:noFill/>
        </p:spPr>
        <p:txBody>
          <a:bodyPr wrap="none" rtlCol="0">
            <a:spAutoFit/>
          </a:bodyPr>
          <a:lstStyle/>
          <a:p>
            <a:r>
              <a:rPr lang="en-US" sz="1200" b="1" dirty="0"/>
              <a:t>Competitive race in the 6</a:t>
            </a:r>
            <a:r>
              <a:rPr lang="en-US" sz="1200" b="1" baseline="30000" dirty="0"/>
              <a:t>th</a:t>
            </a:r>
            <a:r>
              <a:rPr lang="en-US" sz="1200" b="1" dirty="0"/>
              <a:t> CD</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4472463"/>
            <a:ext cx="3773718" cy="1015663"/>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cs typeface="Arial"/>
                <a:sym typeface="Arial"/>
              </a:rPr>
              <a:t>GOP leaders in DC anticipate Arizona’s 6th district has the potential to flip from Democrat to Republican, a key district that could affect partisan control of the House </a:t>
            </a:r>
          </a:p>
          <a:p>
            <a:pPr marL="171450" lvl="0" indent="-171450">
              <a:buClr>
                <a:schemeClr val="dk1"/>
              </a:buClr>
              <a:buSzPts val="1100"/>
              <a:buFont typeface="Noto Sans Symbols"/>
              <a:buChar char="▪"/>
            </a:pPr>
            <a:r>
              <a:rPr lang="en-US" sz="1000" dirty="0">
                <a:solidFill>
                  <a:schemeClr val="dk1"/>
                </a:solidFill>
                <a:cs typeface="Arial"/>
                <a:sym typeface="Arial"/>
              </a:rPr>
              <a:t>Juan </a:t>
            </a:r>
            <a:r>
              <a:rPr lang="en-US" sz="1000" dirty="0" err="1">
                <a:solidFill>
                  <a:schemeClr val="dk1"/>
                </a:solidFill>
                <a:cs typeface="Arial"/>
                <a:sym typeface="Arial"/>
              </a:rPr>
              <a:t>Ciscomani</a:t>
            </a:r>
            <a:r>
              <a:rPr lang="en-US" sz="1000" dirty="0">
                <a:solidFill>
                  <a:schemeClr val="dk1"/>
                </a:solidFill>
                <a:cs typeface="Arial"/>
                <a:sym typeface="Arial"/>
              </a:rPr>
              <a:t>, former advisor to Gov. Doug </a:t>
            </a:r>
            <a:r>
              <a:rPr lang="en-US" sz="1000" dirty="0" err="1">
                <a:solidFill>
                  <a:schemeClr val="dk1"/>
                </a:solidFill>
                <a:cs typeface="Arial"/>
                <a:sym typeface="Arial"/>
              </a:rPr>
              <a:t>Ducey</a:t>
            </a:r>
            <a:r>
              <a:rPr lang="en-US" sz="1000" dirty="0">
                <a:solidFill>
                  <a:schemeClr val="dk1"/>
                </a:solidFill>
                <a:cs typeface="Arial"/>
                <a:sym typeface="Arial"/>
              </a:rPr>
              <a:t> (R), won the GOP nomination while former state senator Kirsten Engel won the Democratic nomination</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469170874"/>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9</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5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4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kumimoji="0" lang="en-GB" sz="1100" b="0" i="0" u="none" strike="noStrike" kern="1200" cap="none" spc="0" normalizeH="0" baseline="0" noProof="0" dirty="0">
                          <a:ln>
                            <a:noFill/>
                          </a:ln>
                          <a:solidFill>
                            <a:srgbClr val="0380E3"/>
                          </a:solidFill>
                          <a:effectLst/>
                          <a:uLnTx/>
                          <a:uFillTx/>
                          <a:latin typeface="+mn-lt"/>
                          <a:ea typeface="+mn-ea"/>
                          <a:cs typeface="+mn-cs"/>
                        </a:rPr>
                        <a:t>D</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3" name="TextBox 22">
            <a:extLst>
              <a:ext uri="{FF2B5EF4-FFF2-40B4-BE49-F238E27FC236}">
                <a16:creationId xmlns:a16="http://schemas.microsoft.com/office/drawing/2014/main" id="{119A7090-7E87-F33D-D9B8-F136F98BEA4A}"/>
              </a:ext>
            </a:extLst>
          </p:cNvPr>
          <p:cNvSpPr txBox="1"/>
          <p:nvPr/>
        </p:nvSpPr>
        <p:spPr>
          <a:xfrm>
            <a:off x="636991" y="6224623"/>
            <a:ext cx="4169680"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Ballotpedia, The Cook Political Report with Amy Walter, Fox, Arizona Public Media </a:t>
            </a:r>
          </a:p>
        </p:txBody>
      </p:sp>
      <p:sp>
        <p:nvSpPr>
          <p:cNvPr id="20" name="Google Shape;8235;p127">
            <a:extLst>
              <a:ext uri="{FF2B5EF4-FFF2-40B4-BE49-F238E27FC236}">
                <a16:creationId xmlns:a16="http://schemas.microsoft.com/office/drawing/2014/main" id="{EF9DA1F3-32E1-59DA-B72A-B58101BBA909}"/>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6" name="Picture 5" descr="Map&#10;&#10;Description automatically generated with low confidence">
            <a:extLst>
              <a:ext uri="{FF2B5EF4-FFF2-40B4-BE49-F238E27FC236}">
                <a16:creationId xmlns:a16="http://schemas.microsoft.com/office/drawing/2014/main" id="{E2B1055A-FBB5-4872-88B5-1ACA7FD8759F}"/>
              </a:ext>
            </a:extLst>
          </p:cNvPr>
          <p:cNvPicPr>
            <a:picLocks noChangeAspect="1"/>
          </p:cNvPicPr>
          <p:nvPr/>
        </p:nvPicPr>
        <p:blipFill rotWithShape="1">
          <a:blip r:embed="rId3"/>
          <a:srcRect l="8515" t="1437"/>
          <a:stretch/>
        </p:blipFill>
        <p:spPr>
          <a:xfrm>
            <a:off x="2000471" y="4404005"/>
            <a:ext cx="1057157" cy="1259906"/>
          </a:xfrm>
          <a:prstGeom prst="rect">
            <a:avLst/>
          </a:prstGeom>
        </p:spPr>
      </p:pic>
    </p:spTree>
    <p:extLst>
      <p:ext uri="{BB962C8B-B14F-4D97-AF65-F5344CB8AC3E}">
        <p14:creationId xmlns:p14="http://schemas.microsoft.com/office/powerpoint/2010/main" val="38707300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Ohio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6/15/22</a:t>
            </a:r>
          </a:p>
        </p:txBody>
      </p:sp>
      <p:graphicFrame>
        <p:nvGraphicFramePr>
          <p:cNvPr id="8" name="Table 7">
            <a:extLst>
              <a:ext uri="{FF2B5EF4-FFF2-40B4-BE49-F238E27FC236}">
                <a16:creationId xmlns:a16="http://schemas.microsoft.com/office/drawing/2014/main" id="{659A593A-BF2F-42B3-6B39-0BD43ED37F4B}"/>
              </a:ext>
            </a:extLst>
          </p:cNvPr>
          <p:cNvGraphicFramePr>
            <a:graphicFrameLocks noGrp="1"/>
          </p:cNvGraphicFramePr>
          <p:nvPr>
            <p:extLst>
              <p:ext uri="{D42A27DB-BD31-4B8C-83A1-F6EECF244321}">
                <p14:modId xmlns:p14="http://schemas.microsoft.com/office/powerpoint/2010/main" val="1781730025"/>
              </p:ext>
            </p:extLst>
          </p:nvPr>
        </p:nvGraphicFramePr>
        <p:xfrm>
          <a:off x="1153740" y="1599884"/>
          <a:ext cx="7030799" cy="4302003"/>
        </p:xfrm>
        <a:graphic>
          <a:graphicData uri="http://schemas.openxmlformats.org/drawingml/2006/table">
            <a:tbl>
              <a:tblPr/>
              <a:tblGrid>
                <a:gridCol w="1093953">
                  <a:extLst>
                    <a:ext uri="{9D8B030D-6E8A-4147-A177-3AD203B41FA5}">
                      <a16:colId xmlns:a16="http://schemas.microsoft.com/office/drawing/2014/main" val="113612523"/>
                    </a:ext>
                  </a:extLst>
                </a:gridCol>
                <a:gridCol w="2433738">
                  <a:extLst>
                    <a:ext uri="{9D8B030D-6E8A-4147-A177-3AD203B41FA5}">
                      <a16:colId xmlns:a16="http://schemas.microsoft.com/office/drawing/2014/main" val="1109864864"/>
                    </a:ext>
                  </a:extLst>
                </a:gridCol>
                <a:gridCol w="2372280">
                  <a:extLst>
                    <a:ext uri="{9D8B030D-6E8A-4147-A177-3AD203B41FA5}">
                      <a16:colId xmlns:a16="http://schemas.microsoft.com/office/drawing/2014/main" val="2464031808"/>
                    </a:ext>
                  </a:extLst>
                </a:gridCol>
                <a:gridCol w="1130828">
                  <a:extLst>
                    <a:ext uri="{9D8B030D-6E8A-4147-A177-3AD203B41FA5}">
                      <a16:colId xmlns:a16="http://schemas.microsoft.com/office/drawing/2014/main" val="1705982114"/>
                    </a:ext>
                  </a:extLst>
                </a:gridCol>
              </a:tblGrid>
              <a:tr h="230299">
                <a:tc>
                  <a:txBody>
                    <a:bodyPr/>
                    <a:lstStyle/>
                    <a:p>
                      <a:pPr algn="ctr" rtl="0" fontAlgn="ctr"/>
                      <a:r>
                        <a:rPr lang="en-US" sz="1050" b="1" i="0" u="none" strike="noStrike" dirty="0">
                          <a:solidFill>
                            <a:srgbClr val="000000"/>
                          </a:solidFill>
                          <a:effectLst/>
                          <a:latin typeface="+mn-lt"/>
                        </a:rPr>
                        <a:t>Seat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Republican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Democratic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Cook Rating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666037"/>
                  </a:ext>
                </a:extLst>
              </a:tr>
              <a:tr h="239512">
                <a:tc>
                  <a:txBody>
                    <a:bodyPr/>
                    <a:lstStyle/>
                    <a:p>
                      <a:pPr algn="ctr" rtl="0" fontAlgn="ctr"/>
                      <a:r>
                        <a:rPr lang="en-US" sz="900" b="1" i="0" u="none" strike="noStrike">
                          <a:solidFill>
                            <a:srgbClr val="000000"/>
                          </a:solidFill>
                          <a:effectLst/>
                          <a:latin typeface="+mn-lt"/>
                        </a:rPr>
                        <a:t>OH-Senate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J.D. Vance (32.2%)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Tim Ryan (69.7%)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Lean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A"/>
                    </a:solidFill>
                  </a:tcPr>
                </a:tc>
                <a:extLst>
                  <a:ext uri="{0D108BD9-81ED-4DB2-BD59-A6C34878D82A}">
                    <a16:rowId xmlns:a16="http://schemas.microsoft.com/office/drawing/2014/main" val="3118938944"/>
                  </a:ext>
                </a:extLst>
              </a:tr>
              <a:tr h="239512">
                <a:tc>
                  <a:txBody>
                    <a:bodyPr/>
                    <a:lstStyle/>
                    <a:p>
                      <a:pPr algn="ctr" rtl="0" fontAlgn="ctr"/>
                      <a:r>
                        <a:rPr lang="en-US" sz="900" b="1" i="0" u="none" strike="noStrike">
                          <a:solidFill>
                            <a:srgbClr val="000000"/>
                          </a:solidFill>
                          <a:effectLst/>
                          <a:latin typeface="+mn-lt"/>
                        </a:rPr>
                        <a:t>OH-Governor</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Mike DeWine* (48.1%)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Nan Whaley (65.%)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Likely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3287908409"/>
                  </a:ext>
                </a:extLst>
              </a:tr>
              <a:tr h="239512">
                <a:tc>
                  <a:txBody>
                    <a:bodyPr/>
                    <a:lstStyle/>
                    <a:p>
                      <a:pPr algn="ctr" rtl="0" fontAlgn="ctr"/>
                      <a:r>
                        <a:rPr lang="en-US" sz="900" b="1" i="0" u="none" strike="noStrike">
                          <a:solidFill>
                            <a:srgbClr val="000000"/>
                          </a:solidFill>
                          <a:effectLst/>
                          <a:latin typeface="+mn-lt"/>
                        </a:rPr>
                        <a:t>OH-1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Steve Chabot*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Greg Landsman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2542550478"/>
                  </a:ext>
                </a:extLst>
              </a:tr>
              <a:tr h="239512">
                <a:tc>
                  <a:txBody>
                    <a:bodyPr/>
                    <a:lstStyle/>
                    <a:p>
                      <a:pPr algn="ctr" rtl="0" fontAlgn="ctr"/>
                      <a:r>
                        <a:rPr lang="en-US" sz="900" b="1" i="0" u="none" strike="noStrike">
                          <a:solidFill>
                            <a:srgbClr val="000000"/>
                          </a:solidFill>
                          <a:effectLst/>
                          <a:latin typeface="+mn-lt"/>
                        </a:rPr>
                        <a:t>OH-2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Brad Wenstrup* (77.3%)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Samantha Meadows (72.1%)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148797617"/>
                  </a:ext>
                </a:extLst>
              </a:tr>
              <a:tr h="239512">
                <a:tc>
                  <a:txBody>
                    <a:bodyPr/>
                    <a:lstStyle/>
                    <a:p>
                      <a:pPr algn="ctr" rtl="0" fontAlgn="ctr"/>
                      <a:r>
                        <a:rPr lang="en-US" sz="900" b="1" i="0" u="none" strike="noStrike">
                          <a:solidFill>
                            <a:srgbClr val="000000"/>
                          </a:solidFill>
                          <a:effectLst/>
                          <a:latin typeface="+mn-lt"/>
                        </a:rPr>
                        <a:t>OH-3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Lee Stahley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Joyce Beatty*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748511724"/>
                  </a:ext>
                </a:extLst>
              </a:tr>
              <a:tr h="239512">
                <a:tc>
                  <a:txBody>
                    <a:bodyPr/>
                    <a:lstStyle/>
                    <a:p>
                      <a:pPr algn="ctr" rtl="0" fontAlgn="ctr"/>
                      <a:r>
                        <a:rPr lang="en-US" sz="900" b="1" i="0" u="none" strike="noStrike">
                          <a:solidFill>
                            <a:srgbClr val="000000"/>
                          </a:solidFill>
                          <a:effectLst/>
                          <a:latin typeface="+mn-lt"/>
                        </a:rPr>
                        <a:t>OH-4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Jim Jordan*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Tamie Wilson (51.7%)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865762533"/>
                  </a:ext>
                </a:extLst>
              </a:tr>
              <a:tr h="239512">
                <a:tc>
                  <a:txBody>
                    <a:bodyPr/>
                    <a:lstStyle/>
                    <a:p>
                      <a:pPr algn="ctr" rtl="0" fontAlgn="ctr"/>
                      <a:r>
                        <a:rPr lang="en-US" sz="900" b="1" i="0" u="none" strike="noStrike">
                          <a:solidFill>
                            <a:srgbClr val="000000"/>
                          </a:solidFill>
                          <a:effectLst/>
                          <a:latin typeface="+mn-lt"/>
                        </a:rPr>
                        <a:t>OH-5</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Bob Latta*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Craig Swartz (55.2%)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003755883"/>
                  </a:ext>
                </a:extLst>
              </a:tr>
              <a:tr h="239512">
                <a:tc>
                  <a:txBody>
                    <a:bodyPr/>
                    <a:lstStyle/>
                    <a:p>
                      <a:pPr algn="ctr" rtl="0" fontAlgn="ctr"/>
                      <a:r>
                        <a:rPr lang="en-US" sz="900" b="1" i="0" u="none" strike="noStrike">
                          <a:solidFill>
                            <a:srgbClr val="000000"/>
                          </a:solidFill>
                          <a:effectLst/>
                          <a:latin typeface="+mn-lt"/>
                        </a:rPr>
                        <a:t>OH-6</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Bill Johnson* (77.3%)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Louis Lyras (31.3%)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694733536"/>
                  </a:ext>
                </a:extLst>
              </a:tr>
              <a:tr h="239512">
                <a:tc>
                  <a:txBody>
                    <a:bodyPr/>
                    <a:lstStyle/>
                    <a:p>
                      <a:pPr algn="ctr" rtl="0" fontAlgn="ctr"/>
                      <a:r>
                        <a:rPr lang="en-US" sz="900" b="1" i="0" u="none" strike="noStrike">
                          <a:solidFill>
                            <a:srgbClr val="000000"/>
                          </a:solidFill>
                          <a:effectLst/>
                          <a:latin typeface="+mn-lt"/>
                        </a:rPr>
                        <a:t>OH-7</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Max Miller (71.8%)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Matthew Diemer (55.%)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246591587"/>
                  </a:ext>
                </a:extLst>
              </a:tr>
              <a:tr h="239512">
                <a:tc>
                  <a:txBody>
                    <a:bodyPr/>
                    <a:lstStyle/>
                    <a:p>
                      <a:pPr algn="ctr" rtl="0" fontAlgn="ctr"/>
                      <a:r>
                        <a:rPr lang="en-US" sz="900" b="1" i="0" u="none" strike="noStrike">
                          <a:solidFill>
                            <a:srgbClr val="000000"/>
                          </a:solidFill>
                          <a:effectLst/>
                          <a:latin typeface="+mn-lt"/>
                        </a:rPr>
                        <a:t>OH-8</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Warren Davidson* (71.2%)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Vanessa Enoch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013742317"/>
                  </a:ext>
                </a:extLst>
              </a:tr>
              <a:tr h="239512">
                <a:tc>
                  <a:txBody>
                    <a:bodyPr/>
                    <a:lstStyle/>
                    <a:p>
                      <a:pPr algn="ctr" rtl="0" fontAlgn="ctr"/>
                      <a:r>
                        <a:rPr lang="en-US" sz="900" b="1" i="0" u="none" strike="noStrike">
                          <a:solidFill>
                            <a:srgbClr val="000000"/>
                          </a:solidFill>
                          <a:effectLst/>
                          <a:latin typeface="+mn-lt"/>
                        </a:rPr>
                        <a:t>OH-9</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J.R. Majewski (35.8%)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Marcy Kaptur*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2442307548"/>
                  </a:ext>
                </a:extLst>
              </a:tr>
              <a:tr h="239512">
                <a:tc>
                  <a:txBody>
                    <a:bodyPr/>
                    <a:lstStyle/>
                    <a:p>
                      <a:pPr algn="ctr" rtl="0" fontAlgn="ctr"/>
                      <a:r>
                        <a:rPr lang="en-US" sz="900" b="1" i="0" u="none" strike="noStrike">
                          <a:solidFill>
                            <a:srgbClr val="000000"/>
                          </a:solidFill>
                          <a:effectLst/>
                          <a:latin typeface="+mn-lt"/>
                        </a:rPr>
                        <a:t>OH-10</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Mike Turner*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David Esrati (31.3%)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191557039"/>
                  </a:ext>
                </a:extLst>
              </a:tr>
              <a:tr h="239512">
                <a:tc>
                  <a:txBody>
                    <a:bodyPr/>
                    <a:lstStyle/>
                    <a:p>
                      <a:pPr algn="ctr" rtl="0" fontAlgn="ctr"/>
                      <a:r>
                        <a:rPr lang="en-US" sz="900" b="1" i="0" u="none" strike="noStrike">
                          <a:solidFill>
                            <a:srgbClr val="000000"/>
                          </a:solidFill>
                          <a:effectLst/>
                          <a:latin typeface="+mn-lt"/>
                        </a:rPr>
                        <a:t>OH-11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Eric Brewer (57.6%)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Shontel Brown* (66.3%)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811837016"/>
                  </a:ext>
                </a:extLst>
              </a:tr>
              <a:tr h="239512">
                <a:tc>
                  <a:txBody>
                    <a:bodyPr/>
                    <a:lstStyle/>
                    <a:p>
                      <a:pPr algn="ctr" rtl="0" fontAlgn="ctr"/>
                      <a:r>
                        <a:rPr lang="en-US" sz="900" b="1" i="0" u="none" strike="noStrike">
                          <a:solidFill>
                            <a:srgbClr val="000000"/>
                          </a:solidFill>
                          <a:effectLst/>
                          <a:latin typeface="+mn-lt"/>
                        </a:rPr>
                        <a:t>OH-12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Troy Balderson* (82.4%)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Amy Rippel-Elton (56.6%)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619151979"/>
                  </a:ext>
                </a:extLst>
              </a:tr>
              <a:tr h="239512">
                <a:tc>
                  <a:txBody>
                    <a:bodyPr/>
                    <a:lstStyle/>
                    <a:p>
                      <a:pPr algn="ctr" rtl="0" fontAlgn="ctr"/>
                      <a:r>
                        <a:rPr lang="en-US" sz="900" b="1" i="0" u="none" strike="noStrike">
                          <a:solidFill>
                            <a:srgbClr val="000000"/>
                          </a:solidFill>
                          <a:effectLst/>
                          <a:latin typeface="+mn-lt"/>
                        </a:rPr>
                        <a:t>OH-13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Madison Gesiotto Gilbert (28.6%)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Emilia Sykes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2641129893"/>
                  </a:ext>
                </a:extLst>
              </a:tr>
              <a:tr h="239512">
                <a:tc>
                  <a:txBody>
                    <a:bodyPr/>
                    <a:lstStyle/>
                    <a:p>
                      <a:pPr algn="ctr" rtl="0" fontAlgn="ctr"/>
                      <a:r>
                        <a:rPr lang="en-US" sz="900" b="1" i="0" u="none" strike="noStrike">
                          <a:solidFill>
                            <a:srgbClr val="000000"/>
                          </a:solidFill>
                          <a:effectLst/>
                          <a:latin typeface="+mn-lt"/>
                        </a:rPr>
                        <a:t>OH-14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David Joyce* (75.7%)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Matt Kilboy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565758842"/>
                  </a:ext>
                </a:extLst>
              </a:tr>
              <a:tr h="239512">
                <a:tc>
                  <a:txBody>
                    <a:bodyPr/>
                    <a:lstStyle/>
                    <a:p>
                      <a:pPr algn="ctr" rtl="0" fontAlgn="ctr"/>
                      <a:r>
                        <a:rPr lang="en-US" sz="900" b="1" i="0" u="none" strike="noStrike">
                          <a:solidFill>
                            <a:srgbClr val="000000"/>
                          </a:solidFill>
                          <a:effectLst/>
                          <a:latin typeface="+mn-lt"/>
                        </a:rPr>
                        <a:t>OH-15</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Mike Carey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Gary Josephson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806595822"/>
                  </a:ext>
                </a:extLst>
              </a:tr>
            </a:tbl>
          </a:graphicData>
        </a:graphic>
      </p:graphicFrame>
      <p:sp>
        <p:nvSpPr>
          <p:cNvPr id="7" name="Text Placeholder 18">
            <a:extLst>
              <a:ext uri="{FF2B5EF4-FFF2-40B4-BE49-F238E27FC236}">
                <a16:creationId xmlns:a16="http://schemas.microsoft.com/office/drawing/2014/main" id="{C324FA44-F482-A6D0-9106-B9493F5B41E7}"/>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1039507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Oklahoma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4303679" cy="307777"/>
          </a:xfrm>
          <a:prstGeom prst="rect">
            <a:avLst/>
          </a:prstGeom>
          <a:noFill/>
        </p:spPr>
        <p:txBody>
          <a:bodyPr wrap="none" rtlCol="0">
            <a:spAutoFit/>
          </a:bodyPr>
          <a:lstStyle/>
          <a:p>
            <a:r>
              <a:rPr lang="en-US" sz="1400" dirty="0">
                <a:solidFill>
                  <a:schemeClr val="bg1">
                    <a:lumMod val="50000"/>
                  </a:schemeClr>
                </a:solidFill>
                <a:latin typeface="+mj-lt"/>
              </a:rPr>
              <a:t>Primaries held June 28, runoffs August 23</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8/24/22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2406428" cy="276999"/>
          </a:xfrm>
          <a:prstGeom prst="rect">
            <a:avLst/>
          </a:prstGeom>
          <a:noFill/>
        </p:spPr>
        <p:txBody>
          <a:bodyPr wrap="none" rtlCol="0">
            <a:spAutoFit/>
          </a:bodyPr>
          <a:lstStyle/>
          <a:p>
            <a:pPr lvl="0"/>
            <a:r>
              <a:rPr lang="en-US" sz="1200" b="1" dirty="0">
                <a:solidFill>
                  <a:schemeClr val="dk1"/>
                </a:solidFill>
                <a:cs typeface="Arial"/>
                <a:sym typeface="Arial"/>
              </a:rPr>
              <a:t>Competitive Governor primary</a:t>
            </a:r>
            <a:endParaRPr lang="en-US" sz="1200" dirty="0"/>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1539"/>
            <a:ext cx="3773718" cy="861774"/>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GB" sz="1000" dirty="0">
                <a:solidFill>
                  <a:schemeClr val="dk1"/>
                </a:solidFill>
                <a:latin typeface="Arial"/>
                <a:ea typeface="Arial"/>
                <a:cs typeface="Arial"/>
                <a:sym typeface="Arial"/>
              </a:rPr>
              <a:t>Incumbent Governor Kevin Stitt defeated three opponents to win the GOP primary, receiving 69% of the vote</a:t>
            </a:r>
          </a:p>
          <a:p>
            <a:pPr marL="171450" marR="0" lvl="0" indent="-171450" algn="l" rtl="0">
              <a:spcBef>
                <a:spcPts val="0"/>
              </a:spcBef>
              <a:spcAft>
                <a:spcPts val="0"/>
              </a:spcAft>
              <a:buClr>
                <a:schemeClr val="dk1"/>
              </a:buClr>
              <a:buSzPts val="1100"/>
              <a:buFont typeface="Noto Sans Symbols"/>
              <a:buChar char="▪"/>
            </a:pPr>
            <a:r>
              <a:rPr lang="en-GB" sz="1000" dirty="0">
                <a:solidFill>
                  <a:schemeClr val="dk1"/>
                </a:solidFill>
                <a:latin typeface="Arial"/>
                <a:ea typeface="Arial"/>
                <a:cs typeface="Arial"/>
                <a:sym typeface="Arial"/>
              </a:rPr>
              <a:t>Stitt will face off with Democrat Superintendent Joy Hofmeister in the general election come November; Stitt is expected to win easily</a:t>
            </a: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264210"/>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249154"/>
            <a:ext cx="1261884" cy="276999"/>
          </a:xfrm>
          <a:prstGeom prst="rect">
            <a:avLst/>
          </a:prstGeom>
          <a:noFill/>
        </p:spPr>
        <p:txBody>
          <a:bodyPr wrap="none" rtlCol="0">
            <a:spAutoFit/>
          </a:bodyPr>
          <a:lstStyle/>
          <a:p>
            <a:r>
              <a:rPr lang="en-US" sz="1200" b="1" dirty="0"/>
              <a:t>Senate runoffs</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510000"/>
            <a:ext cx="3773718" cy="861774"/>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GB" sz="1000" dirty="0">
                <a:solidFill>
                  <a:schemeClr val="dk1"/>
                </a:solidFill>
                <a:ea typeface="Arial"/>
                <a:cs typeface="Arial"/>
                <a:sym typeface="Arial"/>
              </a:rPr>
              <a:t>Madison Horn defeated Jason Bollinger in the  runoffs for the Democrat Senate primary</a:t>
            </a:r>
          </a:p>
          <a:p>
            <a:pPr marL="171450" marR="0" lvl="0" indent="-171450" algn="l" rtl="0">
              <a:spcBef>
                <a:spcPts val="0"/>
              </a:spcBef>
              <a:spcAft>
                <a:spcPts val="0"/>
              </a:spcAft>
              <a:buClr>
                <a:schemeClr val="dk1"/>
              </a:buClr>
              <a:buSzPts val="1100"/>
              <a:buFont typeface="Noto Sans Symbols"/>
              <a:buChar char="▪"/>
            </a:pPr>
            <a:r>
              <a:rPr lang="en-GB" sz="1000" dirty="0">
                <a:solidFill>
                  <a:schemeClr val="dk1"/>
                </a:solidFill>
                <a:ea typeface="Arial"/>
                <a:cs typeface="Arial"/>
                <a:sym typeface="Arial"/>
              </a:rPr>
              <a:t>Horn will face incumbent Sen. James Lankford (R-OK) in the November general election</a:t>
            </a:r>
          </a:p>
          <a:p>
            <a:pPr marL="171450" marR="0" lvl="0" indent="-171450" algn="l" rtl="0">
              <a:spcBef>
                <a:spcPts val="0"/>
              </a:spcBef>
              <a:spcAft>
                <a:spcPts val="0"/>
              </a:spcAft>
              <a:buClr>
                <a:schemeClr val="dk1"/>
              </a:buClr>
              <a:buSzPts val="1100"/>
              <a:buFont typeface="Noto Sans Symbols"/>
              <a:buChar char="▪"/>
            </a:pPr>
            <a:r>
              <a:rPr lang="en-GB" sz="1000" dirty="0">
                <a:solidFill>
                  <a:schemeClr val="dk1"/>
                </a:solidFill>
                <a:ea typeface="Arial"/>
                <a:cs typeface="Arial"/>
                <a:sym typeface="Arial"/>
              </a:rPr>
              <a:t>Every Oklahoma race strongly </a:t>
            </a:r>
            <a:r>
              <a:rPr lang="en-GB" sz="1000" dirty="0" err="1">
                <a:solidFill>
                  <a:schemeClr val="dk1"/>
                </a:solidFill>
                <a:ea typeface="Arial"/>
                <a:cs typeface="Arial"/>
                <a:sym typeface="Arial"/>
              </a:rPr>
              <a:t>favors</a:t>
            </a:r>
            <a:r>
              <a:rPr lang="en-GB" sz="1000" dirty="0">
                <a:solidFill>
                  <a:schemeClr val="dk1"/>
                </a:solidFill>
                <a:ea typeface="Arial"/>
                <a:cs typeface="Arial"/>
                <a:sym typeface="Arial"/>
              </a:rPr>
              <a:t> republicans</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976913833"/>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5</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5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rgbClr val="FF5739"/>
                          </a:solidFill>
                          <a:effectLst/>
                          <a:latin typeface="+mn-lt"/>
                        </a:rPr>
                        <a:t>R</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88152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1" name="TextBox 20">
            <a:extLst>
              <a:ext uri="{FF2B5EF4-FFF2-40B4-BE49-F238E27FC236}">
                <a16:creationId xmlns:a16="http://schemas.microsoft.com/office/drawing/2014/main" id="{7CE29ED9-1195-D576-0529-9D49D1202315}"/>
              </a:ext>
            </a:extLst>
          </p:cNvPr>
          <p:cNvSpPr txBox="1"/>
          <p:nvPr/>
        </p:nvSpPr>
        <p:spPr>
          <a:xfrm>
            <a:off x="636991" y="6224623"/>
            <a:ext cx="4553076"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8/24/22, Ballotpedia, The Cook Political Report with Amy Walter, </a:t>
            </a:r>
          </a:p>
        </p:txBody>
      </p:sp>
      <p:sp>
        <p:nvSpPr>
          <p:cNvPr id="23" name="Google Shape;8235;p127">
            <a:extLst>
              <a:ext uri="{FF2B5EF4-FFF2-40B4-BE49-F238E27FC236}">
                <a16:creationId xmlns:a16="http://schemas.microsoft.com/office/drawing/2014/main" id="{622BD41D-2E89-FEE5-194D-AB47668FB35D}"/>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24" name="Picture 23" descr="A picture containing shape&#10;&#10;Description automatically generated">
            <a:extLst>
              <a:ext uri="{FF2B5EF4-FFF2-40B4-BE49-F238E27FC236}">
                <a16:creationId xmlns:a16="http://schemas.microsoft.com/office/drawing/2014/main" id="{148FA3B1-B8EB-FF39-AB6F-1A04C7D478E6}"/>
              </a:ext>
            </a:extLst>
          </p:cNvPr>
          <p:cNvPicPr>
            <a:picLocks noChangeAspect="1"/>
          </p:cNvPicPr>
          <p:nvPr/>
        </p:nvPicPr>
        <p:blipFill>
          <a:blip r:embed="rId3"/>
          <a:stretch>
            <a:fillRect/>
          </a:stretch>
        </p:blipFill>
        <p:spPr>
          <a:xfrm>
            <a:off x="1271143" y="4528193"/>
            <a:ext cx="2183644" cy="1045292"/>
          </a:xfrm>
          <a:prstGeom prst="rect">
            <a:avLst/>
          </a:prstGeom>
        </p:spPr>
      </p:pic>
    </p:spTree>
    <p:extLst>
      <p:ext uri="{BB962C8B-B14F-4D97-AF65-F5344CB8AC3E}">
        <p14:creationId xmlns:p14="http://schemas.microsoft.com/office/powerpoint/2010/main" val="33218386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Oklahoma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8/24/22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8/24/22</a:t>
            </a:r>
          </a:p>
        </p:txBody>
      </p:sp>
      <p:sp>
        <p:nvSpPr>
          <p:cNvPr id="8" name="Text Placeholder 18">
            <a:extLst>
              <a:ext uri="{FF2B5EF4-FFF2-40B4-BE49-F238E27FC236}">
                <a16:creationId xmlns:a16="http://schemas.microsoft.com/office/drawing/2014/main" id="{A9DD7D00-E934-1450-683B-239F7D0ECBF8}"/>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9" name="Table 8">
            <a:extLst>
              <a:ext uri="{FF2B5EF4-FFF2-40B4-BE49-F238E27FC236}">
                <a16:creationId xmlns:a16="http://schemas.microsoft.com/office/drawing/2014/main" id="{14E3E26D-4725-A267-2AA7-709F949B7EAD}"/>
              </a:ext>
            </a:extLst>
          </p:cNvPr>
          <p:cNvGraphicFramePr>
            <a:graphicFrameLocks noGrp="1"/>
          </p:cNvGraphicFramePr>
          <p:nvPr>
            <p:extLst>
              <p:ext uri="{D42A27DB-BD31-4B8C-83A1-F6EECF244321}">
                <p14:modId xmlns:p14="http://schemas.microsoft.com/office/powerpoint/2010/main" val="3687086034"/>
              </p:ext>
            </p:extLst>
          </p:nvPr>
        </p:nvGraphicFramePr>
        <p:xfrm>
          <a:off x="1153740" y="1589893"/>
          <a:ext cx="7030800" cy="4301997"/>
        </p:xfrm>
        <a:graphic>
          <a:graphicData uri="http://schemas.openxmlformats.org/drawingml/2006/table">
            <a:tbl>
              <a:tblPr/>
              <a:tblGrid>
                <a:gridCol w="938129">
                  <a:extLst>
                    <a:ext uri="{9D8B030D-6E8A-4147-A177-3AD203B41FA5}">
                      <a16:colId xmlns:a16="http://schemas.microsoft.com/office/drawing/2014/main" val="570800771"/>
                    </a:ext>
                  </a:extLst>
                </a:gridCol>
                <a:gridCol w="2511157">
                  <a:extLst>
                    <a:ext uri="{9D8B030D-6E8A-4147-A177-3AD203B41FA5}">
                      <a16:colId xmlns:a16="http://schemas.microsoft.com/office/drawing/2014/main" val="1682997805"/>
                    </a:ext>
                  </a:extLst>
                </a:gridCol>
                <a:gridCol w="2455450">
                  <a:extLst>
                    <a:ext uri="{9D8B030D-6E8A-4147-A177-3AD203B41FA5}">
                      <a16:colId xmlns:a16="http://schemas.microsoft.com/office/drawing/2014/main" val="1854337468"/>
                    </a:ext>
                  </a:extLst>
                </a:gridCol>
                <a:gridCol w="1126064">
                  <a:extLst>
                    <a:ext uri="{9D8B030D-6E8A-4147-A177-3AD203B41FA5}">
                      <a16:colId xmlns:a16="http://schemas.microsoft.com/office/drawing/2014/main" val="2755121719"/>
                    </a:ext>
                  </a:extLst>
                </a:gridCol>
              </a:tblGrid>
              <a:tr h="458589">
                <a:tc>
                  <a:txBody>
                    <a:bodyPr/>
                    <a:lstStyle/>
                    <a:p>
                      <a:pPr algn="ctr" rtl="0" fontAlgn="ctr"/>
                      <a:r>
                        <a:rPr lang="en-US" sz="1000" b="1" i="0" u="none" strike="noStrike" dirty="0">
                          <a:solidFill>
                            <a:srgbClr val="000000"/>
                          </a:solidFill>
                          <a:effectLst/>
                          <a:latin typeface="Arial" panose="020B0604020202020204" pitchFamily="34" charset="0"/>
                        </a:rPr>
                        <a:t>Seat</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Arial" panose="020B0604020202020204" pitchFamily="34" charset="0"/>
                        </a:rPr>
                        <a:t>Republican Primary Winner </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Arial" panose="020B0604020202020204" pitchFamily="34" charset="0"/>
                        </a:rPr>
                        <a:t>Democratic Primary Winner </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dirty="0">
                          <a:solidFill>
                            <a:srgbClr val="000000"/>
                          </a:solidFill>
                          <a:effectLst/>
                          <a:latin typeface="Arial" panose="020B0604020202020204" pitchFamily="34" charset="0"/>
                        </a:rPr>
                        <a:t>Cook Rating</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502983"/>
                  </a:ext>
                </a:extLst>
              </a:tr>
              <a:tr h="480426">
                <a:tc>
                  <a:txBody>
                    <a:bodyPr/>
                    <a:lstStyle/>
                    <a:p>
                      <a:pPr algn="ctr" rtl="0" fontAlgn="ctr"/>
                      <a:r>
                        <a:rPr lang="en-US" sz="900" b="1" i="0" u="none" strike="noStrike" dirty="0">
                          <a:solidFill>
                            <a:srgbClr val="000000"/>
                          </a:solidFill>
                          <a:effectLst/>
                          <a:latin typeface="Arial" panose="020B0604020202020204" pitchFamily="34" charset="0"/>
                        </a:rPr>
                        <a:t>OK-Senate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James Lankford (67.8%)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Arial" panose="020B0604020202020204" pitchFamily="34" charset="0"/>
                        </a:rPr>
                        <a:t>Madison Horn (65.5%) </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9"/>
                    </a:solidFill>
                  </a:tcPr>
                </a:tc>
                <a:extLst>
                  <a:ext uri="{0D108BD9-81ED-4DB2-BD59-A6C34878D82A}">
                    <a16:rowId xmlns:a16="http://schemas.microsoft.com/office/drawing/2014/main" val="215337312"/>
                  </a:ext>
                </a:extLst>
              </a:tr>
              <a:tr h="480426">
                <a:tc>
                  <a:txBody>
                    <a:bodyPr/>
                    <a:lstStyle/>
                    <a:p>
                      <a:pPr algn="ctr" rtl="0" fontAlgn="ctr"/>
                      <a:r>
                        <a:rPr lang="en-US" sz="900" b="1" i="0" u="none" strike="noStrike" dirty="0">
                          <a:solidFill>
                            <a:srgbClr val="000000"/>
                          </a:solidFill>
                          <a:effectLst/>
                          <a:latin typeface="Arial" panose="020B0604020202020204" pitchFamily="34" charset="0"/>
                        </a:rPr>
                        <a:t>OK-Senate</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Markwayne Mullin (65.1%)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Arial" panose="020B0604020202020204" pitchFamily="34" charset="0"/>
                        </a:rPr>
                        <a:t>Kendra Horn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9"/>
                    </a:solidFill>
                  </a:tcPr>
                </a:tc>
                <a:extLst>
                  <a:ext uri="{0D108BD9-81ED-4DB2-BD59-A6C34878D82A}">
                    <a16:rowId xmlns:a16="http://schemas.microsoft.com/office/drawing/2014/main" val="3031015688"/>
                  </a:ext>
                </a:extLst>
              </a:tr>
              <a:tr h="480426">
                <a:tc>
                  <a:txBody>
                    <a:bodyPr/>
                    <a:lstStyle/>
                    <a:p>
                      <a:pPr algn="ctr" rtl="0" fontAlgn="ctr"/>
                      <a:r>
                        <a:rPr lang="en-US" sz="900" b="1" i="0" u="none" strike="noStrike" dirty="0">
                          <a:solidFill>
                            <a:srgbClr val="000000"/>
                          </a:solidFill>
                          <a:effectLst/>
                          <a:latin typeface="Arial" panose="020B0604020202020204" pitchFamily="34" charset="0"/>
                        </a:rPr>
                        <a:t>OK-Governor</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Kevin Stitt (69.1%)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Joy Hoffmeister (60.7%)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9"/>
                    </a:solidFill>
                  </a:tcPr>
                </a:tc>
                <a:extLst>
                  <a:ext uri="{0D108BD9-81ED-4DB2-BD59-A6C34878D82A}">
                    <a16:rowId xmlns:a16="http://schemas.microsoft.com/office/drawing/2014/main" val="1411125313"/>
                  </a:ext>
                </a:extLst>
              </a:tr>
              <a:tr h="480426">
                <a:tc>
                  <a:txBody>
                    <a:bodyPr/>
                    <a:lstStyle/>
                    <a:p>
                      <a:pPr algn="ctr" rtl="0" fontAlgn="ctr"/>
                      <a:r>
                        <a:rPr lang="en-US" sz="900" b="1" i="0" u="none" strike="noStrike" dirty="0">
                          <a:solidFill>
                            <a:srgbClr val="000000"/>
                          </a:solidFill>
                          <a:effectLst/>
                          <a:latin typeface="Arial" panose="020B0604020202020204" pitchFamily="34" charset="0"/>
                        </a:rPr>
                        <a:t>OK-1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Kevin Hern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Adam Martin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9"/>
                    </a:solidFill>
                  </a:tcPr>
                </a:tc>
                <a:extLst>
                  <a:ext uri="{0D108BD9-81ED-4DB2-BD59-A6C34878D82A}">
                    <a16:rowId xmlns:a16="http://schemas.microsoft.com/office/drawing/2014/main" val="3742733702"/>
                  </a:ext>
                </a:extLst>
              </a:tr>
              <a:tr h="480426">
                <a:tc>
                  <a:txBody>
                    <a:bodyPr/>
                    <a:lstStyle/>
                    <a:p>
                      <a:pPr algn="ctr" rtl="0" fontAlgn="ctr"/>
                      <a:r>
                        <a:rPr lang="en-US" sz="900" b="1" i="0" u="none" strike="noStrike">
                          <a:solidFill>
                            <a:srgbClr val="000000"/>
                          </a:solidFill>
                          <a:effectLst/>
                          <a:latin typeface="Arial" panose="020B0604020202020204" pitchFamily="34" charset="0"/>
                        </a:rPr>
                        <a:t>OK-2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Josh </a:t>
                      </a:r>
                      <a:r>
                        <a:rPr lang="en-US" sz="900" b="1" i="0" u="none" strike="noStrike" dirty="0" err="1">
                          <a:solidFill>
                            <a:srgbClr val="000000"/>
                          </a:solidFill>
                          <a:effectLst/>
                          <a:latin typeface="Arial" panose="020B0604020202020204" pitchFamily="34" charset="0"/>
                        </a:rPr>
                        <a:t>Brecheen</a:t>
                      </a:r>
                      <a:r>
                        <a:rPr lang="en-US" sz="900" b="1" i="0" u="none" strike="noStrike" dirty="0">
                          <a:solidFill>
                            <a:srgbClr val="000000"/>
                          </a:solidFill>
                          <a:effectLst/>
                          <a:latin typeface="Arial" panose="020B0604020202020204" pitchFamily="34" charset="0"/>
                        </a:rPr>
                        <a:t> (52.2%)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Naomi Andrews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9"/>
                    </a:solidFill>
                  </a:tcPr>
                </a:tc>
                <a:extLst>
                  <a:ext uri="{0D108BD9-81ED-4DB2-BD59-A6C34878D82A}">
                    <a16:rowId xmlns:a16="http://schemas.microsoft.com/office/drawing/2014/main" val="486799645"/>
                  </a:ext>
                </a:extLst>
              </a:tr>
              <a:tr h="480426">
                <a:tc>
                  <a:txBody>
                    <a:bodyPr/>
                    <a:lstStyle/>
                    <a:p>
                      <a:pPr algn="ctr" rtl="0" fontAlgn="ctr"/>
                      <a:r>
                        <a:rPr lang="en-US" sz="900" b="1" i="0" u="none" strike="noStrike">
                          <a:solidFill>
                            <a:srgbClr val="000000"/>
                          </a:solidFill>
                          <a:effectLst/>
                          <a:latin typeface="Arial" panose="020B0604020202020204" pitchFamily="34" charset="0"/>
                        </a:rPr>
                        <a:t>OK-3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Frank Lucas (61.1%)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Jeremiah Ross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9"/>
                    </a:solidFill>
                  </a:tcPr>
                </a:tc>
                <a:extLst>
                  <a:ext uri="{0D108BD9-81ED-4DB2-BD59-A6C34878D82A}">
                    <a16:rowId xmlns:a16="http://schemas.microsoft.com/office/drawing/2014/main" val="1335461964"/>
                  </a:ext>
                </a:extLst>
              </a:tr>
              <a:tr h="480426">
                <a:tc>
                  <a:txBody>
                    <a:bodyPr/>
                    <a:lstStyle/>
                    <a:p>
                      <a:pPr algn="ctr" rtl="0" fontAlgn="ctr"/>
                      <a:r>
                        <a:rPr lang="en-US" sz="900" b="1" i="0" u="none" strike="noStrike">
                          <a:solidFill>
                            <a:srgbClr val="000000"/>
                          </a:solidFill>
                          <a:effectLst/>
                          <a:latin typeface="Arial" panose="020B0604020202020204" pitchFamily="34" charset="0"/>
                        </a:rPr>
                        <a:t>OK-4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Tom Cole (69.8%)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Mary Brannon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9"/>
                    </a:solidFill>
                  </a:tcPr>
                </a:tc>
                <a:extLst>
                  <a:ext uri="{0D108BD9-81ED-4DB2-BD59-A6C34878D82A}">
                    <a16:rowId xmlns:a16="http://schemas.microsoft.com/office/drawing/2014/main" val="2404277781"/>
                  </a:ext>
                </a:extLst>
              </a:tr>
              <a:tr h="480426">
                <a:tc>
                  <a:txBody>
                    <a:bodyPr/>
                    <a:lstStyle/>
                    <a:p>
                      <a:pPr algn="ctr" rtl="0" fontAlgn="ctr"/>
                      <a:r>
                        <a:rPr lang="en-US" sz="900" b="1" i="0" u="none" strike="noStrike">
                          <a:solidFill>
                            <a:srgbClr val="000000"/>
                          </a:solidFill>
                          <a:effectLst/>
                          <a:latin typeface="Arial" panose="020B0604020202020204" pitchFamily="34" charset="0"/>
                        </a:rPr>
                        <a:t>OK-5</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Stephanie Bice (68.4%)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Joshua Harris-Till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Arial" panose="020B0604020202020204" pitchFamily="34" charset="0"/>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9"/>
                    </a:solidFill>
                  </a:tcPr>
                </a:tc>
                <a:extLst>
                  <a:ext uri="{0D108BD9-81ED-4DB2-BD59-A6C34878D82A}">
                    <a16:rowId xmlns:a16="http://schemas.microsoft.com/office/drawing/2014/main" val="1869360451"/>
                  </a:ext>
                </a:extLst>
              </a:tr>
            </a:tbl>
          </a:graphicData>
        </a:graphic>
      </p:graphicFrame>
    </p:spTree>
    <p:extLst>
      <p:ext uri="{BB962C8B-B14F-4D97-AF65-F5344CB8AC3E}">
        <p14:creationId xmlns:p14="http://schemas.microsoft.com/office/powerpoint/2010/main" val="3774124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Oregon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359941" cy="307777"/>
          </a:xfrm>
          <a:prstGeom prst="rect">
            <a:avLst/>
          </a:prstGeom>
          <a:noFill/>
        </p:spPr>
        <p:txBody>
          <a:bodyPr wrap="none" rtlCol="0">
            <a:spAutoFit/>
          </a:bodyPr>
          <a:lstStyle/>
          <a:p>
            <a:r>
              <a:rPr lang="en-US" sz="1400" dirty="0">
                <a:solidFill>
                  <a:schemeClr val="bg1">
                    <a:lumMod val="50000"/>
                  </a:schemeClr>
                </a:solidFill>
                <a:latin typeface="+mj-lt"/>
              </a:rPr>
              <a:t>Primaries held May 17</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053760"/>
            <a:ext cx="3286409" cy="461665"/>
          </a:xfrm>
          <a:prstGeom prst="rect">
            <a:avLst/>
          </a:prstGeom>
          <a:noFill/>
        </p:spPr>
        <p:txBody>
          <a:bodyPr wrap="square" rtlCol="0">
            <a:spAutoFit/>
          </a:bodyPr>
          <a:lstStyle/>
          <a:p>
            <a:r>
              <a:rPr lang="en-US" sz="1200" b="1" dirty="0" err="1"/>
              <a:t>Kotek</a:t>
            </a:r>
            <a:r>
              <a:rPr lang="en-US" sz="1200" b="1" dirty="0"/>
              <a:t> wins the Dem. primary in the Governor race</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470513"/>
            <a:ext cx="3773718"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Former Oregon House Speaker Tina </a:t>
            </a:r>
            <a:r>
              <a:rPr lang="en-GB" sz="1000" dirty="0" err="1">
                <a:solidFill>
                  <a:schemeClr val="dk1"/>
                </a:solidFill>
                <a:ea typeface="Arial"/>
                <a:cs typeface="Arial"/>
                <a:sym typeface="Arial"/>
              </a:rPr>
              <a:t>Kotek</a:t>
            </a:r>
            <a:r>
              <a:rPr lang="en-GB" sz="1000" dirty="0">
                <a:solidFill>
                  <a:schemeClr val="dk1"/>
                </a:solidFill>
                <a:ea typeface="Arial"/>
                <a:cs typeface="Arial"/>
                <a:sym typeface="Arial"/>
              </a:rPr>
              <a:t> (D) beat out State Treasurer Tobias Read (D)</a:t>
            </a:r>
          </a:p>
          <a:p>
            <a:pPr marL="171450" lvl="0" indent="-171450">
              <a:buClr>
                <a:schemeClr val="dk1"/>
              </a:buClr>
              <a:buSzPts val="1100"/>
              <a:buFont typeface="Noto Sans Symbols"/>
              <a:buChar char="▪"/>
            </a:pPr>
            <a:r>
              <a:rPr lang="en-GB" sz="1000" dirty="0" err="1">
                <a:solidFill>
                  <a:schemeClr val="dk1"/>
                </a:solidFill>
                <a:ea typeface="Arial"/>
                <a:cs typeface="Arial"/>
                <a:sym typeface="Arial"/>
              </a:rPr>
              <a:t>Kotek</a:t>
            </a:r>
            <a:r>
              <a:rPr lang="en-GB" sz="1000" dirty="0">
                <a:solidFill>
                  <a:schemeClr val="dk1"/>
                </a:solidFill>
                <a:ea typeface="Arial"/>
                <a:cs typeface="Arial"/>
                <a:sym typeface="Arial"/>
              </a:rPr>
              <a:t> and GOP nominee Christine Drazan will face off in November, with long-time state Senator Betsy Johnson running as in independent in the general election</a:t>
            </a:r>
          </a:p>
          <a:p>
            <a:pPr marL="171450" lvl="0" indent="-171450">
              <a:buClr>
                <a:schemeClr val="dk1"/>
              </a:buClr>
              <a:buSzPts val="1100"/>
              <a:buFont typeface="Noto Sans Symbols"/>
              <a:buChar char="▪"/>
            </a:pPr>
            <a:endParaRPr lang="en-GB" sz="1000" dirty="0">
              <a:solidFill>
                <a:schemeClr val="dk1"/>
              </a:solidFil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404898"/>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389842"/>
            <a:ext cx="3100529" cy="276999"/>
          </a:xfrm>
          <a:prstGeom prst="rect">
            <a:avLst/>
          </a:prstGeom>
          <a:noFill/>
        </p:spPr>
        <p:txBody>
          <a:bodyPr wrap="none" rtlCol="0">
            <a:spAutoFit/>
          </a:bodyPr>
          <a:lstStyle/>
          <a:p>
            <a:r>
              <a:rPr lang="en-US" sz="1200" b="1" dirty="0"/>
              <a:t>Big spending does not pay off for Flynn</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3" y="3636238"/>
            <a:ext cx="3870347" cy="1169551"/>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House Candidate Carrick Flynn (D) lost the race for Oregon’s 6th Congressional district despite receiving nearly $11 million in campaign donations from FTX CEO and crypto billionaire Sam Bankman-Fried </a:t>
            </a:r>
          </a:p>
          <a:p>
            <a:pPr marL="171450" lvl="0" indent="-171450">
              <a:buClr>
                <a:schemeClr val="dk1"/>
              </a:buClr>
              <a:buSzPts val="1100"/>
              <a:buFont typeface="Noto Sans Symbols"/>
              <a:buChar char="▪"/>
            </a:pPr>
            <a:r>
              <a:rPr lang="en-GB" sz="1000" dirty="0">
                <a:solidFill>
                  <a:schemeClr val="dk1"/>
                </a:solidFill>
                <a:cs typeface="Arial"/>
                <a:sym typeface="Arial"/>
              </a:rPr>
              <a:t>Flynn conceded to Rep. Andrea Salinas (D), who aims to become Oregon’s first Hispanic woman in Congress </a:t>
            </a:r>
          </a:p>
          <a:p>
            <a:pPr marL="171450" lvl="0" indent="-171450">
              <a:buClr>
                <a:schemeClr val="dk1"/>
              </a:buClr>
              <a:buSzPts val="1100"/>
              <a:buFont typeface="Noto Sans Symbols"/>
              <a:buChar char="▪"/>
            </a:pPr>
            <a:endParaRPr lang="en-GB" sz="1000" dirty="0">
              <a:solidFill>
                <a:schemeClr val="dk1"/>
              </a:solidFill>
              <a:cs typeface="Arial"/>
              <a:sym typeface="Arial"/>
            </a:endParaRPr>
          </a:p>
        </p:txBody>
      </p:sp>
      <p:sp>
        <p:nvSpPr>
          <p:cNvPr id="18" name="Google Shape;8247;p127">
            <a:extLst>
              <a:ext uri="{FF2B5EF4-FFF2-40B4-BE49-F238E27FC236}">
                <a16:creationId xmlns:a16="http://schemas.microsoft.com/office/drawing/2014/main" id="{5EAA7E71-244C-E003-8DE9-A36CE51BC1EB}"/>
              </a:ext>
            </a:extLst>
          </p:cNvPr>
          <p:cNvSpPr/>
          <p:nvPr/>
        </p:nvSpPr>
        <p:spPr>
          <a:xfrm>
            <a:off x="4285365" y="4752957"/>
            <a:ext cx="246888" cy="2468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3</a:t>
            </a:r>
            <a:endParaRPr dirty="0"/>
          </a:p>
        </p:txBody>
      </p:sp>
      <p:sp>
        <p:nvSpPr>
          <p:cNvPr id="19" name="TextBox 18">
            <a:extLst>
              <a:ext uri="{FF2B5EF4-FFF2-40B4-BE49-F238E27FC236}">
                <a16:creationId xmlns:a16="http://schemas.microsoft.com/office/drawing/2014/main" id="{E6FBF889-B971-5B74-9688-A096496EFB7D}"/>
              </a:ext>
            </a:extLst>
          </p:cNvPr>
          <p:cNvSpPr txBox="1"/>
          <p:nvPr/>
        </p:nvSpPr>
        <p:spPr>
          <a:xfrm>
            <a:off x="4532253" y="4737901"/>
            <a:ext cx="2679388" cy="276999"/>
          </a:xfrm>
          <a:prstGeom prst="rect">
            <a:avLst/>
          </a:prstGeom>
          <a:noFill/>
        </p:spPr>
        <p:txBody>
          <a:bodyPr wrap="none" rtlCol="0">
            <a:spAutoFit/>
          </a:bodyPr>
          <a:lstStyle/>
          <a:p>
            <a:r>
              <a:rPr lang="en-US" sz="1200" b="1" dirty="0"/>
              <a:t>Wyden surpasses the competition</a:t>
            </a:r>
          </a:p>
        </p:txBody>
      </p:sp>
      <p:sp>
        <p:nvSpPr>
          <p:cNvPr id="20" name="Rectangle 19">
            <a:extLst>
              <a:ext uri="{FF2B5EF4-FFF2-40B4-BE49-F238E27FC236}">
                <a16:creationId xmlns:a16="http://schemas.microsoft.com/office/drawing/2014/main" id="{E01C095B-06DB-530A-031F-92D8CA45FC43}"/>
              </a:ext>
            </a:extLst>
          </p:cNvPr>
          <p:cNvSpPr/>
          <p:nvPr/>
        </p:nvSpPr>
        <p:spPr>
          <a:xfrm>
            <a:off x="4204144" y="4982818"/>
            <a:ext cx="3870347" cy="707886"/>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Sitting Sen. Ron Wyden (D) won the Democratic nomination, claiming almost 91% of votes</a:t>
            </a:r>
          </a:p>
          <a:p>
            <a:pPr marL="171450" lvl="0" indent="-171450">
              <a:buClr>
                <a:schemeClr val="dk1"/>
              </a:buClr>
              <a:buSzPts val="1100"/>
              <a:buFont typeface="Noto Sans Symbols"/>
              <a:buChar char="▪"/>
            </a:pPr>
            <a:r>
              <a:rPr lang="en-GB" sz="1000" dirty="0">
                <a:solidFill>
                  <a:schemeClr val="dk1"/>
                </a:solidFill>
                <a:cs typeface="Arial"/>
                <a:sym typeface="Arial"/>
              </a:rPr>
              <a:t>Wyden will face Jo Rae Perkins (R) in the November general election</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341686935"/>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4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1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2" name="TextBox 21">
            <a:extLst>
              <a:ext uri="{FF2B5EF4-FFF2-40B4-BE49-F238E27FC236}">
                <a16:creationId xmlns:a16="http://schemas.microsoft.com/office/drawing/2014/main" id="{2125F847-0D73-5A41-B759-3F1576A2F38E}"/>
              </a:ext>
            </a:extLst>
          </p:cNvPr>
          <p:cNvSpPr txBox="1"/>
          <p:nvPr/>
        </p:nvSpPr>
        <p:spPr>
          <a:xfrm>
            <a:off x="636990" y="6224624"/>
            <a:ext cx="5184693"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Seattle Times, Market Watch, Register Guard, The Cook Political Report with Amy Walter</a:t>
            </a:r>
          </a:p>
        </p:txBody>
      </p:sp>
      <p:sp>
        <p:nvSpPr>
          <p:cNvPr id="23" name="Google Shape;8235;p127">
            <a:extLst>
              <a:ext uri="{FF2B5EF4-FFF2-40B4-BE49-F238E27FC236}">
                <a16:creationId xmlns:a16="http://schemas.microsoft.com/office/drawing/2014/main" id="{7725B116-FC0C-1986-9E38-AC238E214641}"/>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7" name="Picture 6" descr="Map&#10;&#10;Description automatically generated">
            <a:extLst>
              <a:ext uri="{FF2B5EF4-FFF2-40B4-BE49-F238E27FC236}">
                <a16:creationId xmlns:a16="http://schemas.microsoft.com/office/drawing/2014/main" id="{E94D1D09-9C92-CF68-1E69-81A1CBDD3BB5}"/>
              </a:ext>
            </a:extLst>
          </p:cNvPr>
          <p:cNvPicPr>
            <a:picLocks noChangeAspect="1"/>
          </p:cNvPicPr>
          <p:nvPr/>
        </p:nvPicPr>
        <p:blipFill rotWithShape="1">
          <a:blip r:embed="rId3"/>
          <a:srcRect t="2271"/>
          <a:stretch/>
        </p:blipFill>
        <p:spPr>
          <a:xfrm>
            <a:off x="1733880" y="4455061"/>
            <a:ext cx="1464411" cy="1089568"/>
          </a:xfrm>
          <a:prstGeom prst="rect">
            <a:avLst/>
          </a:prstGeom>
        </p:spPr>
      </p:pic>
    </p:spTree>
    <p:extLst>
      <p:ext uri="{BB962C8B-B14F-4D97-AF65-F5344CB8AC3E}">
        <p14:creationId xmlns:p14="http://schemas.microsoft.com/office/powerpoint/2010/main" val="40905681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Oregon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5/18/22</a:t>
            </a:r>
          </a:p>
        </p:txBody>
      </p:sp>
      <p:graphicFrame>
        <p:nvGraphicFramePr>
          <p:cNvPr id="8" name="Table 7">
            <a:extLst>
              <a:ext uri="{FF2B5EF4-FFF2-40B4-BE49-F238E27FC236}">
                <a16:creationId xmlns:a16="http://schemas.microsoft.com/office/drawing/2014/main" id="{AB0394BE-CCA7-4435-BCE1-9BD4A72B7B26}"/>
              </a:ext>
            </a:extLst>
          </p:cNvPr>
          <p:cNvGraphicFramePr>
            <a:graphicFrameLocks noGrp="1"/>
          </p:cNvGraphicFramePr>
          <p:nvPr>
            <p:extLst>
              <p:ext uri="{D42A27DB-BD31-4B8C-83A1-F6EECF244321}">
                <p14:modId xmlns:p14="http://schemas.microsoft.com/office/powerpoint/2010/main" val="269923314"/>
              </p:ext>
            </p:extLst>
          </p:nvPr>
        </p:nvGraphicFramePr>
        <p:xfrm>
          <a:off x="1153740" y="1623344"/>
          <a:ext cx="7030799" cy="4302003"/>
        </p:xfrm>
        <a:graphic>
          <a:graphicData uri="http://schemas.openxmlformats.org/drawingml/2006/table">
            <a:tbl>
              <a:tblPr/>
              <a:tblGrid>
                <a:gridCol w="1093953">
                  <a:extLst>
                    <a:ext uri="{9D8B030D-6E8A-4147-A177-3AD203B41FA5}">
                      <a16:colId xmlns:a16="http://schemas.microsoft.com/office/drawing/2014/main" val="4231113873"/>
                    </a:ext>
                  </a:extLst>
                </a:gridCol>
                <a:gridCol w="2433738">
                  <a:extLst>
                    <a:ext uri="{9D8B030D-6E8A-4147-A177-3AD203B41FA5}">
                      <a16:colId xmlns:a16="http://schemas.microsoft.com/office/drawing/2014/main" val="2366695565"/>
                    </a:ext>
                  </a:extLst>
                </a:gridCol>
                <a:gridCol w="2372280">
                  <a:extLst>
                    <a:ext uri="{9D8B030D-6E8A-4147-A177-3AD203B41FA5}">
                      <a16:colId xmlns:a16="http://schemas.microsoft.com/office/drawing/2014/main" val="1849403783"/>
                    </a:ext>
                  </a:extLst>
                </a:gridCol>
                <a:gridCol w="1130828">
                  <a:extLst>
                    <a:ext uri="{9D8B030D-6E8A-4147-A177-3AD203B41FA5}">
                      <a16:colId xmlns:a16="http://schemas.microsoft.com/office/drawing/2014/main" val="4292780657"/>
                    </a:ext>
                  </a:extLst>
                </a:gridCol>
              </a:tblGrid>
              <a:tr h="461587">
                <a:tc>
                  <a:txBody>
                    <a:bodyPr/>
                    <a:lstStyle/>
                    <a:p>
                      <a:pPr algn="ctr" rtl="0" fontAlgn="ctr"/>
                      <a:r>
                        <a:rPr lang="en-US" sz="1050" b="1" i="0" u="none" strike="noStrike" dirty="0">
                          <a:solidFill>
                            <a:srgbClr val="000000"/>
                          </a:solidFill>
                          <a:effectLst/>
                          <a:latin typeface="+mn-lt"/>
                        </a:rPr>
                        <a:t>Seat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Republican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Democratic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Cook Rating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8106783"/>
                  </a:ext>
                </a:extLst>
              </a:tr>
              <a:tr h="480052">
                <a:tc>
                  <a:txBody>
                    <a:bodyPr/>
                    <a:lstStyle/>
                    <a:p>
                      <a:pPr algn="ctr" rtl="0" fontAlgn="ctr"/>
                      <a:r>
                        <a:rPr lang="en-US" sz="900" b="1" i="0" u="none" strike="noStrike">
                          <a:solidFill>
                            <a:srgbClr val="000000"/>
                          </a:solidFill>
                          <a:effectLst/>
                          <a:latin typeface="+mn-lt"/>
                        </a:rPr>
                        <a:t>OR-Senate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Jo Rae Perkins (33.3%)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Ron Wyden* (89.5%)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454538917"/>
                  </a:ext>
                </a:extLst>
              </a:tr>
              <a:tr h="480052">
                <a:tc>
                  <a:txBody>
                    <a:bodyPr/>
                    <a:lstStyle/>
                    <a:p>
                      <a:pPr algn="ctr" rtl="0" fontAlgn="ctr"/>
                      <a:r>
                        <a:rPr lang="en-US" sz="900" b="1" i="0" u="none" strike="noStrike" dirty="0">
                          <a:solidFill>
                            <a:srgbClr val="000000"/>
                          </a:solidFill>
                          <a:effectLst/>
                          <a:latin typeface="+mn-lt"/>
                        </a:rPr>
                        <a:t>OR-Governor</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Christine Drazan (23.%)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Tina Kotek (57.9%)</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58260953"/>
                  </a:ext>
                </a:extLst>
              </a:tr>
              <a:tr h="480052">
                <a:tc>
                  <a:txBody>
                    <a:bodyPr/>
                    <a:lstStyle/>
                    <a:p>
                      <a:pPr algn="ctr" rtl="0" fontAlgn="ctr"/>
                      <a:r>
                        <a:rPr lang="en-US" sz="900" b="1" i="0" u="none" strike="noStrike">
                          <a:solidFill>
                            <a:srgbClr val="000000"/>
                          </a:solidFill>
                          <a:effectLst/>
                          <a:latin typeface="+mn-lt"/>
                        </a:rPr>
                        <a:t>OR-1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Christopher Mann (68.4%)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Suzanne Bonamici* (88.5%)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538769957"/>
                  </a:ext>
                </a:extLst>
              </a:tr>
              <a:tr h="480052">
                <a:tc>
                  <a:txBody>
                    <a:bodyPr/>
                    <a:lstStyle/>
                    <a:p>
                      <a:pPr algn="ctr" rtl="0" fontAlgn="ctr"/>
                      <a:r>
                        <a:rPr lang="en-US" sz="900" b="1" i="0" u="none" strike="noStrike">
                          <a:solidFill>
                            <a:srgbClr val="000000"/>
                          </a:solidFill>
                          <a:effectLst/>
                          <a:latin typeface="+mn-lt"/>
                        </a:rPr>
                        <a:t>OR-2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Cliff Bentz* (75.4%)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Joe </a:t>
                      </a:r>
                      <a:r>
                        <a:rPr lang="en-US" sz="900" b="1" i="0" u="none" strike="noStrike" dirty="0" err="1">
                          <a:solidFill>
                            <a:srgbClr val="000000"/>
                          </a:solidFill>
                          <a:effectLst/>
                          <a:latin typeface="+mn-lt"/>
                        </a:rPr>
                        <a:t>Yetter</a:t>
                      </a:r>
                      <a:r>
                        <a:rPr lang="en-US" sz="900" b="1" i="0" u="none" strike="noStrike" dirty="0">
                          <a:solidFill>
                            <a:srgbClr val="000000"/>
                          </a:solidFill>
                          <a:effectLst/>
                          <a:latin typeface="+mn-lt"/>
                        </a:rPr>
                        <a:t> (70.5%)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722714612"/>
                  </a:ext>
                </a:extLst>
              </a:tr>
              <a:tr h="480052">
                <a:tc>
                  <a:txBody>
                    <a:bodyPr/>
                    <a:lstStyle/>
                    <a:p>
                      <a:pPr algn="ctr" rtl="0" fontAlgn="ctr"/>
                      <a:r>
                        <a:rPr lang="en-US" sz="900" b="1" i="0" u="none" strike="noStrike">
                          <a:solidFill>
                            <a:srgbClr val="000000"/>
                          </a:solidFill>
                          <a:effectLst/>
                          <a:latin typeface="+mn-lt"/>
                        </a:rPr>
                        <a:t>OR-3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Joanna Harbour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Earl Blumenauer* (94.8%)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426230653"/>
                  </a:ext>
                </a:extLst>
              </a:tr>
              <a:tr h="480052">
                <a:tc>
                  <a:txBody>
                    <a:bodyPr/>
                    <a:lstStyle/>
                    <a:p>
                      <a:pPr algn="ctr" rtl="0" fontAlgn="ctr"/>
                      <a:r>
                        <a:rPr lang="en-US" sz="900" b="1" i="0" u="none" strike="noStrike">
                          <a:solidFill>
                            <a:srgbClr val="000000"/>
                          </a:solidFill>
                          <a:effectLst/>
                          <a:latin typeface="+mn-lt"/>
                        </a:rPr>
                        <a:t>OR-4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Alek Skarlatos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Val Hoyle (64.1%)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36301217"/>
                  </a:ext>
                </a:extLst>
              </a:tr>
              <a:tr h="480052">
                <a:tc>
                  <a:txBody>
                    <a:bodyPr/>
                    <a:lstStyle/>
                    <a:p>
                      <a:pPr algn="ctr" rtl="0" fontAlgn="ctr"/>
                      <a:r>
                        <a:rPr lang="en-US" sz="900" b="1" i="0" u="none" strike="noStrike">
                          <a:solidFill>
                            <a:srgbClr val="000000"/>
                          </a:solidFill>
                          <a:effectLst/>
                          <a:latin typeface="+mn-lt"/>
                        </a:rPr>
                        <a:t>OR-5</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Lori Chavez-DeRemer (43.%)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Jamie McLeod-Skinner (57.1%)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3833377849"/>
                  </a:ext>
                </a:extLst>
              </a:tr>
              <a:tr h="480052">
                <a:tc>
                  <a:txBody>
                    <a:bodyPr/>
                    <a:lstStyle/>
                    <a:p>
                      <a:pPr algn="ctr" rtl="0" fontAlgn="ctr"/>
                      <a:r>
                        <a:rPr lang="en-US" sz="900" b="1" i="0" u="none" strike="noStrike">
                          <a:solidFill>
                            <a:srgbClr val="000000"/>
                          </a:solidFill>
                          <a:effectLst/>
                          <a:latin typeface="+mn-lt"/>
                        </a:rPr>
                        <a:t>OR-6</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Mike Erickson (34.9%)</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Andrea Salinas (36.6%)</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D</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1382717669"/>
                  </a:ext>
                </a:extLst>
              </a:tr>
            </a:tbl>
          </a:graphicData>
        </a:graphic>
      </p:graphicFrame>
      <p:sp>
        <p:nvSpPr>
          <p:cNvPr id="7" name="Text Placeholder 18">
            <a:extLst>
              <a:ext uri="{FF2B5EF4-FFF2-40B4-BE49-F238E27FC236}">
                <a16:creationId xmlns:a16="http://schemas.microsoft.com/office/drawing/2014/main" id="{90927BE3-C0FF-D9B2-A08B-7B8752399D36}"/>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33956892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Pennsylvania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359941" cy="307777"/>
          </a:xfrm>
          <a:prstGeom prst="rect">
            <a:avLst/>
          </a:prstGeom>
          <a:noFill/>
        </p:spPr>
        <p:txBody>
          <a:bodyPr wrap="none" rtlCol="0">
            <a:spAutoFit/>
          </a:bodyPr>
          <a:lstStyle/>
          <a:p>
            <a:r>
              <a:rPr lang="en-US" sz="1400" dirty="0">
                <a:solidFill>
                  <a:schemeClr val="bg1">
                    <a:lumMod val="50000"/>
                  </a:schemeClr>
                </a:solidFill>
                <a:latin typeface="+mj-lt"/>
              </a:rPr>
              <a:t>Primaries held May 17</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1998817" cy="276999"/>
          </a:xfrm>
          <a:prstGeom prst="rect">
            <a:avLst/>
          </a:prstGeom>
          <a:noFill/>
        </p:spPr>
        <p:txBody>
          <a:bodyPr wrap="none" rtlCol="0">
            <a:spAutoFit/>
          </a:bodyPr>
          <a:lstStyle/>
          <a:p>
            <a:r>
              <a:rPr lang="en-US" sz="1200" b="1" dirty="0"/>
              <a:t>Dr. Oz wins after recount</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773718"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The high profile Republican primary between celebrity doctor Mehmet Oz and Dave McCormick went to an automatic recount, with McCormick ultimately conceding on June 3 </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Oz goes on to face Democratic candidate John Fetterman in a race that could decide party control of the Senate</a:t>
            </a:r>
          </a:p>
          <a:p>
            <a:pPr marL="171450" lvl="0" indent="-171450">
              <a:buClr>
                <a:schemeClr val="dk1"/>
              </a:buClr>
              <a:buSzPts val="1100"/>
              <a:buFont typeface="Noto Sans Symbols"/>
              <a:buChar char="▪"/>
            </a:pPr>
            <a:endParaRPr lang="en-GB" sz="1000" dirty="0">
              <a:solidFill>
                <a:schemeClr val="dk1"/>
              </a:solidFil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255146"/>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225035"/>
            <a:ext cx="2542684" cy="276999"/>
          </a:xfrm>
          <a:prstGeom prst="rect">
            <a:avLst/>
          </a:prstGeom>
          <a:noFill/>
        </p:spPr>
        <p:txBody>
          <a:bodyPr wrap="none" rtlCol="0">
            <a:spAutoFit/>
          </a:bodyPr>
          <a:lstStyle/>
          <a:p>
            <a:r>
              <a:rPr lang="en-US" sz="1200" b="1" dirty="0"/>
              <a:t>An anti-establishment Democrat</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484599"/>
            <a:ext cx="3773718"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Lieutenant Governor John Fetterman (D) easily outmatched Rep. Conor Lamb (D-PA-17) in a primary for the state’s open Senate seat</a:t>
            </a:r>
          </a:p>
          <a:p>
            <a:pPr marL="171450" lvl="0" indent="-171450">
              <a:buClr>
                <a:schemeClr val="dk1"/>
              </a:buClr>
              <a:buSzPts val="1100"/>
              <a:buFont typeface="Noto Sans Symbols"/>
              <a:buChar char="▪"/>
            </a:pPr>
            <a:r>
              <a:rPr lang="en-GB" sz="1000" dirty="0">
                <a:solidFill>
                  <a:schemeClr val="dk1"/>
                </a:solidFill>
                <a:cs typeface="Arial"/>
                <a:sym typeface="Arial"/>
              </a:rPr>
              <a:t>Lamb fit the moderate establishment profile while Fetterman campaigned with an unconventional style and a working class narrative</a:t>
            </a:r>
          </a:p>
        </p:txBody>
      </p:sp>
      <p:sp>
        <p:nvSpPr>
          <p:cNvPr id="18" name="Google Shape;8247;p127">
            <a:extLst>
              <a:ext uri="{FF2B5EF4-FFF2-40B4-BE49-F238E27FC236}">
                <a16:creationId xmlns:a16="http://schemas.microsoft.com/office/drawing/2014/main" id="{5EAA7E71-244C-E003-8DE9-A36CE51BC1EB}"/>
              </a:ext>
            </a:extLst>
          </p:cNvPr>
          <p:cNvSpPr/>
          <p:nvPr/>
        </p:nvSpPr>
        <p:spPr>
          <a:xfrm>
            <a:off x="4285365" y="4486507"/>
            <a:ext cx="246888" cy="2468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3</a:t>
            </a:r>
            <a:endParaRPr dirty="0"/>
          </a:p>
        </p:txBody>
      </p:sp>
      <p:sp>
        <p:nvSpPr>
          <p:cNvPr id="19" name="TextBox 18">
            <a:extLst>
              <a:ext uri="{FF2B5EF4-FFF2-40B4-BE49-F238E27FC236}">
                <a16:creationId xmlns:a16="http://schemas.microsoft.com/office/drawing/2014/main" id="{E6FBF889-B971-5B74-9688-A096496EFB7D}"/>
              </a:ext>
            </a:extLst>
          </p:cNvPr>
          <p:cNvSpPr txBox="1"/>
          <p:nvPr/>
        </p:nvSpPr>
        <p:spPr>
          <a:xfrm>
            <a:off x="4541396" y="4472912"/>
            <a:ext cx="2070503" cy="276999"/>
          </a:xfrm>
          <a:prstGeom prst="rect">
            <a:avLst/>
          </a:prstGeom>
          <a:noFill/>
        </p:spPr>
        <p:txBody>
          <a:bodyPr wrap="none" rtlCol="0">
            <a:spAutoFit/>
          </a:bodyPr>
          <a:lstStyle/>
          <a:p>
            <a:r>
              <a:rPr lang="en-US" sz="1200" b="1" dirty="0"/>
              <a:t>A referendum on abortion</a:t>
            </a:r>
          </a:p>
        </p:txBody>
      </p:sp>
      <p:sp>
        <p:nvSpPr>
          <p:cNvPr id="20" name="Rectangle 19">
            <a:extLst>
              <a:ext uri="{FF2B5EF4-FFF2-40B4-BE49-F238E27FC236}">
                <a16:creationId xmlns:a16="http://schemas.microsoft.com/office/drawing/2014/main" id="{E01C095B-06DB-530A-031F-92D8CA45FC43}"/>
              </a:ext>
            </a:extLst>
          </p:cNvPr>
          <p:cNvSpPr/>
          <p:nvPr/>
        </p:nvSpPr>
        <p:spPr>
          <a:xfrm>
            <a:off x="4204144" y="4716368"/>
            <a:ext cx="3773717"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With Roe V. Wade struck down this summer, Pennsylvania voters could decide the fate of abortion in their state with their vote for governor</a:t>
            </a:r>
          </a:p>
          <a:p>
            <a:pPr marL="171450" lvl="0" indent="-171450">
              <a:buClr>
                <a:schemeClr val="dk1"/>
              </a:buClr>
              <a:buSzPts val="1100"/>
              <a:buFont typeface="Noto Sans Symbols"/>
              <a:buChar char="▪"/>
            </a:pPr>
            <a:r>
              <a:rPr lang="en-GB" sz="1000" dirty="0">
                <a:solidFill>
                  <a:schemeClr val="dk1"/>
                </a:solidFill>
                <a:cs typeface="Arial"/>
                <a:sym typeface="Arial"/>
              </a:rPr>
              <a:t>Democratic gubernatorial candidate Josh Shapiro has started running ads targeting GOP opponent Douglas Mastriano’s hard-line stance against abortion access</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351573950"/>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9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9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2" name="TextBox 21">
            <a:extLst>
              <a:ext uri="{FF2B5EF4-FFF2-40B4-BE49-F238E27FC236}">
                <a16:creationId xmlns:a16="http://schemas.microsoft.com/office/drawing/2014/main" id="{CFC6208D-E854-E7B1-3676-4837A05270EB}"/>
              </a:ext>
            </a:extLst>
          </p:cNvPr>
          <p:cNvSpPr txBox="1"/>
          <p:nvPr/>
        </p:nvSpPr>
        <p:spPr>
          <a:xfrm>
            <a:off x="636990" y="6224623"/>
            <a:ext cx="5184693"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New York Times, The Philadelphia Inquirer, 6ABC, The Cook Political Report with Amy Walter </a:t>
            </a:r>
          </a:p>
        </p:txBody>
      </p:sp>
      <p:sp>
        <p:nvSpPr>
          <p:cNvPr id="23" name="Google Shape;8235;p127">
            <a:extLst>
              <a:ext uri="{FF2B5EF4-FFF2-40B4-BE49-F238E27FC236}">
                <a16:creationId xmlns:a16="http://schemas.microsoft.com/office/drawing/2014/main" id="{33FC5CC6-CD02-CEDB-D416-C76390705432}"/>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7" name="Picture 6" descr="Map&#10;&#10;Description automatically generated">
            <a:extLst>
              <a:ext uri="{FF2B5EF4-FFF2-40B4-BE49-F238E27FC236}">
                <a16:creationId xmlns:a16="http://schemas.microsoft.com/office/drawing/2014/main" id="{DE45BFB1-DE15-FCAE-EE78-7665B1490FC2}"/>
              </a:ext>
            </a:extLst>
          </p:cNvPr>
          <p:cNvPicPr>
            <a:picLocks noChangeAspect="1"/>
          </p:cNvPicPr>
          <p:nvPr/>
        </p:nvPicPr>
        <p:blipFill>
          <a:blip r:embed="rId3"/>
          <a:stretch>
            <a:fillRect/>
          </a:stretch>
        </p:blipFill>
        <p:spPr>
          <a:xfrm>
            <a:off x="1644011" y="4411514"/>
            <a:ext cx="1883081" cy="1192096"/>
          </a:xfrm>
          <a:prstGeom prst="rect">
            <a:avLst/>
          </a:prstGeom>
        </p:spPr>
      </p:pic>
    </p:spTree>
    <p:extLst>
      <p:ext uri="{BB962C8B-B14F-4D97-AF65-F5344CB8AC3E}">
        <p14:creationId xmlns:p14="http://schemas.microsoft.com/office/powerpoint/2010/main" val="27959787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Pennsylvania primary results (1/2)</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5/18/22</a:t>
            </a:r>
          </a:p>
        </p:txBody>
      </p:sp>
      <p:graphicFrame>
        <p:nvGraphicFramePr>
          <p:cNvPr id="7" name="Table 6">
            <a:extLst>
              <a:ext uri="{FF2B5EF4-FFF2-40B4-BE49-F238E27FC236}">
                <a16:creationId xmlns:a16="http://schemas.microsoft.com/office/drawing/2014/main" id="{FD72DB3E-8ABF-E836-052C-F8D8153A4E5D}"/>
              </a:ext>
            </a:extLst>
          </p:cNvPr>
          <p:cNvGraphicFramePr>
            <a:graphicFrameLocks noGrp="1"/>
          </p:cNvGraphicFramePr>
          <p:nvPr>
            <p:extLst>
              <p:ext uri="{D42A27DB-BD31-4B8C-83A1-F6EECF244321}">
                <p14:modId xmlns:p14="http://schemas.microsoft.com/office/powerpoint/2010/main" val="2533544637"/>
              </p:ext>
            </p:extLst>
          </p:nvPr>
        </p:nvGraphicFramePr>
        <p:xfrm>
          <a:off x="1153740" y="1639811"/>
          <a:ext cx="7030800" cy="4301999"/>
        </p:xfrm>
        <a:graphic>
          <a:graphicData uri="http://schemas.openxmlformats.org/drawingml/2006/table">
            <a:tbl>
              <a:tblPr/>
              <a:tblGrid>
                <a:gridCol w="1093953">
                  <a:extLst>
                    <a:ext uri="{9D8B030D-6E8A-4147-A177-3AD203B41FA5}">
                      <a16:colId xmlns:a16="http://schemas.microsoft.com/office/drawing/2014/main" val="4282833829"/>
                    </a:ext>
                  </a:extLst>
                </a:gridCol>
                <a:gridCol w="2433739">
                  <a:extLst>
                    <a:ext uri="{9D8B030D-6E8A-4147-A177-3AD203B41FA5}">
                      <a16:colId xmlns:a16="http://schemas.microsoft.com/office/drawing/2014/main" val="3612887229"/>
                    </a:ext>
                  </a:extLst>
                </a:gridCol>
                <a:gridCol w="2372280">
                  <a:extLst>
                    <a:ext uri="{9D8B030D-6E8A-4147-A177-3AD203B41FA5}">
                      <a16:colId xmlns:a16="http://schemas.microsoft.com/office/drawing/2014/main" val="3065396283"/>
                    </a:ext>
                  </a:extLst>
                </a:gridCol>
                <a:gridCol w="1130828">
                  <a:extLst>
                    <a:ext uri="{9D8B030D-6E8A-4147-A177-3AD203B41FA5}">
                      <a16:colId xmlns:a16="http://schemas.microsoft.com/office/drawing/2014/main" val="4096648284"/>
                    </a:ext>
                  </a:extLst>
                </a:gridCol>
              </a:tblGrid>
              <a:tr h="319139">
                <a:tc>
                  <a:txBody>
                    <a:bodyPr/>
                    <a:lstStyle/>
                    <a:p>
                      <a:pPr algn="ctr" rtl="0" fontAlgn="ctr"/>
                      <a:r>
                        <a:rPr lang="en-US" sz="1050" b="1" i="0" u="none" strike="noStrike" dirty="0">
                          <a:solidFill>
                            <a:srgbClr val="000000"/>
                          </a:solidFill>
                          <a:effectLst/>
                          <a:latin typeface="+mn-lt"/>
                        </a:rPr>
                        <a:t>Seat</a:t>
                      </a:r>
                    </a:p>
                  </a:txBody>
                  <a:tcPr marL="7448" marR="7448" marT="74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7448" marR="7448" marT="74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7448" marR="7448" marT="74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7448" marR="7448" marT="74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661552"/>
                  </a:ext>
                </a:extLst>
              </a:tr>
              <a:tr h="331905">
                <a:tc>
                  <a:txBody>
                    <a:bodyPr/>
                    <a:lstStyle/>
                    <a:p>
                      <a:pPr algn="ctr" rtl="0" fontAlgn="ctr"/>
                      <a:r>
                        <a:rPr lang="en-US" sz="900" b="1" i="0" u="none" strike="noStrike" dirty="0">
                          <a:solidFill>
                            <a:srgbClr val="000000"/>
                          </a:solidFill>
                          <a:effectLst/>
                          <a:latin typeface="+mn-lt"/>
                        </a:rPr>
                        <a:t>PA-Senate</a:t>
                      </a:r>
                    </a:p>
                  </a:txBody>
                  <a:tcPr marL="7448" marR="7448" marT="7448"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Mehmet Oz (31.2%)</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John Fetterman (58.6%)</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2083013166"/>
                  </a:ext>
                </a:extLst>
              </a:tr>
              <a:tr h="331905">
                <a:tc>
                  <a:txBody>
                    <a:bodyPr/>
                    <a:lstStyle/>
                    <a:p>
                      <a:pPr algn="ctr" rtl="0" fontAlgn="ctr"/>
                      <a:r>
                        <a:rPr lang="en-US" sz="900" b="1" i="0" u="none" strike="noStrike" dirty="0">
                          <a:solidFill>
                            <a:srgbClr val="000000"/>
                          </a:solidFill>
                          <a:effectLst/>
                          <a:latin typeface="+mn-lt"/>
                        </a:rPr>
                        <a:t>PA-Governor</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Douglas Mastriano (43.8%)</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Josh Shapiro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Lean 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2149325438"/>
                  </a:ext>
                </a:extLst>
              </a:tr>
              <a:tr h="331905">
                <a:tc>
                  <a:txBody>
                    <a:bodyPr/>
                    <a:lstStyle/>
                    <a:p>
                      <a:pPr algn="ctr" rtl="0" fontAlgn="ctr"/>
                      <a:r>
                        <a:rPr lang="en-US" sz="900" b="1" i="0" u="none" strike="noStrike">
                          <a:solidFill>
                            <a:srgbClr val="000000"/>
                          </a:solidFill>
                          <a:effectLst/>
                          <a:latin typeface="+mn-lt"/>
                        </a:rPr>
                        <a:t>PA-1</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Brian Fitzpatrick* (65.6%)</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Ashley Ehasz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9"/>
                    </a:solidFill>
                  </a:tcPr>
                </a:tc>
                <a:extLst>
                  <a:ext uri="{0D108BD9-81ED-4DB2-BD59-A6C34878D82A}">
                    <a16:rowId xmlns:a16="http://schemas.microsoft.com/office/drawing/2014/main" val="2169324255"/>
                  </a:ext>
                </a:extLst>
              </a:tr>
              <a:tr h="331905">
                <a:tc>
                  <a:txBody>
                    <a:bodyPr/>
                    <a:lstStyle/>
                    <a:p>
                      <a:pPr algn="ctr" rtl="0" fontAlgn="ctr"/>
                      <a:r>
                        <a:rPr lang="en-US" sz="900" b="1" i="0" u="none" strike="noStrike">
                          <a:solidFill>
                            <a:srgbClr val="000000"/>
                          </a:solidFill>
                          <a:effectLst/>
                          <a:latin typeface="+mn-lt"/>
                        </a:rPr>
                        <a:t>PA-2</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Aaron Bashir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Brendan Boyle*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701418881"/>
                  </a:ext>
                </a:extLst>
              </a:tr>
              <a:tr h="331905">
                <a:tc>
                  <a:txBody>
                    <a:bodyPr/>
                    <a:lstStyle/>
                    <a:p>
                      <a:pPr algn="ctr" rtl="0" fontAlgn="ctr"/>
                      <a:r>
                        <a:rPr lang="en-US" sz="900" b="1" i="0" u="none" strike="noStrike">
                          <a:solidFill>
                            <a:srgbClr val="000000"/>
                          </a:solidFill>
                          <a:effectLst/>
                          <a:latin typeface="+mn-lt"/>
                        </a:rPr>
                        <a:t>PA-3</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No Candidate</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Dwight Evans* (75.7%)</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986986201"/>
                  </a:ext>
                </a:extLst>
              </a:tr>
              <a:tr h="331905">
                <a:tc>
                  <a:txBody>
                    <a:bodyPr/>
                    <a:lstStyle/>
                    <a:p>
                      <a:pPr algn="ctr" rtl="0" fontAlgn="ctr"/>
                      <a:r>
                        <a:rPr lang="en-US" sz="900" b="1" i="0" u="none" strike="noStrike">
                          <a:solidFill>
                            <a:srgbClr val="000000"/>
                          </a:solidFill>
                          <a:effectLst/>
                          <a:latin typeface="+mn-lt"/>
                        </a:rPr>
                        <a:t>PA-4</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Christian Nascimento (69.1%)</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Madeleine Dean*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4286714602"/>
                  </a:ext>
                </a:extLst>
              </a:tr>
              <a:tr h="331905">
                <a:tc>
                  <a:txBody>
                    <a:bodyPr/>
                    <a:lstStyle/>
                    <a:p>
                      <a:pPr algn="ctr" rtl="0" fontAlgn="ctr"/>
                      <a:r>
                        <a:rPr lang="en-US" sz="900" b="1" i="0" u="none" strike="noStrike">
                          <a:solidFill>
                            <a:srgbClr val="000000"/>
                          </a:solidFill>
                          <a:effectLst/>
                          <a:latin typeface="+mn-lt"/>
                        </a:rPr>
                        <a:t>PA-5</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David Galluch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Mary Gay Scanlon*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917342054"/>
                  </a:ext>
                </a:extLst>
              </a:tr>
              <a:tr h="331905">
                <a:tc>
                  <a:txBody>
                    <a:bodyPr/>
                    <a:lstStyle/>
                    <a:p>
                      <a:pPr algn="ctr" rtl="0" fontAlgn="ctr"/>
                      <a:r>
                        <a:rPr lang="en-US" sz="900" b="1" i="0" u="none" strike="noStrike">
                          <a:solidFill>
                            <a:srgbClr val="000000"/>
                          </a:solidFill>
                          <a:effectLst/>
                          <a:latin typeface="+mn-lt"/>
                        </a:rPr>
                        <a:t>PA-6</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Guy Ciarrocchi (33.2%)</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Chrissy </a:t>
                      </a:r>
                      <a:r>
                        <a:rPr lang="en-US" sz="900" b="1" i="0" u="none" strike="noStrike" dirty="0" err="1">
                          <a:solidFill>
                            <a:srgbClr val="000000"/>
                          </a:solidFill>
                          <a:effectLst/>
                          <a:latin typeface="+mn-lt"/>
                        </a:rPr>
                        <a:t>Houlahan</a:t>
                      </a:r>
                      <a:r>
                        <a:rPr lang="en-US" sz="900" b="1" i="0" u="none" strike="noStrike" dirty="0">
                          <a:solidFill>
                            <a:srgbClr val="000000"/>
                          </a:solidFill>
                          <a:effectLst/>
                          <a:latin typeface="+mn-lt"/>
                        </a:rPr>
                        <a:t>*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963205526"/>
                  </a:ext>
                </a:extLst>
              </a:tr>
              <a:tr h="331905">
                <a:tc>
                  <a:txBody>
                    <a:bodyPr/>
                    <a:lstStyle/>
                    <a:p>
                      <a:pPr algn="ctr" rtl="0" fontAlgn="ctr"/>
                      <a:r>
                        <a:rPr lang="en-US" sz="900" b="1" i="0" u="none" strike="noStrike">
                          <a:solidFill>
                            <a:srgbClr val="000000"/>
                          </a:solidFill>
                          <a:effectLst/>
                          <a:latin typeface="+mn-lt"/>
                        </a:rPr>
                        <a:t>PA-7</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Lisa Scheller (51.3%)</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Susan Wild*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R</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A"/>
                    </a:solidFill>
                  </a:tcPr>
                </a:tc>
                <a:extLst>
                  <a:ext uri="{0D108BD9-81ED-4DB2-BD59-A6C34878D82A}">
                    <a16:rowId xmlns:a16="http://schemas.microsoft.com/office/drawing/2014/main" val="1458953126"/>
                  </a:ext>
                </a:extLst>
              </a:tr>
              <a:tr h="331905">
                <a:tc>
                  <a:txBody>
                    <a:bodyPr/>
                    <a:lstStyle/>
                    <a:p>
                      <a:pPr algn="ctr" rtl="0" fontAlgn="ctr"/>
                      <a:r>
                        <a:rPr lang="en-US" sz="900" b="1" i="0" u="none" strike="noStrike">
                          <a:solidFill>
                            <a:srgbClr val="000000"/>
                          </a:solidFill>
                          <a:effectLst/>
                          <a:latin typeface="+mn-lt"/>
                        </a:rPr>
                        <a:t>PA-8</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Jim Bognet (68.7%)</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Matt Cartwright*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Toss Up</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3971350343"/>
                  </a:ext>
                </a:extLst>
              </a:tr>
              <a:tr h="331905">
                <a:tc>
                  <a:txBody>
                    <a:bodyPr/>
                    <a:lstStyle/>
                    <a:p>
                      <a:pPr algn="ctr" rtl="0" fontAlgn="ctr"/>
                      <a:r>
                        <a:rPr lang="en-US" sz="900" b="1" i="0" u="none" strike="noStrike">
                          <a:solidFill>
                            <a:srgbClr val="000000"/>
                          </a:solidFill>
                          <a:effectLst/>
                          <a:latin typeface="+mn-lt"/>
                        </a:rPr>
                        <a:t>PA-9</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Dan Meuser*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Amanda Waldman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615764613"/>
                  </a:ext>
                </a:extLst>
              </a:tr>
              <a:tr h="331905">
                <a:tc>
                  <a:txBody>
                    <a:bodyPr/>
                    <a:lstStyle/>
                    <a:p>
                      <a:pPr algn="ctr" rtl="0" fontAlgn="ctr"/>
                      <a:r>
                        <a:rPr lang="en-US" sz="900" b="1" i="0" u="none" strike="noStrike">
                          <a:solidFill>
                            <a:srgbClr val="000000"/>
                          </a:solidFill>
                          <a:effectLst/>
                          <a:latin typeface="+mn-lt"/>
                        </a:rPr>
                        <a:t>PA-10</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Scott Perry*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Shamaine Daniels (52.5%)</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9"/>
                    </a:solidFill>
                  </a:tcPr>
                </a:tc>
                <a:extLst>
                  <a:ext uri="{0D108BD9-81ED-4DB2-BD59-A6C34878D82A}">
                    <a16:rowId xmlns:a16="http://schemas.microsoft.com/office/drawing/2014/main" val="3570666309"/>
                  </a:ext>
                </a:extLst>
              </a:tr>
            </a:tbl>
          </a:graphicData>
        </a:graphic>
      </p:graphicFrame>
      <p:sp>
        <p:nvSpPr>
          <p:cNvPr id="8" name="Text Placeholder 18">
            <a:extLst>
              <a:ext uri="{FF2B5EF4-FFF2-40B4-BE49-F238E27FC236}">
                <a16:creationId xmlns:a16="http://schemas.microsoft.com/office/drawing/2014/main" id="{62CDC6B9-8046-C7B4-9295-0A96930C5BDC}"/>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28478273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Pennsylvania primary results (2/2)</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5/18/22</a:t>
            </a:r>
          </a:p>
        </p:txBody>
      </p:sp>
      <p:graphicFrame>
        <p:nvGraphicFramePr>
          <p:cNvPr id="8" name="Table 7">
            <a:extLst>
              <a:ext uri="{FF2B5EF4-FFF2-40B4-BE49-F238E27FC236}">
                <a16:creationId xmlns:a16="http://schemas.microsoft.com/office/drawing/2014/main" id="{958EFDE2-2C4F-D086-6D08-54F10A3065D5}"/>
              </a:ext>
            </a:extLst>
          </p:cNvPr>
          <p:cNvGraphicFramePr>
            <a:graphicFrameLocks noGrp="1"/>
          </p:cNvGraphicFramePr>
          <p:nvPr>
            <p:extLst>
              <p:ext uri="{D42A27DB-BD31-4B8C-83A1-F6EECF244321}">
                <p14:modId xmlns:p14="http://schemas.microsoft.com/office/powerpoint/2010/main" val="2643655212"/>
              </p:ext>
            </p:extLst>
          </p:nvPr>
        </p:nvGraphicFramePr>
        <p:xfrm>
          <a:off x="1153740" y="1632503"/>
          <a:ext cx="7030800" cy="4302002"/>
        </p:xfrm>
        <a:graphic>
          <a:graphicData uri="http://schemas.openxmlformats.org/drawingml/2006/table">
            <a:tbl>
              <a:tblPr/>
              <a:tblGrid>
                <a:gridCol w="1093953">
                  <a:extLst>
                    <a:ext uri="{9D8B030D-6E8A-4147-A177-3AD203B41FA5}">
                      <a16:colId xmlns:a16="http://schemas.microsoft.com/office/drawing/2014/main" val="4282833829"/>
                    </a:ext>
                  </a:extLst>
                </a:gridCol>
                <a:gridCol w="2433739">
                  <a:extLst>
                    <a:ext uri="{9D8B030D-6E8A-4147-A177-3AD203B41FA5}">
                      <a16:colId xmlns:a16="http://schemas.microsoft.com/office/drawing/2014/main" val="3612887229"/>
                    </a:ext>
                  </a:extLst>
                </a:gridCol>
                <a:gridCol w="2372280">
                  <a:extLst>
                    <a:ext uri="{9D8B030D-6E8A-4147-A177-3AD203B41FA5}">
                      <a16:colId xmlns:a16="http://schemas.microsoft.com/office/drawing/2014/main" val="3065396283"/>
                    </a:ext>
                  </a:extLst>
                </a:gridCol>
                <a:gridCol w="1130828">
                  <a:extLst>
                    <a:ext uri="{9D8B030D-6E8A-4147-A177-3AD203B41FA5}">
                      <a16:colId xmlns:a16="http://schemas.microsoft.com/office/drawing/2014/main" val="4096648284"/>
                    </a:ext>
                  </a:extLst>
                </a:gridCol>
              </a:tblGrid>
              <a:tr h="513100">
                <a:tc>
                  <a:txBody>
                    <a:bodyPr/>
                    <a:lstStyle/>
                    <a:p>
                      <a:pPr algn="ctr" rtl="0" fontAlgn="ctr"/>
                      <a:r>
                        <a:rPr lang="en-US" sz="1050" b="1" i="0" u="none" strike="noStrike" dirty="0">
                          <a:solidFill>
                            <a:srgbClr val="000000"/>
                          </a:solidFill>
                          <a:effectLst/>
                          <a:latin typeface="+mn-lt"/>
                        </a:rPr>
                        <a:t>Seat</a:t>
                      </a:r>
                    </a:p>
                  </a:txBody>
                  <a:tcPr marL="7448" marR="7448" marT="74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7448" marR="7448" marT="74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7448" marR="7448" marT="74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7448" marR="7448" marT="74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661552"/>
                  </a:ext>
                </a:extLst>
              </a:tr>
              <a:tr h="533625">
                <a:tc>
                  <a:txBody>
                    <a:bodyPr/>
                    <a:lstStyle/>
                    <a:p>
                      <a:pPr algn="ctr" rtl="0" fontAlgn="ctr"/>
                      <a:r>
                        <a:rPr lang="en-US" sz="900" b="1" i="0" u="none" strike="noStrike" dirty="0">
                          <a:solidFill>
                            <a:srgbClr val="000000"/>
                          </a:solidFill>
                          <a:effectLst/>
                          <a:latin typeface="+mn-lt"/>
                        </a:rPr>
                        <a:t>PA-11</a:t>
                      </a:r>
                    </a:p>
                  </a:txBody>
                  <a:tcPr marL="7448" marR="7448" marT="7448"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Lloyd Smucker*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Bob Hollister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083013166"/>
                  </a:ext>
                </a:extLst>
              </a:tr>
              <a:tr h="533625">
                <a:tc>
                  <a:txBody>
                    <a:bodyPr/>
                    <a:lstStyle/>
                    <a:p>
                      <a:pPr algn="ctr" rtl="0" fontAlgn="ctr"/>
                      <a:r>
                        <a:rPr lang="en-US" sz="900" b="1" i="0" u="none" strike="noStrike" dirty="0">
                          <a:solidFill>
                            <a:srgbClr val="000000"/>
                          </a:solidFill>
                          <a:effectLst/>
                          <a:latin typeface="+mn-lt"/>
                        </a:rPr>
                        <a:t>PA-12</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Mike Doyle*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Summer Lee (41.9%)</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Likely 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6BBAEF"/>
                    </a:solidFill>
                  </a:tcPr>
                </a:tc>
                <a:extLst>
                  <a:ext uri="{0D108BD9-81ED-4DB2-BD59-A6C34878D82A}">
                    <a16:rowId xmlns:a16="http://schemas.microsoft.com/office/drawing/2014/main" val="2149325438"/>
                  </a:ext>
                </a:extLst>
              </a:tr>
              <a:tr h="533625">
                <a:tc>
                  <a:txBody>
                    <a:bodyPr/>
                    <a:lstStyle/>
                    <a:p>
                      <a:pPr algn="ctr" rtl="0" fontAlgn="ctr"/>
                      <a:r>
                        <a:rPr lang="en-US" sz="900" b="1" i="0" u="none" strike="noStrike" dirty="0">
                          <a:solidFill>
                            <a:srgbClr val="000000"/>
                          </a:solidFill>
                          <a:effectLst/>
                          <a:latin typeface="+mn-lt"/>
                        </a:rPr>
                        <a:t>PA-13</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John Joyce*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No Candidate</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169324255"/>
                  </a:ext>
                </a:extLst>
              </a:tr>
              <a:tr h="587152">
                <a:tc>
                  <a:txBody>
                    <a:bodyPr/>
                    <a:lstStyle/>
                    <a:p>
                      <a:pPr algn="ctr" rtl="0" fontAlgn="ctr"/>
                      <a:r>
                        <a:rPr lang="en-US" sz="900" b="1" i="0" u="none" strike="noStrike">
                          <a:solidFill>
                            <a:srgbClr val="000000"/>
                          </a:solidFill>
                          <a:effectLst/>
                          <a:latin typeface="+mn-lt"/>
                        </a:rPr>
                        <a:t>PA-14</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Guy </a:t>
                      </a:r>
                      <a:r>
                        <a:rPr lang="en-US" sz="900" b="1" i="0" u="none" strike="noStrike" dirty="0" err="1">
                          <a:solidFill>
                            <a:srgbClr val="000000"/>
                          </a:solidFill>
                          <a:effectLst/>
                          <a:latin typeface="+mn-lt"/>
                        </a:rPr>
                        <a:t>Reschenthaler</a:t>
                      </a:r>
                      <a:r>
                        <a:rPr lang="en-US" sz="900" b="1" i="0" u="none" strike="noStrike" dirty="0">
                          <a:solidFill>
                            <a:srgbClr val="000000"/>
                          </a:solidFill>
                          <a:effectLst/>
                          <a:latin typeface="+mn-lt"/>
                        </a:rPr>
                        <a:t>*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No Candidate</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701418881"/>
                  </a:ext>
                </a:extLst>
              </a:tr>
              <a:tr h="533625">
                <a:tc>
                  <a:txBody>
                    <a:bodyPr/>
                    <a:lstStyle/>
                    <a:p>
                      <a:pPr algn="ctr" rtl="0" fontAlgn="ctr"/>
                      <a:r>
                        <a:rPr lang="en-US" sz="900" b="1" i="0" u="none" strike="noStrike">
                          <a:solidFill>
                            <a:srgbClr val="000000"/>
                          </a:solidFill>
                          <a:effectLst/>
                          <a:latin typeface="+mn-lt"/>
                        </a:rPr>
                        <a:t>PA-15</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Glenn Thompson*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No Candidate</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986986201"/>
                  </a:ext>
                </a:extLst>
              </a:tr>
              <a:tr h="533625">
                <a:tc>
                  <a:txBody>
                    <a:bodyPr/>
                    <a:lstStyle/>
                    <a:p>
                      <a:pPr algn="ctr" rtl="0" fontAlgn="ctr"/>
                      <a:r>
                        <a:rPr lang="en-US" sz="900" b="1" i="0" u="none" strike="noStrike">
                          <a:solidFill>
                            <a:srgbClr val="000000"/>
                          </a:solidFill>
                          <a:effectLst/>
                          <a:latin typeface="+mn-lt"/>
                        </a:rPr>
                        <a:t>PA-16</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Mike Kelly* (Uncontested)</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Dan Pastore (69.1%)</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286714602"/>
                  </a:ext>
                </a:extLst>
              </a:tr>
              <a:tr h="533625">
                <a:tc>
                  <a:txBody>
                    <a:bodyPr/>
                    <a:lstStyle/>
                    <a:p>
                      <a:pPr algn="ctr" rtl="0" fontAlgn="ctr"/>
                      <a:r>
                        <a:rPr lang="en-US" sz="900" b="1" i="0" u="none" strike="noStrike">
                          <a:solidFill>
                            <a:srgbClr val="000000"/>
                          </a:solidFill>
                          <a:effectLst/>
                          <a:latin typeface="+mn-lt"/>
                        </a:rPr>
                        <a:t>PA-17</a:t>
                      </a:r>
                    </a:p>
                  </a:txBody>
                  <a:tcPr marL="7448" marR="7448" marT="74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Jeremy Shaffer (58.7%)</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Chris </a:t>
                      </a:r>
                      <a:r>
                        <a:rPr lang="en-US" sz="900" b="1" i="0" u="none" strike="noStrike" dirty="0" err="1">
                          <a:solidFill>
                            <a:srgbClr val="000000"/>
                          </a:solidFill>
                          <a:effectLst/>
                          <a:latin typeface="+mn-lt"/>
                        </a:rPr>
                        <a:t>Deluzio</a:t>
                      </a:r>
                      <a:r>
                        <a:rPr lang="en-US" sz="900" b="1" i="0" u="none" strike="noStrike" dirty="0">
                          <a:solidFill>
                            <a:srgbClr val="000000"/>
                          </a:solidFill>
                          <a:effectLst/>
                          <a:latin typeface="+mn-lt"/>
                        </a:rPr>
                        <a:t> (63.7%)</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Toss Up</a:t>
                      </a:r>
                    </a:p>
                  </a:txBody>
                  <a:tcPr marL="7448" marR="7448" marT="74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3917342054"/>
                  </a:ext>
                </a:extLst>
              </a:tr>
            </a:tbl>
          </a:graphicData>
        </a:graphic>
      </p:graphicFrame>
      <p:sp>
        <p:nvSpPr>
          <p:cNvPr id="7" name="Text Placeholder 18">
            <a:extLst>
              <a:ext uri="{FF2B5EF4-FFF2-40B4-BE49-F238E27FC236}">
                <a16:creationId xmlns:a16="http://schemas.microsoft.com/office/drawing/2014/main" id="{16BD5681-556A-7716-6C5D-04A3466424EE}"/>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34659873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South Carolina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437077" cy="307777"/>
          </a:xfrm>
          <a:prstGeom prst="rect">
            <a:avLst/>
          </a:prstGeom>
          <a:noFill/>
        </p:spPr>
        <p:txBody>
          <a:bodyPr wrap="none" rtlCol="0">
            <a:spAutoFit/>
          </a:bodyPr>
          <a:lstStyle/>
          <a:p>
            <a:r>
              <a:rPr lang="en-US" sz="1400" dirty="0">
                <a:solidFill>
                  <a:schemeClr val="bg1">
                    <a:lumMod val="50000"/>
                  </a:schemeClr>
                </a:solidFill>
                <a:latin typeface="+mj-lt"/>
              </a:rPr>
              <a:t>Primaries held June 14</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6/16/22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21541"/>
            <a:ext cx="1630126" cy="276999"/>
          </a:xfrm>
          <a:prstGeom prst="rect">
            <a:avLst/>
          </a:prstGeom>
          <a:noFill/>
        </p:spPr>
        <p:txBody>
          <a:bodyPr wrap="none" rtlCol="0">
            <a:spAutoFit/>
          </a:bodyPr>
          <a:lstStyle/>
          <a:p>
            <a:r>
              <a:rPr lang="en-US" sz="1200" b="1" dirty="0"/>
              <a:t>Race around Trump</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773718" cy="1785104"/>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Rep. Nancy Mace (R-SC-1) defeated Trump-endorsed challenger Katie Arrington (R). Although Mace stated Trump was responsible for the Capitol riots, she did not vote to impeach him</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Sitting Rep. Tom Rice (R-SC-7) was defeated by Trump-endorsed candidate Russel Fry after Rice voted in </a:t>
            </a:r>
            <a:r>
              <a:rPr lang="en-GB" sz="1000" dirty="0" err="1">
                <a:solidFill>
                  <a:schemeClr val="dk1"/>
                </a:solidFill>
                <a:ea typeface="Arial"/>
                <a:cs typeface="Arial"/>
                <a:sym typeface="Arial"/>
              </a:rPr>
              <a:t>favor</a:t>
            </a:r>
            <a:r>
              <a:rPr lang="en-GB" sz="1000" dirty="0">
                <a:solidFill>
                  <a:schemeClr val="dk1"/>
                </a:solidFill>
                <a:ea typeface="Arial"/>
                <a:cs typeface="Arial"/>
                <a:sym typeface="Arial"/>
              </a:rPr>
              <a:t> of impeachment in 2021</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Sitting Sen. Tim Scott (R), who confirmed his 2024 support for Trump, ran unopposed and is expected to maintain his seat in November </a:t>
            </a:r>
          </a:p>
          <a:p>
            <a:pPr marL="171450" lvl="0" indent="-171450">
              <a:buClr>
                <a:schemeClr val="dk1"/>
              </a:buClr>
              <a:buSzPts val="1100"/>
              <a:buFont typeface="Noto Sans Symbols"/>
              <a:buChar char="▪"/>
            </a:pPr>
            <a:endParaRPr lang="en-GB" sz="1000" dirty="0">
              <a:solidFill>
                <a:schemeClr val="dk1"/>
              </a:solidFil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4028382"/>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4020865"/>
            <a:ext cx="1978427" cy="276999"/>
          </a:xfrm>
          <a:prstGeom prst="rect">
            <a:avLst/>
          </a:prstGeom>
          <a:noFill/>
        </p:spPr>
        <p:txBody>
          <a:bodyPr wrap="none" rtlCol="0">
            <a:spAutoFit/>
          </a:bodyPr>
          <a:lstStyle/>
          <a:p>
            <a:r>
              <a:rPr lang="en-US" sz="1200" b="1" dirty="0"/>
              <a:t>Governor’s race preview</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4275764"/>
            <a:ext cx="3773718" cy="1631216"/>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Incumbent Governor Henry McMaster (R) easily defeated challenger Harrison Musselwhite, securing 83% of the vote</a:t>
            </a:r>
          </a:p>
          <a:p>
            <a:pPr marL="171450" lvl="0" indent="-171450">
              <a:buClr>
                <a:schemeClr val="dk1"/>
              </a:buClr>
              <a:buSzPts val="1100"/>
              <a:buFont typeface="Noto Sans Symbols"/>
              <a:buChar char="▪"/>
            </a:pPr>
            <a:r>
              <a:rPr lang="en-GB" sz="1000" dirty="0">
                <a:solidFill>
                  <a:schemeClr val="dk1"/>
                </a:solidFill>
                <a:cs typeface="Arial"/>
                <a:sym typeface="Arial"/>
              </a:rPr>
              <a:t>He will face former Rep. Joe Cunningham (D), a moderate Democrat defeated by Rep. Mace (R-SC-1) in his 2020 re-election bid</a:t>
            </a:r>
          </a:p>
          <a:p>
            <a:pPr marL="171450" lvl="0" indent="-171450">
              <a:buClr>
                <a:schemeClr val="dk1"/>
              </a:buClr>
              <a:buSzPts val="1100"/>
              <a:buFont typeface="Noto Sans Symbols"/>
              <a:buChar char="▪"/>
            </a:pPr>
            <a:r>
              <a:rPr lang="en-GB" sz="1000" dirty="0">
                <a:solidFill>
                  <a:schemeClr val="dk1"/>
                </a:solidFill>
                <a:cs typeface="Arial"/>
                <a:sym typeface="Arial"/>
              </a:rPr>
              <a:t>Cunningham received an endorsement from SC House Minority Leader Todd Rutherford, but a Democrat has not been elected governor since 1998. The seat is not expected to flip in November</a:t>
            </a:r>
          </a:p>
          <a:p>
            <a:pPr marL="171450" lvl="0" indent="-171450">
              <a:buClr>
                <a:schemeClr val="dk1"/>
              </a:buClr>
              <a:buSzPts val="1100"/>
              <a:buFont typeface="Noto Sans Symbols"/>
              <a:buChar char="▪"/>
            </a:pPr>
            <a:endParaRPr lang="en-GB" sz="1000" dirty="0">
              <a:solidFill>
                <a:schemeClr val="dk1"/>
              </a:solidFill>
              <a:cs typeface="Arial"/>
              <a:sym typeface="Arial"/>
            </a:endParaRP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526489908"/>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1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6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pic>
        <p:nvPicPr>
          <p:cNvPr id="21" name="Picture 20" descr="Map&#10;&#10;Description automatically generated">
            <a:extLst>
              <a:ext uri="{FF2B5EF4-FFF2-40B4-BE49-F238E27FC236}">
                <a16:creationId xmlns:a16="http://schemas.microsoft.com/office/drawing/2014/main" id="{A8A988C4-F4E9-ACED-8FA5-403AA27D80A5}"/>
              </a:ext>
            </a:extLst>
          </p:cNvPr>
          <p:cNvPicPr>
            <a:picLocks noChangeAspect="1"/>
          </p:cNvPicPr>
          <p:nvPr/>
        </p:nvPicPr>
        <p:blipFill>
          <a:blip r:embed="rId3"/>
          <a:stretch>
            <a:fillRect/>
          </a:stretch>
        </p:blipFill>
        <p:spPr>
          <a:xfrm>
            <a:off x="1627402" y="4395000"/>
            <a:ext cx="1597563" cy="1234127"/>
          </a:xfrm>
          <a:prstGeom prst="rect">
            <a:avLst/>
          </a:prstGeom>
        </p:spPr>
      </p:pic>
      <p:sp>
        <p:nvSpPr>
          <p:cNvPr id="22" name="TextBox 21">
            <a:extLst>
              <a:ext uri="{FF2B5EF4-FFF2-40B4-BE49-F238E27FC236}">
                <a16:creationId xmlns:a16="http://schemas.microsoft.com/office/drawing/2014/main" id="{3E810010-990A-5AD1-3D77-4EA29455C966}"/>
              </a:ext>
            </a:extLst>
          </p:cNvPr>
          <p:cNvSpPr txBox="1"/>
          <p:nvPr/>
        </p:nvSpPr>
        <p:spPr>
          <a:xfrm>
            <a:off x="636990" y="6224623"/>
            <a:ext cx="4513743"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ABC, CNN, New York Times, Ballotpedia, The Cook Political Report with Amy Walter</a:t>
            </a:r>
          </a:p>
        </p:txBody>
      </p:sp>
      <p:sp>
        <p:nvSpPr>
          <p:cNvPr id="20" name="Google Shape;8235;p127">
            <a:extLst>
              <a:ext uri="{FF2B5EF4-FFF2-40B4-BE49-F238E27FC236}">
                <a16:creationId xmlns:a16="http://schemas.microsoft.com/office/drawing/2014/main" id="{AF05C37E-9712-3DA5-535E-80C831948B4B}"/>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Tree>
    <p:extLst>
      <p:ext uri="{BB962C8B-B14F-4D97-AF65-F5344CB8AC3E}">
        <p14:creationId xmlns:p14="http://schemas.microsoft.com/office/powerpoint/2010/main" val="12759335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South Carolina primary results </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6/15/22</a:t>
            </a:r>
          </a:p>
        </p:txBody>
      </p:sp>
      <p:graphicFrame>
        <p:nvGraphicFramePr>
          <p:cNvPr id="7" name="Table 6">
            <a:extLst>
              <a:ext uri="{FF2B5EF4-FFF2-40B4-BE49-F238E27FC236}">
                <a16:creationId xmlns:a16="http://schemas.microsoft.com/office/drawing/2014/main" id="{E4D4606D-5A5A-296C-E173-487D27B27ED1}"/>
              </a:ext>
            </a:extLst>
          </p:cNvPr>
          <p:cNvGraphicFramePr>
            <a:graphicFrameLocks noGrp="1"/>
          </p:cNvGraphicFramePr>
          <p:nvPr>
            <p:extLst>
              <p:ext uri="{D42A27DB-BD31-4B8C-83A1-F6EECF244321}">
                <p14:modId xmlns:p14="http://schemas.microsoft.com/office/powerpoint/2010/main" val="1803777910"/>
              </p:ext>
            </p:extLst>
          </p:nvPr>
        </p:nvGraphicFramePr>
        <p:xfrm>
          <a:off x="1153740" y="1639811"/>
          <a:ext cx="7030800" cy="4301999"/>
        </p:xfrm>
        <a:graphic>
          <a:graphicData uri="http://schemas.openxmlformats.org/drawingml/2006/table">
            <a:tbl>
              <a:tblPr/>
              <a:tblGrid>
                <a:gridCol w="1095552">
                  <a:extLst>
                    <a:ext uri="{9D8B030D-6E8A-4147-A177-3AD203B41FA5}">
                      <a16:colId xmlns:a16="http://schemas.microsoft.com/office/drawing/2014/main" val="713917429"/>
                    </a:ext>
                  </a:extLst>
                </a:gridCol>
                <a:gridCol w="2431886">
                  <a:extLst>
                    <a:ext uri="{9D8B030D-6E8A-4147-A177-3AD203B41FA5}">
                      <a16:colId xmlns:a16="http://schemas.microsoft.com/office/drawing/2014/main" val="391686211"/>
                    </a:ext>
                  </a:extLst>
                </a:gridCol>
                <a:gridCol w="2371692">
                  <a:extLst>
                    <a:ext uri="{9D8B030D-6E8A-4147-A177-3AD203B41FA5}">
                      <a16:colId xmlns:a16="http://schemas.microsoft.com/office/drawing/2014/main" val="1492966852"/>
                    </a:ext>
                  </a:extLst>
                </a:gridCol>
                <a:gridCol w="1131670">
                  <a:extLst>
                    <a:ext uri="{9D8B030D-6E8A-4147-A177-3AD203B41FA5}">
                      <a16:colId xmlns:a16="http://schemas.microsoft.com/office/drawing/2014/main" val="99019219"/>
                    </a:ext>
                  </a:extLst>
                </a:gridCol>
              </a:tblGrid>
              <a:tr h="417671">
                <a:tc>
                  <a:txBody>
                    <a:bodyPr/>
                    <a:lstStyle/>
                    <a:p>
                      <a:pPr algn="ctr" rtl="0" fontAlgn="ctr"/>
                      <a:r>
                        <a:rPr lang="en-US" sz="1050" b="1" i="0" u="none" strike="noStrike" dirty="0">
                          <a:solidFill>
                            <a:srgbClr val="000000"/>
                          </a:solidFill>
                          <a:effectLst/>
                          <a:latin typeface="+mn-lt"/>
                        </a:rPr>
                        <a:t>Seat</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5631144"/>
                  </a:ext>
                </a:extLst>
              </a:tr>
              <a:tr h="431592">
                <a:tc>
                  <a:txBody>
                    <a:bodyPr/>
                    <a:lstStyle/>
                    <a:p>
                      <a:pPr algn="ctr" rtl="0" fontAlgn="ctr"/>
                      <a:r>
                        <a:rPr lang="en-US" sz="900" b="1" i="0" u="none" strike="noStrike" dirty="0">
                          <a:solidFill>
                            <a:srgbClr val="000000"/>
                          </a:solidFill>
                          <a:effectLst/>
                          <a:latin typeface="+mn-lt"/>
                        </a:rPr>
                        <a:t>SC-Senate</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Tim Scott*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Krystle Matthews (55.8%)</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80106507"/>
                  </a:ext>
                </a:extLst>
              </a:tr>
              <a:tr h="431592">
                <a:tc>
                  <a:txBody>
                    <a:bodyPr/>
                    <a:lstStyle/>
                    <a:p>
                      <a:pPr algn="ctr" rtl="0" fontAlgn="ctr"/>
                      <a:r>
                        <a:rPr lang="en-US" sz="900" b="1" i="0" u="none" strike="noStrike" dirty="0">
                          <a:solidFill>
                            <a:srgbClr val="000000"/>
                          </a:solidFill>
                          <a:effectLst/>
                          <a:latin typeface="+mn-lt"/>
                        </a:rPr>
                        <a:t>SC-Governor</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Henry McMaster* (83.3%)</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Joe Cunningham (56.5%)</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43771542"/>
                  </a:ext>
                </a:extLst>
              </a:tr>
              <a:tr h="431592">
                <a:tc>
                  <a:txBody>
                    <a:bodyPr/>
                    <a:lstStyle/>
                    <a:p>
                      <a:pPr algn="ctr" rtl="0" fontAlgn="ctr"/>
                      <a:r>
                        <a:rPr lang="en-US" sz="900" b="1" i="0" u="none" strike="noStrike">
                          <a:solidFill>
                            <a:srgbClr val="000000"/>
                          </a:solidFill>
                          <a:effectLst/>
                          <a:latin typeface="+mn-lt"/>
                        </a:rPr>
                        <a:t>SC-1</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Nancy Mace* (53.1%)</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Annie Andrews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530429612"/>
                  </a:ext>
                </a:extLst>
              </a:tr>
              <a:tr h="431592">
                <a:tc>
                  <a:txBody>
                    <a:bodyPr/>
                    <a:lstStyle/>
                    <a:p>
                      <a:pPr algn="ctr" rtl="0" fontAlgn="ctr"/>
                      <a:r>
                        <a:rPr lang="en-US" sz="900" b="1" i="0" u="none" strike="noStrike">
                          <a:solidFill>
                            <a:srgbClr val="000000"/>
                          </a:solidFill>
                          <a:effectLst/>
                          <a:latin typeface="+mn-lt"/>
                        </a:rPr>
                        <a:t>SC-2</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Joe Wilson*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Judd Larkins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854784137"/>
                  </a:ext>
                </a:extLst>
              </a:tr>
              <a:tr h="431592">
                <a:tc>
                  <a:txBody>
                    <a:bodyPr/>
                    <a:lstStyle/>
                    <a:p>
                      <a:pPr algn="ctr" rtl="0" fontAlgn="ctr"/>
                      <a:r>
                        <a:rPr lang="en-US" sz="900" b="1" i="0" u="none" strike="noStrike">
                          <a:solidFill>
                            <a:srgbClr val="000000"/>
                          </a:solidFill>
                          <a:effectLst/>
                          <a:latin typeface="+mn-lt"/>
                        </a:rPr>
                        <a:t>SC-3</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Jeff Duncan*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No Candidate</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126540763"/>
                  </a:ext>
                </a:extLst>
              </a:tr>
              <a:tr h="431592">
                <a:tc>
                  <a:txBody>
                    <a:bodyPr/>
                    <a:lstStyle/>
                    <a:p>
                      <a:pPr algn="ctr" rtl="0" fontAlgn="ctr"/>
                      <a:r>
                        <a:rPr lang="en-US" sz="900" b="1" i="0" u="none" strike="noStrike">
                          <a:solidFill>
                            <a:srgbClr val="000000"/>
                          </a:solidFill>
                          <a:effectLst/>
                          <a:latin typeface="+mn-lt"/>
                        </a:rPr>
                        <a:t>SC-4</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William Timmons* (52.7%)</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Ken Hill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252856172"/>
                  </a:ext>
                </a:extLst>
              </a:tr>
              <a:tr h="431592">
                <a:tc>
                  <a:txBody>
                    <a:bodyPr/>
                    <a:lstStyle/>
                    <a:p>
                      <a:pPr algn="ctr" rtl="0" fontAlgn="ctr"/>
                      <a:r>
                        <a:rPr lang="en-US" sz="900" b="1" i="0" u="none" strike="noStrike">
                          <a:solidFill>
                            <a:srgbClr val="000000"/>
                          </a:solidFill>
                          <a:effectLst/>
                          <a:latin typeface="+mn-lt"/>
                        </a:rPr>
                        <a:t>SC-5</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Ralph Norman*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Evangeline Hundley (57.6%)</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07574506"/>
                  </a:ext>
                </a:extLst>
              </a:tr>
              <a:tr h="431592">
                <a:tc>
                  <a:txBody>
                    <a:bodyPr/>
                    <a:lstStyle/>
                    <a:p>
                      <a:pPr algn="ctr" rtl="0" fontAlgn="ctr"/>
                      <a:r>
                        <a:rPr lang="en-US" sz="900" b="1" i="0" u="none" strike="noStrike">
                          <a:solidFill>
                            <a:srgbClr val="000000"/>
                          </a:solidFill>
                          <a:effectLst/>
                          <a:latin typeface="+mn-lt"/>
                        </a:rPr>
                        <a:t>SC-6</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Duke Buckner (74.4%)</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James Clyburn* (88.1%)</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678655504"/>
                  </a:ext>
                </a:extLst>
              </a:tr>
              <a:tr h="431592">
                <a:tc>
                  <a:txBody>
                    <a:bodyPr/>
                    <a:lstStyle/>
                    <a:p>
                      <a:pPr algn="ctr" rtl="0" fontAlgn="ctr"/>
                      <a:r>
                        <a:rPr lang="en-US" sz="900" b="1" i="0" u="none" strike="noStrike">
                          <a:solidFill>
                            <a:srgbClr val="000000"/>
                          </a:solidFill>
                          <a:effectLst/>
                          <a:latin typeface="+mn-lt"/>
                        </a:rPr>
                        <a:t>SC-7</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Russell Fry (51.1%)</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Daryl Scott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940738177"/>
                  </a:ext>
                </a:extLst>
              </a:tr>
            </a:tbl>
          </a:graphicData>
        </a:graphic>
      </p:graphicFrame>
      <p:sp>
        <p:nvSpPr>
          <p:cNvPr id="8" name="Text Placeholder 18">
            <a:extLst>
              <a:ext uri="{FF2B5EF4-FFF2-40B4-BE49-F238E27FC236}">
                <a16:creationId xmlns:a16="http://schemas.microsoft.com/office/drawing/2014/main" id="{D231DCD7-68B2-DC8D-0992-F4180B4D850A}"/>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1259924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Arizona primary results</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8/3/22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latin typeface="Aria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8/17/22</a:t>
            </a:r>
          </a:p>
        </p:txBody>
      </p:sp>
      <p:sp>
        <p:nvSpPr>
          <p:cNvPr id="7" name="Text Placeholder 18">
            <a:extLst>
              <a:ext uri="{FF2B5EF4-FFF2-40B4-BE49-F238E27FC236}">
                <a16:creationId xmlns:a16="http://schemas.microsoft.com/office/drawing/2014/main" id="{2F5DE5D2-688D-ABD0-9030-265FF325D744}"/>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endParaRPr lang="en-US" sz="800" i="1" dirty="0">
              <a:solidFill>
                <a:schemeClr val="tx1">
                  <a:lumMod val="65000"/>
                  <a:lumOff val="35000"/>
                </a:schemeClr>
              </a:solidFill>
              <a:latin typeface="+mn-lt"/>
            </a:endParaRPr>
          </a:p>
          <a:p>
            <a:pPr marL="0" indent="0">
              <a:lnSpc>
                <a:spcPct val="100000"/>
              </a:lnSpc>
              <a:spcBef>
                <a:spcPts val="0"/>
              </a:spcBef>
              <a:buNone/>
              <a:defRPr/>
            </a:pPr>
            <a:endParaRPr lang="en-US" sz="700" dirty="0">
              <a:solidFill>
                <a:schemeClr val="tx1">
                  <a:lumMod val="65000"/>
                  <a:lumOff val="35000"/>
                </a:schemeClr>
              </a:solidFill>
            </a:endParaRPr>
          </a:p>
        </p:txBody>
      </p:sp>
      <p:graphicFrame>
        <p:nvGraphicFramePr>
          <p:cNvPr id="9" name="Table 8">
            <a:extLst>
              <a:ext uri="{FF2B5EF4-FFF2-40B4-BE49-F238E27FC236}">
                <a16:creationId xmlns:a16="http://schemas.microsoft.com/office/drawing/2014/main" id="{87F5D8AB-6461-5D75-C463-0463C2610161}"/>
              </a:ext>
            </a:extLst>
          </p:cNvPr>
          <p:cNvGraphicFramePr>
            <a:graphicFrameLocks noGrp="1"/>
          </p:cNvGraphicFramePr>
          <p:nvPr>
            <p:extLst>
              <p:ext uri="{D42A27DB-BD31-4B8C-83A1-F6EECF244321}">
                <p14:modId xmlns:p14="http://schemas.microsoft.com/office/powerpoint/2010/main" val="1919621771"/>
              </p:ext>
            </p:extLst>
          </p:nvPr>
        </p:nvGraphicFramePr>
        <p:xfrm>
          <a:off x="1153740" y="1637985"/>
          <a:ext cx="7030799" cy="4301999"/>
        </p:xfrm>
        <a:graphic>
          <a:graphicData uri="http://schemas.openxmlformats.org/drawingml/2006/table">
            <a:tbl>
              <a:tblPr/>
              <a:tblGrid>
                <a:gridCol w="938129">
                  <a:extLst>
                    <a:ext uri="{9D8B030D-6E8A-4147-A177-3AD203B41FA5}">
                      <a16:colId xmlns:a16="http://schemas.microsoft.com/office/drawing/2014/main" val="570800771"/>
                    </a:ext>
                  </a:extLst>
                </a:gridCol>
                <a:gridCol w="2511157">
                  <a:extLst>
                    <a:ext uri="{9D8B030D-6E8A-4147-A177-3AD203B41FA5}">
                      <a16:colId xmlns:a16="http://schemas.microsoft.com/office/drawing/2014/main" val="1682997805"/>
                    </a:ext>
                  </a:extLst>
                </a:gridCol>
                <a:gridCol w="2455450">
                  <a:extLst>
                    <a:ext uri="{9D8B030D-6E8A-4147-A177-3AD203B41FA5}">
                      <a16:colId xmlns:a16="http://schemas.microsoft.com/office/drawing/2014/main" val="1854337468"/>
                    </a:ext>
                  </a:extLst>
                </a:gridCol>
                <a:gridCol w="1126063">
                  <a:extLst>
                    <a:ext uri="{9D8B030D-6E8A-4147-A177-3AD203B41FA5}">
                      <a16:colId xmlns:a16="http://schemas.microsoft.com/office/drawing/2014/main" val="2755121719"/>
                    </a:ext>
                  </a:extLst>
                </a:gridCol>
              </a:tblGrid>
              <a:tr h="343506">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1000" b="1" i="0" u="none" strike="noStrike" dirty="0">
                          <a:solidFill>
                            <a:srgbClr val="000000"/>
                          </a:solidFill>
                          <a:effectLst/>
                          <a:latin typeface="+mn-lt"/>
                        </a:rPr>
                        <a:t>Seat</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1000" b="1" i="0" u="none" strike="noStrike">
                          <a:solidFill>
                            <a:srgbClr val="000000"/>
                          </a:solidFill>
                          <a:effectLst/>
                          <a:latin typeface="+mn-lt"/>
                        </a:rPr>
                        <a:t>Republican Primary Winner </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1000" b="1" i="0" u="none" strike="noStrike">
                          <a:solidFill>
                            <a:srgbClr val="000000"/>
                          </a:solidFill>
                          <a:effectLst/>
                          <a:latin typeface="+mn-lt"/>
                        </a:rPr>
                        <a:t>Democratic Primary Winner </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1000" b="1" i="0" u="none" strike="noStrike">
                          <a:solidFill>
                            <a:srgbClr val="000000"/>
                          </a:solidFill>
                          <a:effectLst/>
                          <a:latin typeface="+mn-lt"/>
                        </a:rPr>
                        <a:t>Cook Rating</a:t>
                      </a:r>
                    </a:p>
                  </a:txBody>
                  <a:tcPr marL="8805" marR="8805" marT="880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502983"/>
                  </a:ext>
                </a:extLst>
              </a:tr>
              <a:tr h="359863">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AZ-Senate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Blake Masters (39%)</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Mark Kelly*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3180299876"/>
                  </a:ext>
                </a:extLst>
              </a:tr>
              <a:tr h="359863">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AZ-Governor</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Kari Lake (48%)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Katie Hobbs (72.8%)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215337312"/>
                  </a:ext>
                </a:extLst>
              </a:tr>
              <a:tr h="359863">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AZ-1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David Schweikert* (43.3%)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Jevin Hodge (61.4%)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Lean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CA"/>
                    </a:solidFill>
                  </a:tcPr>
                </a:tc>
                <a:extLst>
                  <a:ext uri="{0D108BD9-81ED-4DB2-BD59-A6C34878D82A}">
                    <a16:rowId xmlns:a16="http://schemas.microsoft.com/office/drawing/2014/main" val="1411125313"/>
                  </a:ext>
                </a:extLst>
              </a:tr>
              <a:tr h="359863">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AZ-2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Eli Crane (35.8%)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Tom O'Halleran*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Likely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lumMod val="60000"/>
                        <a:lumOff val="40000"/>
                      </a:srgbClr>
                    </a:solidFill>
                  </a:tcPr>
                </a:tc>
                <a:extLst>
                  <a:ext uri="{0D108BD9-81ED-4DB2-BD59-A6C34878D82A}">
                    <a16:rowId xmlns:a16="http://schemas.microsoft.com/office/drawing/2014/main" val="3742733702"/>
                  </a:ext>
                </a:extLst>
              </a:tr>
              <a:tr h="359863">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AZ-3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Jeff Zink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Ruben Gallego*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581E4"/>
                    </a:solidFill>
                  </a:tcPr>
                </a:tc>
                <a:extLst>
                  <a:ext uri="{0D108BD9-81ED-4DB2-BD59-A6C34878D82A}">
                    <a16:rowId xmlns:a16="http://schemas.microsoft.com/office/drawing/2014/main" val="486799645"/>
                  </a:ext>
                </a:extLst>
              </a:tr>
              <a:tr h="359863">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AZ-4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Kelly Cooper (28.4%)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Greg Stanton*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Lean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5E0FA"/>
                    </a:solidFill>
                  </a:tcPr>
                </a:tc>
                <a:extLst>
                  <a:ext uri="{0D108BD9-81ED-4DB2-BD59-A6C34878D82A}">
                    <a16:rowId xmlns:a16="http://schemas.microsoft.com/office/drawing/2014/main" val="1335461964"/>
                  </a:ext>
                </a:extLst>
              </a:tr>
              <a:tr h="359863">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AZ-5</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Andy Biggs*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Javier Ramos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5736"/>
                    </a:solidFill>
                  </a:tcPr>
                </a:tc>
                <a:extLst>
                  <a:ext uri="{0D108BD9-81ED-4DB2-BD59-A6C34878D82A}">
                    <a16:rowId xmlns:a16="http://schemas.microsoft.com/office/drawing/2014/main" val="2404277781"/>
                  </a:ext>
                </a:extLst>
              </a:tr>
              <a:tr h="359863">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AZ-6</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Juan Ciscomani (46.5%)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Kirsten Engel (59.5%)</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Lean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CCA"/>
                    </a:solidFill>
                  </a:tcPr>
                </a:tc>
                <a:extLst>
                  <a:ext uri="{0D108BD9-81ED-4DB2-BD59-A6C34878D82A}">
                    <a16:rowId xmlns:a16="http://schemas.microsoft.com/office/drawing/2014/main" val="1869360451"/>
                  </a:ext>
                </a:extLst>
              </a:tr>
              <a:tr h="359863">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AZ-7</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Luis Pozzolo (67.6%)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Raul Grijalva*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380E3"/>
                    </a:solidFill>
                  </a:tcPr>
                </a:tc>
                <a:extLst>
                  <a:ext uri="{0D108BD9-81ED-4DB2-BD59-A6C34878D82A}">
                    <a16:rowId xmlns:a16="http://schemas.microsoft.com/office/drawing/2014/main" val="2054545101"/>
                  </a:ext>
                </a:extLst>
              </a:tr>
              <a:tr h="359863">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AZ-8</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Debbie Lesko*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No Candidate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E5637"/>
                    </a:solidFill>
                  </a:tcPr>
                </a:tc>
                <a:extLst>
                  <a:ext uri="{0D108BD9-81ED-4DB2-BD59-A6C34878D82A}">
                    <a16:rowId xmlns:a16="http://schemas.microsoft.com/office/drawing/2014/main" val="1269155895"/>
                  </a:ext>
                </a:extLst>
              </a:tr>
              <a:tr h="359863">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AZ-9</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Paul Gosar* (65.2%)</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AC1"/>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a:solidFill>
                            <a:srgbClr val="000000"/>
                          </a:solidFill>
                          <a:effectLst/>
                          <a:latin typeface="+mn-lt"/>
                        </a:rPr>
                        <a:t>No Candidate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BC9FD"/>
                    </a:solidFill>
                  </a:tcPr>
                </a:tc>
                <a:tc>
                  <a:txBody>
                    <a:bodyPr/>
                    <a:lstStyle>
                      <a:lvl1pPr marL="0" algn="l" defTabSz="914377" rtl="0" eaLnBrk="1" latinLnBrk="0" hangingPunct="1">
                        <a:defRPr sz="1800" kern="1200">
                          <a:solidFill>
                            <a:schemeClr val="tx1"/>
                          </a:solidFill>
                          <a:latin typeface="Arial" panose="020B0604020202020204"/>
                        </a:defRPr>
                      </a:lvl1pPr>
                      <a:lvl2pPr marL="457189" algn="l" defTabSz="914377" rtl="0" eaLnBrk="1" latinLnBrk="0" hangingPunct="1">
                        <a:defRPr sz="1800" kern="1200">
                          <a:solidFill>
                            <a:schemeClr val="tx1"/>
                          </a:solidFill>
                          <a:latin typeface="Arial" panose="020B0604020202020204"/>
                        </a:defRPr>
                      </a:lvl2pPr>
                      <a:lvl3pPr marL="914377" algn="l" defTabSz="914377" rtl="0" eaLnBrk="1" latinLnBrk="0" hangingPunct="1">
                        <a:defRPr sz="1800" kern="1200">
                          <a:solidFill>
                            <a:schemeClr val="tx1"/>
                          </a:solidFill>
                          <a:latin typeface="Arial" panose="020B0604020202020204"/>
                        </a:defRPr>
                      </a:lvl3pPr>
                      <a:lvl4pPr marL="1371566" algn="l" defTabSz="914377" rtl="0" eaLnBrk="1" latinLnBrk="0" hangingPunct="1">
                        <a:defRPr sz="1800" kern="1200">
                          <a:solidFill>
                            <a:schemeClr val="tx1"/>
                          </a:solidFill>
                          <a:latin typeface="Arial" panose="020B0604020202020204"/>
                        </a:defRPr>
                      </a:lvl4pPr>
                      <a:lvl5pPr marL="1828754" algn="l" defTabSz="914377" rtl="0" eaLnBrk="1" latinLnBrk="0" hangingPunct="1">
                        <a:defRPr sz="1800" kern="1200">
                          <a:solidFill>
                            <a:schemeClr val="tx1"/>
                          </a:solidFill>
                          <a:latin typeface="Arial" panose="020B0604020202020204"/>
                        </a:defRPr>
                      </a:lvl5pPr>
                      <a:lvl6pPr marL="2285943" algn="l" defTabSz="914377" rtl="0" eaLnBrk="1" latinLnBrk="0" hangingPunct="1">
                        <a:defRPr sz="1800" kern="1200">
                          <a:solidFill>
                            <a:schemeClr val="tx1"/>
                          </a:solidFill>
                          <a:latin typeface="Arial" panose="020B0604020202020204"/>
                        </a:defRPr>
                      </a:lvl6pPr>
                      <a:lvl7pPr marL="2743131" algn="l" defTabSz="914377" rtl="0" eaLnBrk="1" latinLnBrk="0" hangingPunct="1">
                        <a:defRPr sz="1800" kern="1200">
                          <a:solidFill>
                            <a:schemeClr val="tx1"/>
                          </a:solidFill>
                          <a:latin typeface="Arial" panose="020B0604020202020204"/>
                        </a:defRPr>
                      </a:lvl7pPr>
                      <a:lvl8pPr marL="3200320" algn="l" defTabSz="914377" rtl="0" eaLnBrk="1" latinLnBrk="0" hangingPunct="1">
                        <a:defRPr sz="1800" kern="1200">
                          <a:solidFill>
                            <a:schemeClr val="tx1"/>
                          </a:solidFill>
                          <a:latin typeface="Arial" panose="020B0604020202020204"/>
                        </a:defRPr>
                      </a:lvl8pPr>
                      <a:lvl9pPr marL="3657509" algn="l" defTabSz="914377" rtl="0" eaLnBrk="1" latinLnBrk="0" hangingPunct="1">
                        <a:defRPr sz="1800" kern="1200">
                          <a:solidFill>
                            <a:schemeClr val="tx1"/>
                          </a:solidFill>
                          <a:latin typeface="Arial" panose="020B0604020202020204"/>
                        </a:defRPr>
                      </a:lvl9p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5736"/>
                    </a:solidFill>
                  </a:tcPr>
                </a:tc>
                <a:extLst>
                  <a:ext uri="{0D108BD9-81ED-4DB2-BD59-A6C34878D82A}">
                    <a16:rowId xmlns:a16="http://schemas.microsoft.com/office/drawing/2014/main" val="74130625"/>
                  </a:ext>
                </a:extLst>
              </a:tr>
            </a:tbl>
          </a:graphicData>
        </a:graphic>
      </p:graphicFrame>
    </p:spTree>
    <p:extLst>
      <p:ext uri="{BB962C8B-B14F-4D97-AF65-F5344CB8AC3E}">
        <p14:creationId xmlns:p14="http://schemas.microsoft.com/office/powerpoint/2010/main" val="6200693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South Dakota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316853" cy="307777"/>
          </a:xfrm>
          <a:prstGeom prst="rect">
            <a:avLst/>
          </a:prstGeom>
          <a:noFill/>
        </p:spPr>
        <p:txBody>
          <a:bodyPr wrap="none" rtlCol="0">
            <a:spAutoFit/>
          </a:bodyPr>
          <a:lstStyle/>
          <a:p>
            <a:r>
              <a:rPr lang="en-US" sz="1400" dirty="0">
                <a:solidFill>
                  <a:schemeClr val="bg1">
                    <a:lumMod val="50000"/>
                  </a:schemeClr>
                </a:solidFill>
                <a:latin typeface="+mj-lt"/>
              </a:rPr>
              <a:t>Primaries held June 7</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3428"/>
            <a:ext cx="1350050" cy="276999"/>
          </a:xfrm>
          <a:prstGeom prst="rect">
            <a:avLst/>
          </a:prstGeom>
          <a:noFill/>
        </p:spPr>
        <p:txBody>
          <a:bodyPr wrap="none" rtlCol="0">
            <a:spAutoFit/>
          </a:bodyPr>
          <a:lstStyle/>
          <a:p>
            <a:r>
              <a:rPr lang="en-US" sz="1200" b="1" dirty="0"/>
              <a:t>Incumbents win</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773718" cy="1631216"/>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Republican Gov. Kristi </a:t>
            </a:r>
            <a:r>
              <a:rPr lang="en-GB" sz="1000" dirty="0" err="1">
                <a:solidFill>
                  <a:schemeClr val="dk1"/>
                </a:solidFill>
                <a:ea typeface="Arial"/>
                <a:cs typeface="Arial"/>
                <a:sym typeface="Arial"/>
              </a:rPr>
              <a:t>Noem</a:t>
            </a:r>
            <a:r>
              <a:rPr lang="en-GB" sz="1000" dirty="0">
                <a:solidFill>
                  <a:schemeClr val="dk1"/>
                </a:solidFill>
                <a:ea typeface="Arial"/>
                <a:cs typeface="Arial"/>
                <a:sym typeface="Arial"/>
              </a:rPr>
              <a:t> easily clinched a victory, receiving over 76% of the vote. She will face uncontested Democrat Jamie Smith</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Incumbent Republican Sen. John Thune secured a strong victory with over 72% of the vote; he will face Democrat Brian </a:t>
            </a:r>
            <a:r>
              <a:rPr lang="en-GB" sz="1000" dirty="0" err="1">
                <a:solidFill>
                  <a:schemeClr val="dk1"/>
                </a:solidFill>
                <a:ea typeface="Arial"/>
                <a:cs typeface="Arial"/>
                <a:sym typeface="Arial"/>
              </a:rPr>
              <a:t>Bengs</a:t>
            </a:r>
            <a:endParaRPr lang="en-GB" sz="1000" dirty="0">
              <a:solidFill>
                <a:schemeClr val="dk1"/>
              </a:solidFill>
              <a:ea typeface="Arial"/>
              <a:cs typeface="Arial"/>
              <a:sym typeface="Arial"/>
            </a:endParaRPr>
          </a:p>
          <a:p>
            <a:pPr marL="171450" lvl="0" indent="-171450">
              <a:buClr>
                <a:schemeClr val="dk1"/>
              </a:buClr>
              <a:buSzPts val="1100"/>
              <a:buFont typeface="Noto Sans Symbols"/>
              <a:buChar char="▪"/>
            </a:pPr>
            <a:r>
              <a:rPr lang="en-GB" sz="1000" dirty="0">
                <a:solidFill>
                  <a:schemeClr val="dk1"/>
                </a:solidFill>
                <a:ea typeface="Arial"/>
                <a:cs typeface="Arial"/>
                <a:sym typeface="Arial"/>
              </a:rPr>
              <a:t>Republican Representative Dusty Johnson also secured a victory over his primary challenger for the only South Dakota House seat, with 59% of the vote</a:t>
            </a:r>
          </a:p>
          <a:p>
            <a:pPr marL="171450" lvl="0" indent="-171450">
              <a:buClr>
                <a:schemeClr val="dk1"/>
              </a:buClr>
              <a:buSzPts val="1100"/>
              <a:buFont typeface="Noto Sans Symbols"/>
              <a:buChar char="▪"/>
            </a:pPr>
            <a:endParaRPr lang="en-GB" sz="1000" dirty="0">
              <a:solidFill>
                <a:schemeClr val="dk1"/>
              </a:solidFil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954893"/>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946180"/>
            <a:ext cx="1771639" cy="276999"/>
          </a:xfrm>
          <a:prstGeom prst="rect">
            <a:avLst/>
          </a:prstGeom>
          <a:noFill/>
        </p:spPr>
        <p:txBody>
          <a:bodyPr wrap="none" rtlCol="0">
            <a:spAutoFit/>
          </a:bodyPr>
          <a:lstStyle/>
          <a:p>
            <a:r>
              <a:rPr lang="en-US" sz="1200" b="1" dirty="0"/>
              <a:t>Failed ballot question</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4202275"/>
            <a:ext cx="3773718" cy="1323439"/>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Republicans in the state legislature put forward a ballot question ahead of a November referendum on expanding Medicaid in South Dakota</a:t>
            </a:r>
          </a:p>
          <a:p>
            <a:pPr marL="171450" lvl="0" indent="-171450">
              <a:buClr>
                <a:schemeClr val="dk1"/>
              </a:buClr>
              <a:buSzPts val="1100"/>
              <a:buFont typeface="Noto Sans Symbols"/>
              <a:buChar char="▪"/>
            </a:pPr>
            <a:r>
              <a:rPr lang="en-GB" sz="1000" dirty="0">
                <a:solidFill>
                  <a:schemeClr val="dk1"/>
                </a:solidFill>
                <a:cs typeface="Arial"/>
                <a:sym typeface="Arial"/>
              </a:rPr>
              <a:t>The ballot question asked whether voter-initiated referendums should have a higher threshold of support in order to pass (from a majority to 60%). The question failed, with “No” receiving 67% of the tally</a:t>
            </a:r>
          </a:p>
          <a:p>
            <a:pPr marL="171450" lvl="0" indent="-171450">
              <a:buClr>
                <a:schemeClr val="dk1"/>
              </a:buClr>
              <a:buSzPts val="1100"/>
              <a:buFont typeface="Noto Sans Symbols"/>
              <a:buChar char="▪"/>
            </a:pPr>
            <a:endParaRPr lang="en-GB" sz="1000" dirty="0">
              <a:solidFill>
                <a:schemeClr val="dk1"/>
              </a:solidFill>
              <a:cs typeface="Arial"/>
              <a:sym typeface="Arial"/>
            </a:endParaRP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1203429583"/>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rgbClr val="FF5739"/>
                          </a:solidFill>
                          <a:effectLst/>
                          <a:latin typeface="+mn-lt"/>
                        </a:rPr>
                        <a:t>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0" i="0" u="none" strike="noStrike" dirty="0">
                          <a:solidFill>
                            <a:srgbClr val="FF5739"/>
                          </a:solidFill>
                          <a:effectLst/>
                          <a:latin typeface="+mn-lt"/>
                        </a:rPr>
                        <a:t>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pic>
        <p:nvPicPr>
          <p:cNvPr id="21" name="Picture 20">
            <a:extLst>
              <a:ext uri="{FF2B5EF4-FFF2-40B4-BE49-F238E27FC236}">
                <a16:creationId xmlns:a16="http://schemas.microsoft.com/office/drawing/2014/main" id="{C1896397-1F81-C4B3-F2AF-CAB2CCD3BC78}"/>
              </a:ext>
            </a:extLst>
          </p:cNvPr>
          <p:cNvPicPr>
            <a:picLocks noChangeAspect="1"/>
          </p:cNvPicPr>
          <p:nvPr/>
        </p:nvPicPr>
        <p:blipFill>
          <a:blip r:embed="rId3"/>
          <a:srcRect/>
          <a:stretch/>
        </p:blipFill>
        <p:spPr>
          <a:xfrm>
            <a:off x="1343360" y="4435311"/>
            <a:ext cx="1978958" cy="1240807"/>
          </a:xfrm>
          <a:prstGeom prst="rect">
            <a:avLst/>
          </a:prstGeom>
        </p:spPr>
      </p:pic>
      <p:sp>
        <p:nvSpPr>
          <p:cNvPr id="22" name="TextBox 21">
            <a:extLst>
              <a:ext uri="{FF2B5EF4-FFF2-40B4-BE49-F238E27FC236}">
                <a16:creationId xmlns:a16="http://schemas.microsoft.com/office/drawing/2014/main" id="{0A8F06D7-E4DF-B8BA-F602-A78C0A1B6EBE}"/>
              </a:ext>
            </a:extLst>
          </p:cNvPr>
          <p:cNvSpPr txBox="1"/>
          <p:nvPr/>
        </p:nvSpPr>
        <p:spPr>
          <a:xfrm>
            <a:off x="636991" y="6224623"/>
            <a:ext cx="3934028"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1">
                    <a:lumMod val="65000"/>
                  </a:schemeClr>
                </a:solidFill>
              </a:rPr>
              <a:t>The New York Times, Ballotpedia, The Cook Political Report with Amy Walter</a:t>
            </a:r>
          </a:p>
        </p:txBody>
      </p:sp>
      <p:sp>
        <p:nvSpPr>
          <p:cNvPr id="20" name="Google Shape;8235;p127">
            <a:extLst>
              <a:ext uri="{FF2B5EF4-FFF2-40B4-BE49-F238E27FC236}">
                <a16:creationId xmlns:a16="http://schemas.microsoft.com/office/drawing/2014/main" id="{96B9A25B-3505-2EB1-84F7-45D0CAFF39A4}"/>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Tree>
    <p:extLst>
      <p:ext uri="{BB962C8B-B14F-4D97-AF65-F5344CB8AC3E}">
        <p14:creationId xmlns:p14="http://schemas.microsoft.com/office/powerpoint/2010/main" val="23619135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South Dakota primary results </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6/8/22</a:t>
            </a:r>
          </a:p>
        </p:txBody>
      </p:sp>
      <p:graphicFrame>
        <p:nvGraphicFramePr>
          <p:cNvPr id="8" name="Table 7">
            <a:extLst>
              <a:ext uri="{FF2B5EF4-FFF2-40B4-BE49-F238E27FC236}">
                <a16:creationId xmlns:a16="http://schemas.microsoft.com/office/drawing/2014/main" id="{992C36BC-C05C-5C03-F19E-14882F60D82E}"/>
              </a:ext>
            </a:extLst>
          </p:cNvPr>
          <p:cNvGraphicFramePr>
            <a:graphicFrameLocks noGrp="1"/>
          </p:cNvGraphicFramePr>
          <p:nvPr>
            <p:extLst>
              <p:ext uri="{D42A27DB-BD31-4B8C-83A1-F6EECF244321}">
                <p14:modId xmlns:p14="http://schemas.microsoft.com/office/powerpoint/2010/main" val="1684380175"/>
              </p:ext>
            </p:extLst>
          </p:nvPr>
        </p:nvGraphicFramePr>
        <p:xfrm>
          <a:off x="1153740" y="1630552"/>
          <a:ext cx="7030800" cy="2880000"/>
        </p:xfrm>
        <a:graphic>
          <a:graphicData uri="http://schemas.openxmlformats.org/drawingml/2006/table">
            <a:tbl>
              <a:tblPr/>
              <a:tblGrid>
                <a:gridCol w="1096140">
                  <a:extLst>
                    <a:ext uri="{9D8B030D-6E8A-4147-A177-3AD203B41FA5}">
                      <a16:colId xmlns:a16="http://schemas.microsoft.com/office/drawing/2014/main" val="3860109850"/>
                    </a:ext>
                  </a:extLst>
                </a:gridCol>
                <a:gridCol w="2435867">
                  <a:extLst>
                    <a:ext uri="{9D8B030D-6E8A-4147-A177-3AD203B41FA5}">
                      <a16:colId xmlns:a16="http://schemas.microsoft.com/office/drawing/2014/main" val="1258110834"/>
                    </a:ext>
                  </a:extLst>
                </a:gridCol>
                <a:gridCol w="2369435">
                  <a:extLst>
                    <a:ext uri="{9D8B030D-6E8A-4147-A177-3AD203B41FA5}">
                      <a16:colId xmlns:a16="http://schemas.microsoft.com/office/drawing/2014/main" val="1081709827"/>
                    </a:ext>
                  </a:extLst>
                </a:gridCol>
                <a:gridCol w="1129358">
                  <a:extLst>
                    <a:ext uri="{9D8B030D-6E8A-4147-A177-3AD203B41FA5}">
                      <a16:colId xmlns:a16="http://schemas.microsoft.com/office/drawing/2014/main" val="1821399392"/>
                    </a:ext>
                  </a:extLst>
                </a:gridCol>
              </a:tblGrid>
              <a:tr h="687762">
                <a:tc>
                  <a:txBody>
                    <a:bodyPr/>
                    <a:lstStyle/>
                    <a:p>
                      <a:pPr algn="ctr" rtl="0" fontAlgn="ctr"/>
                      <a:r>
                        <a:rPr lang="en-US" sz="1050" b="1" i="0" u="none" strike="noStrike" dirty="0">
                          <a:solidFill>
                            <a:srgbClr val="000000"/>
                          </a:solidFill>
                          <a:effectLst/>
                          <a:latin typeface="+mn-lt"/>
                        </a:rPr>
                        <a:t>Seat</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8670" marR="8670" marT="86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72760"/>
                  </a:ext>
                </a:extLst>
              </a:tr>
              <a:tr h="730746">
                <a:tc>
                  <a:txBody>
                    <a:bodyPr/>
                    <a:lstStyle/>
                    <a:p>
                      <a:pPr algn="ctr" rtl="0" fontAlgn="ctr"/>
                      <a:r>
                        <a:rPr lang="en-US" sz="900" b="1" i="0" u="none" strike="noStrike" dirty="0">
                          <a:solidFill>
                            <a:srgbClr val="000000"/>
                          </a:solidFill>
                          <a:effectLst/>
                          <a:latin typeface="+mn-lt"/>
                        </a:rPr>
                        <a:t>SD-Governor</a:t>
                      </a:r>
                    </a:p>
                  </a:txBody>
                  <a:tcPr marL="8670" marR="8670" marT="867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Kristi </a:t>
                      </a:r>
                      <a:r>
                        <a:rPr lang="en-US" sz="900" b="1" i="0" u="none" strike="noStrike" dirty="0" err="1">
                          <a:solidFill>
                            <a:srgbClr val="000000"/>
                          </a:solidFill>
                          <a:effectLst/>
                          <a:latin typeface="+mn-lt"/>
                        </a:rPr>
                        <a:t>Noem</a:t>
                      </a:r>
                      <a:r>
                        <a:rPr lang="en-US" sz="900" b="1" i="0" u="none" strike="noStrike" dirty="0">
                          <a:solidFill>
                            <a:srgbClr val="000000"/>
                          </a:solidFill>
                          <a:effectLst/>
                          <a:latin typeface="+mn-lt"/>
                        </a:rPr>
                        <a:t>* (76.4%)</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Jamie Smith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800" b="1" i="0" u="none" strike="noStrike" dirty="0">
                          <a:solidFill>
                            <a:schemeClr val="tx1"/>
                          </a:solidFill>
                          <a:effectLst/>
                          <a:latin typeface="+mn-lt"/>
                        </a:rPr>
                        <a:t>Solid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49682732"/>
                  </a:ext>
                </a:extLst>
              </a:tr>
              <a:tr h="730746">
                <a:tc>
                  <a:txBody>
                    <a:bodyPr/>
                    <a:lstStyle/>
                    <a:p>
                      <a:pPr algn="ctr" rtl="0" fontAlgn="ctr"/>
                      <a:r>
                        <a:rPr lang="en-US" sz="900" b="1" i="0" u="none" strike="noStrike" dirty="0">
                          <a:solidFill>
                            <a:srgbClr val="000000"/>
                          </a:solidFill>
                          <a:effectLst/>
                          <a:latin typeface="+mn-lt"/>
                        </a:rPr>
                        <a:t>SD-Senate</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John Thune* (72.2%)</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Brian </a:t>
                      </a:r>
                      <a:r>
                        <a:rPr lang="en-US" sz="900" b="1" i="0" u="none" strike="noStrike" dirty="0" err="1">
                          <a:solidFill>
                            <a:srgbClr val="000000"/>
                          </a:solidFill>
                          <a:effectLst/>
                          <a:latin typeface="+mn-lt"/>
                        </a:rPr>
                        <a:t>Bengs</a:t>
                      </a:r>
                      <a:r>
                        <a:rPr lang="en-US" sz="900" b="1" i="0" u="none" strike="noStrike" dirty="0">
                          <a:solidFill>
                            <a:srgbClr val="000000"/>
                          </a:solidFill>
                          <a:effectLst/>
                          <a:latin typeface="+mn-lt"/>
                        </a:rPr>
                        <a:t> (Uncontested)</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800" b="1" i="0" u="none" strike="noStrike" dirty="0">
                          <a:solidFill>
                            <a:schemeClr val="tx1"/>
                          </a:solidFill>
                          <a:effectLst/>
                          <a:latin typeface="+mn-lt"/>
                        </a:rPr>
                        <a:t>Solid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171886561"/>
                  </a:ext>
                </a:extLst>
              </a:tr>
              <a:tr h="730746">
                <a:tc>
                  <a:txBody>
                    <a:bodyPr/>
                    <a:lstStyle/>
                    <a:p>
                      <a:pPr algn="ctr" rtl="0" fontAlgn="ctr"/>
                      <a:r>
                        <a:rPr lang="en-US" sz="900" b="1" i="0" u="none" strike="noStrike" dirty="0">
                          <a:solidFill>
                            <a:srgbClr val="000000"/>
                          </a:solidFill>
                          <a:effectLst/>
                          <a:latin typeface="+mn-lt"/>
                        </a:rPr>
                        <a:t>SD-AL</a:t>
                      </a:r>
                    </a:p>
                  </a:txBody>
                  <a:tcPr marL="8670" marR="8670" marT="86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Dusty Johnson* (59.3%)</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No candidate</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800" b="1" i="0" u="none" strike="noStrike" dirty="0">
                          <a:solidFill>
                            <a:schemeClr val="tx1"/>
                          </a:solidFill>
                          <a:effectLst/>
                          <a:latin typeface="+mn-lt"/>
                        </a:rPr>
                        <a:t>Solid R</a:t>
                      </a:r>
                    </a:p>
                  </a:txBody>
                  <a:tcPr marL="8670" marR="8670" marT="86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761965706"/>
                  </a:ext>
                </a:extLst>
              </a:tr>
            </a:tbl>
          </a:graphicData>
        </a:graphic>
      </p:graphicFrame>
      <p:sp>
        <p:nvSpPr>
          <p:cNvPr id="7" name="Text Placeholder 18">
            <a:extLst>
              <a:ext uri="{FF2B5EF4-FFF2-40B4-BE49-F238E27FC236}">
                <a16:creationId xmlns:a16="http://schemas.microsoft.com/office/drawing/2014/main" id="{C2131457-17FB-EE5D-9605-4A27947D28B6}"/>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21300057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2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Tennessee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528128" cy="307777"/>
          </a:xfrm>
          <a:prstGeom prst="rect">
            <a:avLst/>
          </a:prstGeom>
          <a:noFill/>
        </p:spPr>
        <p:txBody>
          <a:bodyPr wrap="none" rtlCol="0">
            <a:spAutoFit/>
          </a:bodyPr>
          <a:lstStyle/>
          <a:p>
            <a:r>
              <a:rPr lang="en-US" sz="1400" dirty="0">
                <a:solidFill>
                  <a:schemeClr val="bg1">
                    <a:lumMod val="50000"/>
                  </a:schemeClr>
                </a:solidFill>
                <a:latin typeface="+mj-lt"/>
              </a:rPr>
              <a:t>Primaries held August 4</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8/5/22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9616"/>
            <a:ext cx="1579278" cy="276999"/>
          </a:xfrm>
          <a:prstGeom prst="rect">
            <a:avLst/>
          </a:prstGeom>
          <a:noFill/>
        </p:spPr>
        <p:txBody>
          <a:bodyPr wrap="none" rtlCol="0">
            <a:spAutoFit/>
          </a:bodyPr>
          <a:lstStyle/>
          <a:p>
            <a:r>
              <a:rPr lang="en-US" sz="1200" b="1" dirty="0"/>
              <a:t>Open seat in TN-05</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870348" cy="1477328"/>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ea typeface="Arial"/>
                <a:cs typeface="Arial"/>
                <a:sym typeface="Arial"/>
              </a:rPr>
              <a:t>Sitting Rep. Jim Cooper (D) retired after redistricting dismantled his seat, turning the 5th CD more solidly Republican</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State Senator Heidi Campbell (D) ran uncontested and will face Maury County Mayor Andy Ogles (R) in November</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Ogles prevailed in a crowded GOP primary field, ultimately receiving 37% of the vote </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GOP runner-up Beth Harwell raised more in individual donations, but on-air spending favored Ogles</a:t>
            </a: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862716"/>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845049"/>
            <a:ext cx="1499128" cy="276999"/>
          </a:xfrm>
          <a:prstGeom prst="rect">
            <a:avLst/>
          </a:prstGeom>
          <a:noFill/>
        </p:spPr>
        <p:txBody>
          <a:bodyPr wrap="none" rtlCol="0">
            <a:spAutoFit/>
          </a:bodyPr>
          <a:lstStyle/>
          <a:p>
            <a:r>
              <a:rPr lang="en-US" sz="1200" b="1" dirty="0"/>
              <a:t>Governor race set</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4101353"/>
            <a:ext cx="3773718" cy="861774"/>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cs typeface="Arial"/>
                <a:sym typeface="Arial"/>
              </a:rPr>
              <a:t>The Democratic primary featured three candidates, with Nashville physician Jason Martin narrowly beating Memphis lawyer and city councilman JB Smiley </a:t>
            </a:r>
          </a:p>
          <a:p>
            <a:pPr marL="171450" lvl="0" indent="-171450">
              <a:buClr>
                <a:schemeClr val="dk1"/>
              </a:buClr>
              <a:buSzPts val="1100"/>
              <a:buFont typeface="Noto Sans Symbols"/>
              <a:buChar char="▪"/>
            </a:pPr>
            <a:r>
              <a:rPr lang="en-US" sz="1000" dirty="0">
                <a:solidFill>
                  <a:schemeClr val="dk1"/>
                </a:solidFill>
                <a:cs typeface="Arial"/>
                <a:sym typeface="Arial"/>
              </a:rPr>
              <a:t>Martin will face Incumbent Gov. Bill Lee (R); Lee ran uncontested and is favored to win in November </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2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1217731083"/>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2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7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9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4" name="TextBox 23">
            <a:extLst>
              <a:ext uri="{FF2B5EF4-FFF2-40B4-BE49-F238E27FC236}">
                <a16:creationId xmlns:a16="http://schemas.microsoft.com/office/drawing/2014/main" id="{C074066B-9860-B3BC-37C2-1FDD2774B477}"/>
              </a:ext>
            </a:extLst>
          </p:cNvPr>
          <p:cNvSpPr txBox="1"/>
          <p:nvPr/>
        </p:nvSpPr>
        <p:spPr>
          <a:xfrm>
            <a:off x="636990" y="6224623"/>
            <a:ext cx="6396855"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Ballotpedia, The Cook Political Report with Amy Walter, WaPo, NYT </a:t>
            </a:r>
          </a:p>
        </p:txBody>
      </p:sp>
      <p:sp>
        <p:nvSpPr>
          <p:cNvPr id="20" name="Google Shape;8235;p127">
            <a:extLst>
              <a:ext uri="{FF2B5EF4-FFF2-40B4-BE49-F238E27FC236}">
                <a16:creationId xmlns:a16="http://schemas.microsoft.com/office/drawing/2014/main" id="{A8F4CCB4-9C2A-5C15-B9EC-1F2F82F971CA}"/>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21" name="Picture 20" descr="A picture containing text&#10;&#10;Description automatically generated">
            <a:extLst>
              <a:ext uri="{FF2B5EF4-FFF2-40B4-BE49-F238E27FC236}">
                <a16:creationId xmlns:a16="http://schemas.microsoft.com/office/drawing/2014/main" id="{0BCE7D57-7980-61DC-BDDB-F48845101547}"/>
              </a:ext>
            </a:extLst>
          </p:cNvPr>
          <p:cNvPicPr>
            <a:picLocks noChangeAspect="1"/>
          </p:cNvPicPr>
          <p:nvPr/>
        </p:nvPicPr>
        <p:blipFill rotWithShape="1">
          <a:blip r:embed="rId3"/>
          <a:srcRect t="13638" b="10208"/>
          <a:stretch/>
        </p:blipFill>
        <p:spPr>
          <a:xfrm>
            <a:off x="1080350" y="4642862"/>
            <a:ext cx="2805479" cy="781883"/>
          </a:xfrm>
          <a:prstGeom prst="rect">
            <a:avLst/>
          </a:prstGeom>
        </p:spPr>
      </p:pic>
    </p:spTree>
    <p:extLst>
      <p:ext uri="{BB962C8B-B14F-4D97-AF65-F5344CB8AC3E}">
        <p14:creationId xmlns:p14="http://schemas.microsoft.com/office/powerpoint/2010/main" val="3510966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Tennessee primary results </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7" name="Text Placeholder 18">
            <a:extLst>
              <a:ext uri="{FF2B5EF4-FFF2-40B4-BE49-F238E27FC236}">
                <a16:creationId xmlns:a16="http://schemas.microsoft.com/office/drawing/2014/main" id="{C2131457-17FB-EE5D-9605-4A27947D28B6}"/>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9" name="Table 8">
            <a:extLst>
              <a:ext uri="{FF2B5EF4-FFF2-40B4-BE49-F238E27FC236}">
                <a16:creationId xmlns:a16="http://schemas.microsoft.com/office/drawing/2014/main" id="{8B7C89BC-3FF5-0133-C610-24BD2A6333E3}"/>
              </a:ext>
            </a:extLst>
          </p:cNvPr>
          <p:cNvGraphicFramePr>
            <a:graphicFrameLocks noGrp="1"/>
          </p:cNvGraphicFramePr>
          <p:nvPr>
            <p:extLst>
              <p:ext uri="{D42A27DB-BD31-4B8C-83A1-F6EECF244321}">
                <p14:modId xmlns:p14="http://schemas.microsoft.com/office/powerpoint/2010/main" val="1904495472"/>
              </p:ext>
            </p:extLst>
          </p:nvPr>
        </p:nvGraphicFramePr>
        <p:xfrm>
          <a:off x="1153740" y="1608179"/>
          <a:ext cx="7030799" cy="4301997"/>
        </p:xfrm>
        <a:graphic>
          <a:graphicData uri="http://schemas.openxmlformats.org/drawingml/2006/table">
            <a:tbl>
              <a:tblPr/>
              <a:tblGrid>
                <a:gridCol w="1097431">
                  <a:extLst>
                    <a:ext uri="{9D8B030D-6E8A-4147-A177-3AD203B41FA5}">
                      <a16:colId xmlns:a16="http://schemas.microsoft.com/office/drawing/2014/main" val="482214632"/>
                    </a:ext>
                  </a:extLst>
                </a:gridCol>
                <a:gridCol w="2436057">
                  <a:extLst>
                    <a:ext uri="{9D8B030D-6E8A-4147-A177-3AD203B41FA5}">
                      <a16:colId xmlns:a16="http://schemas.microsoft.com/office/drawing/2014/main" val="3499745228"/>
                    </a:ext>
                  </a:extLst>
                </a:gridCol>
                <a:gridCol w="2363700">
                  <a:extLst>
                    <a:ext uri="{9D8B030D-6E8A-4147-A177-3AD203B41FA5}">
                      <a16:colId xmlns:a16="http://schemas.microsoft.com/office/drawing/2014/main" val="3441142795"/>
                    </a:ext>
                  </a:extLst>
                </a:gridCol>
                <a:gridCol w="1133611">
                  <a:extLst>
                    <a:ext uri="{9D8B030D-6E8A-4147-A177-3AD203B41FA5}">
                      <a16:colId xmlns:a16="http://schemas.microsoft.com/office/drawing/2014/main" val="870044260"/>
                    </a:ext>
                  </a:extLst>
                </a:gridCol>
              </a:tblGrid>
              <a:tr h="379587">
                <a:tc>
                  <a:txBody>
                    <a:bodyPr/>
                    <a:lstStyle/>
                    <a:p>
                      <a:pPr algn="ctr" rtl="0" fontAlgn="ctr"/>
                      <a:r>
                        <a:rPr lang="en-GB" sz="1000" b="1" i="0" u="none" strike="noStrike">
                          <a:solidFill>
                            <a:srgbClr val="000000"/>
                          </a:solidFill>
                          <a:effectLst/>
                          <a:latin typeface="+mn-lt"/>
                        </a:rPr>
                        <a:t>Seat</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mn-lt"/>
                        </a:rPr>
                        <a:t>Republican Primary Winner </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mn-lt"/>
                        </a:rPr>
                        <a:t>Democratic Primary Winner </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mn-lt"/>
                        </a:rPr>
                        <a:t>Cook Rating</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366681"/>
                  </a:ext>
                </a:extLst>
              </a:tr>
              <a:tr h="392241">
                <a:tc>
                  <a:txBody>
                    <a:bodyPr/>
                    <a:lstStyle/>
                    <a:p>
                      <a:pPr algn="ctr" rtl="0" fontAlgn="ctr"/>
                      <a:r>
                        <a:rPr lang="en-GB" sz="900" b="1" i="0" u="none" strike="noStrike">
                          <a:solidFill>
                            <a:srgbClr val="000000"/>
                          </a:solidFill>
                          <a:effectLst/>
                          <a:latin typeface="+mn-lt"/>
                        </a:rPr>
                        <a:t>TN-Governor</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Bill Lee*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Jason Martin (39.4%)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07715430"/>
                  </a:ext>
                </a:extLst>
              </a:tr>
              <a:tr h="392241">
                <a:tc>
                  <a:txBody>
                    <a:bodyPr/>
                    <a:lstStyle/>
                    <a:p>
                      <a:pPr algn="ctr" rtl="0" fontAlgn="ctr"/>
                      <a:r>
                        <a:rPr lang="en-GB" sz="900" b="1" i="0" u="none" strike="noStrike">
                          <a:solidFill>
                            <a:srgbClr val="000000"/>
                          </a:solidFill>
                          <a:effectLst/>
                          <a:latin typeface="+mn-lt"/>
                        </a:rPr>
                        <a:t>TN-1</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Diana Harshbarger*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Cameron Parsons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822698177"/>
                  </a:ext>
                </a:extLst>
              </a:tr>
              <a:tr h="392241">
                <a:tc>
                  <a:txBody>
                    <a:bodyPr/>
                    <a:lstStyle/>
                    <a:p>
                      <a:pPr algn="ctr" rtl="0" fontAlgn="ctr"/>
                      <a:r>
                        <a:rPr lang="en-GB" sz="900" b="1" i="0" u="none" strike="noStrike">
                          <a:solidFill>
                            <a:srgbClr val="000000"/>
                          </a:solidFill>
                          <a:effectLst/>
                          <a:latin typeface="+mn-lt"/>
                        </a:rPr>
                        <a:t>TN-2</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rPr>
                        <a:t>Tim Burchett*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Mark Harmon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524153329"/>
                  </a:ext>
                </a:extLst>
              </a:tr>
              <a:tr h="392241">
                <a:tc>
                  <a:txBody>
                    <a:bodyPr/>
                    <a:lstStyle/>
                    <a:p>
                      <a:pPr algn="ctr" rtl="0" fontAlgn="ctr"/>
                      <a:r>
                        <a:rPr lang="en-GB" sz="900" b="1" i="0" u="none" strike="noStrike">
                          <a:solidFill>
                            <a:srgbClr val="000000"/>
                          </a:solidFill>
                          <a:effectLst/>
                          <a:latin typeface="+mn-lt"/>
                        </a:rPr>
                        <a:t>TN-3</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Chuck Fleischmann* (79.3%)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Meg Gorman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719480164"/>
                  </a:ext>
                </a:extLst>
              </a:tr>
              <a:tr h="392241">
                <a:tc>
                  <a:txBody>
                    <a:bodyPr/>
                    <a:lstStyle/>
                    <a:p>
                      <a:pPr algn="ctr" rtl="0" fontAlgn="ctr"/>
                      <a:r>
                        <a:rPr lang="en-GB" sz="900" b="1" i="0" u="none" strike="noStrike">
                          <a:solidFill>
                            <a:srgbClr val="000000"/>
                          </a:solidFill>
                          <a:effectLst/>
                          <a:latin typeface="+mn-lt"/>
                        </a:rPr>
                        <a:t>TN-4</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Scott DesJarlais*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Wayne Steele (65.1%)</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732917369"/>
                  </a:ext>
                </a:extLst>
              </a:tr>
              <a:tr h="392241">
                <a:tc>
                  <a:txBody>
                    <a:bodyPr/>
                    <a:lstStyle/>
                    <a:p>
                      <a:pPr algn="ctr" rtl="0" fontAlgn="ctr"/>
                      <a:r>
                        <a:rPr lang="en-GB" sz="900" b="1" i="0" u="none" strike="noStrike">
                          <a:solidFill>
                            <a:srgbClr val="000000"/>
                          </a:solidFill>
                          <a:effectLst/>
                          <a:latin typeface="+mn-lt"/>
                        </a:rPr>
                        <a:t>TN-5</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Andy Ogles (36.9%)</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Heidi Campbell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447194935"/>
                  </a:ext>
                </a:extLst>
              </a:tr>
              <a:tr h="392241">
                <a:tc>
                  <a:txBody>
                    <a:bodyPr/>
                    <a:lstStyle/>
                    <a:p>
                      <a:pPr algn="ctr" rtl="0" fontAlgn="ctr"/>
                      <a:r>
                        <a:rPr lang="en-GB" sz="900" b="1" i="0" u="none" strike="noStrike">
                          <a:solidFill>
                            <a:srgbClr val="000000"/>
                          </a:solidFill>
                          <a:effectLst/>
                          <a:latin typeface="+mn-lt"/>
                        </a:rPr>
                        <a:t>TN-6</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John Rose*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Randal Cooper (74.6%)</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508203124"/>
                  </a:ext>
                </a:extLst>
              </a:tr>
              <a:tr h="392241">
                <a:tc>
                  <a:txBody>
                    <a:bodyPr/>
                    <a:lstStyle/>
                    <a:p>
                      <a:pPr algn="ctr" rtl="0" fontAlgn="ctr"/>
                      <a:r>
                        <a:rPr lang="en-GB" sz="900" b="1" i="0" u="none" strike="noStrike">
                          <a:solidFill>
                            <a:srgbClr val="000000"/>
                          </a:solidFill>
                          <a:effectLst/>
                          <a:latin typeface="+mn-lt"/>
                        </a:rPr>
                        <a:t>TN-7</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Mark Green*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Odessa Kelly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054898015"/>
                  </a:ext>
                </a:extLst>
              </a:tr>
              <a:tr h="392241">
                <a:tc>
                  <a:txBody>
                    <a:bodyPr/>
                    <a:lstStyle/>
                    <a:p>
                      <a:pPr algn="ctr" rtl="0" fontAlgn="ctr"/>
                      <a:r>
                        <a:rPr lang="en-GB" sz="900" b="1" i="0" u="none" strike="noStrike">
                          <a:solidFill>
                            <a:srgbClr val="000000"/>
                          </a:solidFill>
                          <a:effectLst/>
                          <a:latin typeface="+mn-lt"/>
                        </a:rPr>
                        <a:t>TN-8</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David Kustoff* (83.7%)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Lynnette Williams (63.3%)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477746649"/>
                  </a:ext>
                </a:extLst>
              </a:tr>
              <a:tr h="392241">
                <a:tc>
                  <a:txBody>
                    <a:bodyPr/>
                    <a:lstStyle/>
                    <a:p>
                      <a:pPr algn="ctr" rtl="0" fontAlgn="ctr"/>
                      <a:r>
                        <a:rPr lang="en-GB" sz="900" b="1" i="0" u="none" strike="noStrike">
                          <a:solidFill>
                            <a:srgbClr val="000000"/>
                          </a:solidFill>
                          <a:effectLst/>
                          <a:latin typeface="+mn-lt"/>
                        </a:rPr>
                        <a:t>TN-9</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rPr>
                        <a:t>Charlotte Bergmann (51.5%)</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Steve Cohen* (88.%)</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070266615"/>
                  </a:ext>
                </a:extLst>
              </a:tr>
            </a:tbl>
          </a:graphicData>
        </a:graphic>
      </p:graphicFrame>
      <p:sp>
        <p:nvSpPr>
          <p:cNvPr id="8" name="TextBox 7">
            <a:extLst>
              <a:ext uri="{FF2B5EF4-FFF2-40B4-BE49-F238E27FC236}">
                <a16:creationId xmlns:a16="http://schemas.microsoft.com/office/drawing/2014/main" id="{580BB5E1-29CD-4695-FC54-78CFE9A6FFE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8/29/22</a:t>
            </a:r>
          </a:p>
        </p:txBody>
      </p:sp>
      <p:sp>
        <p:nvSpPr>
          <p:cNvPr id="10" name="TextBox 9">
            <a:extLst>
              <a:ext uri="{FF2B5EF4-FFF2-40B4-BE49-F238E27FC236}">
                <a16:creationId xmlns:a16="http://schemas.microsoft.com/office/drawing/2014/main" id="{016710D4-3FF4-8772-D304-E932FA4A0CC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8/29/22</a:t>
            </a:r>
          </a:p>
        </p:txBody>
      </p:sp>
    </p:spTree>
    <p:extLst>
      <p:ext uri="{BB962C8B-B14F-4D97-AF65-F5344CB8AC3E}">
        <p14:creationId xmlns:p14="http://schemas.microsoft.com/office/powerpoint/2010/main" val="21993694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2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Texas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4029501" cy="307777"/>
          </a:xfrm>
          <a:prstGeom prst="rect">
            <a:avLst/>
          </a:prstGeom>
          <a:noFill/>
        </p:spPr>
        <p:txBody>
          <a:bodyPr wrap="none" rtlCol="0">
            <a:spAutoFit/>
          </a:bodyPr>
          <a:lstStyle/>
          <a:p>
            <a:r>
              <a:rPr lang="en-US" sz="1400" dirty="0">
                <a:solidFill>
                  <a:schemeClr val="bg1">
                    <a:lumMod val="50000"/>
                  </a:schemeClr>
                </a:solidFill>
                <a:latin typeface="+mj-lt"/>
              </a:rPr>
              <a:t>Primaries held March 1, runoffs May 24</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3428"/>
            <a:ext cx="1627369" cy="276999"/>
          </a:xfrm>
          <a:prstGeom prst="rect">
            <a:avLst/>
          </a:prstGeom>
          <a:noFill/>
        </p:spPr>
        <p:txBody>
          <a:bodyPr wrap="none" rtlCol="0">
            <a:spAutoFit/>
          </a:bodyPr>
          <a:lstStyle/>
          <a:p>
            <a:r>
              <a:rPr lang="en-US" sz="1200" b="1" dirty="0"/>
              <a:t>Governor’s race set</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870348" cy="1323439"/>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Incumbent Governor Greg Abbott (R) and challenger </a:t>
            </a:r>
            <a:r>
              <a:rPr lang="en-GB" sz="1000" dirty="0" err="1">
                <a:solidFill>
                  <a:schemeClr val="dk1"/>
                </a:solidFill>
                <a:ea typeface="Arial"/>
                <a:cs typeface="Arial"/>
                <a:sym typeface="Arial"/>
              </a:rPr>
              <a:t>Beto</a:t>
            </a:r>
            <a:r>
              <a:rPr lang="en-GB" sz="1000" dirty="0">
                <a:solidFill>
                  <a:schemeClr val="dk1"/>
                </a:solidFill>
                <a:ea typeface="Arial"/>
                <a:cs typeface="Arial"/>
                <a:sym typeface="Arial"/>
              </a:rPr>
              <a:t> O’Rourke (D) scored decisive primary victories; Abbott received 66.6% of Republican votes while O’Rourke received 91.3% of Democratic votes</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Abbott is still seen as the clear favourite against O’Rourke, who is widely seen by Democrats as their best chance of winning state-wide office</a:t>
            </a:r>
          </a:p>
          <a:p>
            <a:pPr marL="171450" lvl="0" indent="-171450">
              <a:buClr>
                <a:schemeClr val="dk1"/>
              </a:buClr>
              <a:buSzPts val="1100"/>
              <a:buFont typeface="Noto Sans Symbols"/>
              <a:buChar char="▪"/>
            </a:pPr>
            <a:endParaRPr lang="en-GB" sz="1000" dirty="0">
              <a:solidFill>
                <a:schemeClr val="dk1"/>
              </a:solidFil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634116"/>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622283"/>
            <a:ext cx="1829796" cy="276999"/>
          </a:xfrm>
          <a:prstGeom prst="rect">
            <a:avLst/>
          </a:prstGeom>
          <a:noFill/>
        </p:spPr>
        <p:txBody>
          <a:bodyPr wrap="none" rtlCol="0">
            <a:spAutoFit/>
          </a:bodyPr>
          <a:lstStyle/>
          <a:p>
            <a:r>
              <a:rPr lang="en-US" sz="1200" b="1" dirty="0"/>
              <a:t>2022 GOP takes shape</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3881004"/>
            <a:ext cx="3773718" cy="1169551"/>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Former President Trump endorsed 33 candidates, all of whom either won primaries outright or headed to a runoff; however, Trump largely endorsed safe candidates</a:t>
            </a:r>
          </a:p>
          <a:p>
            <a:pPr marL="171450" lvl="0" indent="-171450">
              <a:buClr>
                <a:schemeClr val="dk1"/>
              </a:buClr>
              <a:buSzPts val="1100"/>
              <a:buFont typeface="Noto Sans Symbols"/>
              <a:buChar char="▪"/>
            </a:pPr>
            <a:r>
              <a:rPr lang="en-GB" sz="1000" dirty="0">
                <a:solidFill>
                  <a:schemeClr val="dk1"/>
                </a:solidFill>
                <a:cs typeface="Arial"/>
                <a:sym typeface="Arial"/>
              </a:rPr>
              <a:t>The GOP establishment prevailed over challenges from the far-right in the governor’s race and Morgan Luttrell’s victory over Christian Collins in the 8th CD</a:t>
            </a:r>
          </a:p>
          <a:p>
            <a:pPr marL="171450" lvl="0" indent="-171450">
              <a:buClr>
                <a:schemeClr val="dk1"/>
              </a:buClr>
              <a:buSzPts val="1100"/>
              <a:buFont typeface="Noto Sans Symbols"/>
              <a:buChar char="▪"/>
            </a:pPr>
            <a:endParaRPr lang="en-GB" sz="1000" dirty="0">
              <a:solidFill>
                <a:schemeClr val="dk1"/>
              </a:solidFill>
              <a:cs typeface="Arial"/>
              <a:sym typeface="Arial"/>
            </a:endParaRP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2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38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12 D</a:t>
                      </a:r>
                      <a:r>
                        <a:rPr lang="en-GB" sz="1100" b="0" i="0" u="none" strike="noStrike" dirty="0">
                          <a:solidFill>
                            <a:srgbClr val="000000"/>
                          </a:solidFill>
                          <a:effectLst/>
                          <a:latin typeface="+mn-lt"/>
                        </a:rPr>
                        <a:t>, </a:t>
                      </a:r>
                      <a:r>
                        <a:rPr lang="en-GB" sz="1100" b="0" i="0" u="none" strike="noStrike" dirty="0">
                          <a:solidFill>
                            <a:srgbClr val="FF5739"/>
                          </a:solidFill>
                          <a:effectLst/>
                          <a:latin typeface="+mn-lt"/>
                        </a:rPr>
                        <a:t>23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9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4" name="TextBox 23">
            <a:extLst>
              <a:ext uri="{FF2B5EF4-FFF2-40B4-BE49-F238E27FC236}">
                <a16:creationId xmlns:a16="http://schemas.microsoft.com/office/drawing/2014/main" id="{C074066B-9860-B3BC-37C2-1FDD2774B477}"/>
              </a:ext>
            </a:extLst>
          </p:cNvPr>
          <p:cNvSpPr txBox="1"/>
          <p:nvPr/>
        </p:nvSpPr>
        <p:spPr>
          <a:xfrm>
            <a:off x="636990" y="6224623"/>
            <a:ext cx="6396855"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5/25/22, Ballotpedia, The Cook Political Report with Amy Walter, CNN, New York Times, The Hill, Texas Tribune</a:t>
            </a:r>
          </a:p>
        </p:txBody>
      </p:sp>
      <p:sp>
        <p:nvSpPr>
          <p:cNvPr id="20" name="Google Shape;8235;p127">
            <a:extLst>
              <a:ext uri="{FF2B5EF4-FFF2-40B4-BE49-F238E27FC236}">
                <a16:creationId xmlns:a16="http://schemas.microsoft.com/office/drawing/2014/main" id="{A8F4CCB4-9C2A-5C15-B9EC-1F2F82F971CA}"/>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6" name="Picture 5" descr="Map&#10;&#10;Description automatically generated">
            <a:extLst>
              <a:ext uri="{FF2B5EF4-FFF2-40B4-BE49-F238E27FC236}">
                <a16:creationId xmlns:a16="http://schemas.microsoft.com/office/drawing/2014/main" id="{8285344D-1D6B-7023-963D-687B5901CB73}"/>
              </a:ext>
            </a:extLst>
          </p:cNvPr>
          <p:cNvPicPr>
            <a:picLocks noChangeAspect="1"/>
          </p:cNvPicPr>
          <p:nvPr/>
        </p:nvPicPr>
        <p:blipFill rotWithShape="1">
          <a:blip r:embed="rId3"/>
          <a:srcRect l="6512" t="3248" r="2711"/>
          <a:stretch/>
        </p:blipFill>
        <p:spPr>
          <a:xfrm>
            <a:off x="1808281" y="4375378"/>
            <a:ext cx="1324217" cy="1253876"/>
          </a:xfrm>
          <a:prstGeom prst="rect">
            <a:avLst/>
          </a:prstGeom>
        </p:spPr>
      </p:pic>
    </p:spTree>
    <p:extLst>
      <p:ext uri="{BB962C8B-B14F-4D97-AF65-F5344CB8AC3E}">
        <p14:creationId xmlns:p14="http://schemas.microsoft.com/office/powerpoint/2010/main" val="16968755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Texas primary results (1/3) </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5/25/22</a:t>
            </a:r>
          </a:p>
        </p:txBody>
      </p:sp>
      <p:graphicFrame>
        <p:nvGraphicFramePr>
          <p:cNvPr id="7" name="Table 6">
            <a:extLst>
              <a:ext uri="{FF2B5EF4-FFF2-40B4-BE49-F238E27FC236}">
                <a16:creationId xmlns:a16="http://schemas.microsoft.com/office/drawing/2014/main" id="{1F2DDAD2-D515-8F18-8184-93FA7F105E4C}"/>
              </a:ext>
            </a:extLst>
          </p:cNvPr>
          <p:cNvGraphicFramePr>
            <a:graphicFrameLocks noGrp="1"/>
          </p:cNvGraphicFramePr>
          <p:nvPr>
            <p:extLst>
              <p:ext uri="{D42A27DB-BD31-4B8C-83A1-F6EECF244321}">
                <p14:modId xmlns:p14="http://schemas.microsoft.com/office/powerpoint/2010/main" val="4026409747"/>
              </p:ext>
            </p:extLst>
          </p:nvPr>
        </p:nvGraphicFramePr>
        <p:xfrm>
          <a:off x="1153740" y="1628616"/>
          <a:ext cx="7030799" cy="4302005"/>
        </p:xfrm>
        <a:graphic>
          <a:graphicData uri="http://schemas.openxmlformats.org/drawingml/2006/table">
            <a:tbl>
              <a:tblPr/>
              <a:tblGrid>
                <a:gridCol w="1097674">
                  <a:extLst>
                    <a:ext uri="{9D8B030D-6E8A-4147-A177-3AD203B41FA5}">
                      <a16:colId xmlns:a16="http://schemas.microsoft.com/office/drawing/2014/main" val="238740315"/>
                    </a:ext>
                  </a:extLst>
                </a:gridCol>
                <a:gridCol w="2435073">
                  <a:extLst>
                    <a:ext uri="{9D8B030D-6E8A-4147-A177-3AD203B41FA5}">
                      <a16:colId xmlns:a16="http://schemas.microsoft.com/office/drawing/2014/main" val="1232335434"/>
                    </a:ext>
                  </a:extLst>
                </a:gridCol>
                <a:gridCol w="2371989">
                  <a:extLst>
                    <a:ext uri="{9D8B030D-6E8A-4147-A177-3AD203B41FA5}">
                      <a16:colId xmlns:a16="http://schemas.microsoft.com/office/drawing/2014/main" val="4057299586"/>
                    </a:ext>
                  </a:extLst>
                </a:gridCol>
                <a:gridCol w="1126063">
                  <a:extLst>
                    <a:ext uri="{9D8B030D-6E8A-4147-A177-3AD203B41FA5}">
                      <a16:colId xmlns:a16="http://schemas.microsoft.com/office/drawing/2014/main" val="599485813"/>
                    </a:ext>
                  </a:extLst>
                </a:gridCol>
              </a:tblGrid>
              <a:tr h="294274">
                <a:tc>
                  <a:txBody>
                    <a:bodyPr/>
                    <a:lstStyle/>
                    <a:p>
                      <a:pPr algn="ctr" rtl="0" fontAlgn="ctr"/>
                      <a:r>
                        <a:rPr lang="en-US" sz="1050" b="1" i="0" u="none" strike="noStrike" dirty="0">
                          <a:solidFill>
                            <a:srgbClr val="000000"/>
                          </a:solidFill>
                          <a:effectLst/>
                          <a:latin typeface="+mn-lt"/>
                        </a:rPr>
                        <a:t>Seat</a:t>
                      </a:r>
                    </a:p>
                  </a:txBody>
                  <a:tcPr marL="9270" marR="9270" marT="92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9270" marR="9270" marT="92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9270" marR="9270" marT="92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9270" marR="9270" marT="927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865503"/>
                  </a:ext>
                </a:extLst>
              </a:tr>
              <a:tr h="308287">
                <a:tc>
                  <a:txBody>
                    <a:bodyPr/>
                    <a:lstStyle/>
                    <a:p>
                      <a:pPr algn="ctr" rtl="0" fontAlgn="ctr"/>
                      <a:r>
                        <a:rPr lang="en-US" sz="900" b="1" i="0" u="none" strike="noStrike" dirty="0">
                          <a:solidFill>
                            <a:srgbClr val="000000"/>
                          </a:solidFill>
                          <a:effectLst/>
                          <a:latin typeface="+mn-lt"/>
                        </a:rPr>
                        <a:t>TX-Governor</a:t>
                      </a:r>
                    </a:p>
                  </a:txBody>
                  <a:tcPr marL="9270" marR="9270" marT="927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Greg Abbott* (66.5%)</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Beto O'Rourke (91.4%)</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Likely R</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615094478"/>
                  </a:ext>
                </a:extLst>
              </a:tr>
              <a:tr h="308287">
                <a:tc>
                  <a:txBody>
                    <a:bodyPr/>
                    <a:lstStyle/>
                    <a:p>
                      <a:pPr algn="ctr" rtl="0" fontAlgn="ctr"/>
                      <a:r>
                        <a:rPr lang="en-US" sz="900" b="1" i="0" u="none" strike="noStrike" dirty="0">
                          <a:solidFill>
                            <a:srgbClr val="000000"/>
                          </a:solidFill>
                          <a:effectLst/>
                          <a:latin typeface="+mn-lt"/>
                        </a:rPr>
                        <a:t>TX-1</a:t>
                      </a:r>
                    </a:p>
                  </a:txBody>
                  <a:tcPr marL="9270" marR="9270" marT="92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Nathaniel Moran (63.%)</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err="1">
                          <a:solidFill>
                            <a:srgbClr val="000000"/>
                          </a:solidFill>
                          <a:effectLst/>
                          <a:latin typeface="+mn-lt"/>
                        </a:rPr>
                        <a:t>Jrmar</a:t>
                      </a:r>
                      <a:r>
                        <a:rPr lang="en-GB" sz="900" b="1" i="0" u="none" strike="noStrike" dirty="0">
                          <a:solidFill>
                            <a:srgbClr val="000000"/>
                          </a:solidFill>
                          <a:effectLst/>
                          <a:latin typeface="+mn-lt"/>
                        </a:rPr>
                        <a:t> Jefferson (75.9%)</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462474812"/>
                  </a:ext>
                </a:extLst>
              </a:tr>
              <a:tr h="308287">
                <a:tc>
                  <a:txBody>
                    <a:bodyPr/>
                    <a:lstStyle/>
                    <a:p>
                      <a:pPr algn="ctr" rtl="0" fontAlgn="ctr"/>
                      <a:r>
                        <a:rPr lang="en-US" sz="900" b="1" i="0" u="none" strike="noStrike" dirty="0">
                          <a:solidFill>
                            <a:srgbClr val="000000"/>
                          </a:solidFill>
                          <a:effectLst/>
                          <a:latin typeface="+mn-lt"/>
                        </a:rPr>
                        <a:t>TX-2</a:t>
                      </a:r>
                    </a:p>
                  </a:txBody>
                  <a:tcPr marL="9270" marR="9270" marT="92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Dan Crenshaw* (74.5%)</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Robin Fulford (Uncontested)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626566830"/>
                  </a:ext>
                </a:extLst>
              </a:tr>
              <a:tr h="308287">
                <a:tc>
                  <a:txBody>
                    <a:bodyPr/>
                    <a:lstStyle/>
                    <a:p>
                      <a:pPr algn="ctr" rtl="0" fontAlgn="ctr"/>
                      <a:r>
                        <a:rPr lang="en-US" sz="900" b="1" i="0" u="none" strike="noStrike">
                          <a:solidFill>
                            <a:srgbClr val="000000"/>
                          </a:solidFill>
                          <a:effectLst/>
                          <a:latin typeface="+mn-lt"/>
                        </a:rPr>
                        <a:t>TX-3</a:t>
                      </a:r>
                    </a:p>
                  </a:txBody>
                  <a:tcPr marL="9270" marR="9270" marT="92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Keith Self**</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Sandeep Srivastava (61.9%)</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312712316"/>
                  </a:ext>
                </a:extLst>
              </a:tr>
              <a:tr h="308287">
                <a:tc>
                  <a:txBody>
                    <a:bodyPr/>
                    <a:lstStyle/>
                    <a:p>
                      <a:pPr algn="ctr" rtl="0" fontAlgn="ctr"/>
                      <a:r>
                        <a:rPr lang="en-US" sz="900" b="1" i="0" u="none" strike="noStrike">
                          <a:solidFill>
                            <a:srgbClr val="000000"/>
                          </a:solidFill>
                          <a:effectLst/>
                          <a:latin typeface="+mn-lt"/>
                        </a:rPr>
                        <a:t>TX-4</a:t>
                      </a:r>
                    </a:p>
                  </a:txBody>
                  <a:tcPr marL="9270" marR="9270" marT="92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Pat Fallon* (59.%)</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Iro Omere (Uncontested)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309354679"/>
                  </a:ext>
                </a:extLst>
              </a:tr>
              <a:tr h="308287">
                <a:tc>
                  <a:txBody>
                    <a:bodyPr/>
                    <a:lstStyle/>
                    <a:p>
                      <a:pPr algn="ctr" rtl="0" fontAlgn="ctr"/>
                      <a:r>
                        <a:rPr lang="en-US" sz="900" b="1" i="0" u="none" strike="noStrike">
                          <a:solidFill>
                            <a:srgbClr val="000000"/>
                          </a:solidFill>
                          <a:effectLst/>
                          <a:latin typeface="+mn-lt"/>
                        </a:rPr>
                        <a:t>TX-5</a:t>
                      </a:r>
                    </a:p>
                  </a:txBody>
                  <a:tcPr marL="9270" marR="9270" marT="92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Lance Gooden* (Uncontested)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Tartisha Hill (52.7%)</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298374134"/>
                  </a:ext>
                </a:extLst>
              </a:tr>
              <a:tr h="308287">
                <a:tc>
                  <a:txBody>
                    <a:bodyPr/>
                    <a:lstStyle/>
                    <a:p>
                      <a:pPr algn="ctr" rtl="0" fontAlgn="ctr"/>
                      <a:r>
                        <a:rPr lang="en-US" sz="900" b="1" i="0" u="none" strike="noStrike">
                          <a:solidFill>
                            <a:srgbClr val="000000"/>
                          </a:solidFill>
                          <a:effectLst/>
                          <a:latin typeface="+mn-lt"/>
                        </a:rPr>
                        <a:t>TX-6</a:t>
                      </a:r>
                    </a:p>
                  </a:txBody>
                  <a:tcPr marL="9270" marR="9270" marT="92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Jake Ellzey* (71.2%)</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No Candidate</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935666563"/>
                  </a:ext>
                </a:extLst>
              </a:tr>
              <a:tr h="308287">
                <a:tc>
                  <a:txBody>
                    <a:bodyPr/>
                    <a:lstStyle/>
                    <a:p>
                      <a:pPr algn="ctr" rtl="0" fontAlgn="ctr"/>
                      <a:r>
                        <a:rPr lang="en-US" sz="900" b="1" i="0" u="none" strike="noStrike">
                          <a:solidFill>
                            <a:srgbClr val="000000"/>
                          </a:solidFill>
                          <a:effectLst/>
                          <a:latin typeface="+mn-lt"/>
                        </a:rPr>
                        <a:t>TX-7</a:t>
                      </a:r>
                    </a:p>
                  </a:txBody>
                  <a:tcPr marL="9270" marR="9270" marT="92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Johnny Teague (63.7%)</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Lizzie Fletcher* (Uncontested)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097137122"/>
                  </a:ext>
                </a:extLst>
              </a:tr>
              <a:tr h="308287">
                <a:tc>
                  <a:txBody>
                    <a:bodyPr/>
                    <a:lstStyle/>
                    <a:p>
                      <a:pPr algn="ctr" rtl="0" fontAlgn="ctr"/>
                      <a:r>
                        <a:rPr lang="en-US" sz="900" b="1" i="0" u="none" strike="noStrike">
                          <a:solidFill>
                            <a:srgbClr val="000000"/>
                          </a:solidFill>
                          <a:effectLst/>
                          <a:latin typeface="+mn-lt"/>
                        </a:rPr>
                        <a:t>TX-8</a:t>
                      </a:r>
                    </a:p>
                  </a:txBody>
                  <a:tcPr marL="9270" marR="9270" marT="92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Morgan Luttrell (52.1%)</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Laura Jones (Uncontested)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517846498"/>
                  </a:ext>
                </a:extLst>
              </a:tr>
              <a:tr h="308287">
                <a:tc>
                  <a:txBody>
                    <a:bodyPr/>
                    <a:lstStyle/>
                    <a:p>
                      <a:pPr algn="ctr" rtl="0" fontAlgn="ctr"/>
                      <a:r>
                        <a:rPr lang="en-US" sz="900" b="1" i="0" u="none" strike="noStrike">
                          <a:solidFill>
                            <a:srgbClr val="000000"/>
                          </a:solidFill>
                          <a:effectLst/>
                          <a:latin typeface="+mn-lt"/>
                        </a:rPr>
                        <a:t>TX-9</a:t>
                      </a:r>
                    </a:p>
                  </a:txBody>
                  <a:tcPr marL="9270" marR="9270" marT="92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Jimmy Leon (Uncontested)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Al Green* (Uncontested)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249289036"/>
                  </a:ext>
                </a:extLst>
              </a:tr>
              <a:tr h="308287">
                <a:tc>
                  <a:txBody>
                    <a:bodyPr/>
                    <a:lstStyle/>
                    <a:p>
                      <a:pPr algn="ctr" rtl="0" fontAlgn="ctr"/>
                      <a:r>
                        <a:rPr lang="en-US" sz="900" b="1" i="0" u="none" strike="noStrike">
                          <a:solidFill>
                            <a:srgbClr val="000000"/>
                          </a:solidFill>
                          <a:effectLst/>
                          <a:latin typeface="+mn-lt"/>
                        </a:rPr>
                        <a:t>TX-10</a:t>
                      </a:r>
                    </a:p>
                  </a:txBody>
                  <a:tcPr marL="9270" marR="9270" marT="92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Michael McCaul* (Uncontested)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Linda Nuno (Uncontested)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031699374"/>
                  </a:ext>
                </a:extLst>
              </a:tr>
              <a:tr h="308287">
                <a:tc>
                  <a:txBody>
                    <a:bodyPr/>
                    <a:lstStyle/>
                    <a:p>
                      <a:pPr algn="ctr" rtl="0" fontAlgn="ctr"/>
                      <a:r>
                        <a:rPr lang="en-US" sz="900" b="1" i="0" u="none" strike="noStrike">
                          <a:solidFill>
                            <a:srgbClr val="000000"/>
                          </a:solidFill>
                          <a:effectLst/>
                          <a:latin typeface="+mn-lt"/>
                        </a:rPr>
                        <a:t>TX-11</a:t>
                      </a:r>
                    </a:p>
                  </a:txBody>
                  <a:tcPr marL="9270" marR="9270" marT="92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August </a:t>
                      </a:r>
                      <a:r>
                        <a:rPr lang="en-US" sz="900" b="1" i="0" u="none" strike="noStrike" dirty="0" err="1">
                          <a:solidFill>
                            <a:srgbClr val="000000"/>
                          </a:solidFill>
                          <a:effectLst/>
                          <a:latin typeface="+mn-lt"/>
                        </a:rPr>
                        <a:t>Pfluger</a:t>
                      </a:r>
                      <a:r>
                        <a:rPr lang="en-US" sz="900" b="1" i="0" u="none" strike="noStrike" dirty="0">
                          <a:solidFill>
                            <a:srgbClr val="000000"/>
                          </a:solidFill>
                          <a:effectLst/>
                          <a:latin typeface="+mn-lt"/>
                        </a:rPr>
                        <a:t>* (Uncontested)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No Candidate</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259092542"/>
                  </a:ext>
                </a:extLst>
              </a:tr>
              <a:tr h="308287">
                <a:tc>
                  <a:txBody>
                    <a:bodyPr/>
                    <a:lstStyle/>
                    <a:p>
                      <a:pPr algn="ctr" rtl="0" fontAlgn="ctr"/>
                      <a:r>
                        <a:rPr lang="en-US" sz="900" b="1" i="0" u="none" strike="noStrike" dirty="0">
                          <a:solidFill>
                            <a:srgbClr val="000000"/>
                          </a:solidFill>
                          <a:effectLst/>
                          <a:latin typeface="+mn-lt"/>
                        </a:rPr>
                        <a:t>TX-12</a:t>
                      </a:r>
                    </a:p>
                  </a:txBody>
                  <a:tcPr marL="9270" marR="9270" marT="927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Kay Granger* (75.2%)</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Trey Hunt (Uncontested)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587054114"/>
                  </a:ext>
                </a:extLst>
              </a:tr>
            </a:tbl>
          </a:graphicData>
        </a:graphic>
      </p:graphicFrame>
      <p:sp>
        <p:nvSpPr>
          <p:cNvPr id="8" name="Text Placeholder 18">
            <a:extLst>
              <a:ext uri="{FF2B5EF4-FFF2-40B4-BE49-F238E27FC236}">
                <a16:creationId xmlns:a16="http://schemas.microsoft.com/office/drawing/2014/main" id="{C72420F3-18C0-59B9-AB1F-2D0CC604584A}"/>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 **Self became the nominee due to the resignation of incumbent Rep. Van Taylor</a:t>
            </a:r>
          </a:p>
        </p:txBody>
      </p:sp>
    </p:spTree>
    <p:extLst>
      <p:ext uri="{BB962C8B-B14F-4D97-AF65-F5344CB8AC3E}">
        <p14:creationId xmlns:p14="http://schemas.microsoft.com/office/powerpoint/2010/main" val="30835406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Texas primary results (2/3) </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5/25/22</a:t>
            </a:r>
          </a:p>
        </p:txBody>
      </p:sp>
      <p:graphicFrame>
        <p:nvGraphicFramePr>
          <p:cNvPr id="8" name="Table 7">
            <a:extLst>
              <a:ext uri="{FF2B5EF4-FFF2-40B4-BE49-F238E27FC236}">
                <a16:creationId xmlns:a16="http://schemas.microsoft.com/office/drawing/2014/main" id="{18DE9146-13E9-FE5E-0553-9B2DC52E1D4B}"/>
              </a:ext>
            </a:extLst>
          </p:cNvPr>
          <p:cNvGraphicFramePr>
            <a:graphicFrameLocks noGrp="1"/>
          </p:cNvGraphicFramePr>
          <p:nvPr>
            <p:extLst>
              <p:ext uri="{D42A27DB-BD31-4B8C-83A1-F6EECF244321}">
                <p14:modId xmlns:p14="http://schemas.microsoft.com/office/powerpoint/2010/main" val="1091647542"/>
              </p:ext>
            </p:extLst>
          </p:nvPr>
        </p:nvGraphicFramePr>
        <p:xfrm>
          <a:off x="1153740" y="1617474"/>
          <a:ext cx="7030800" cy="4302005"/>
        </p:xfrm>
        <a:graphic>
          <a:graphicData uri="http://schemas.openxmlformats.org/drawingml/2006/table">
            <a:tbl>
              <a:tblPr/>
              <a:tblGrid>
                <a:gridCol w="1097676">
                  <a:extLst>
                    <a:ext uri="{9D8B030D-6E8A-4147-A177-3AD203B41FA5}">
                      <a16:colId xmlns:a16="http://schemas.microsoft.com/office/drawing/2014/main" val="1291625687"/>
                    </a:ext>
                  </a:extLst>
                </a:gridCol>
                <a:gridCol w="2435073">
                  <a:extLst>
                    <a:ext uri="{9D8B030D-6E8A-4147-A177-3AD203B41FA5}">
                      <a16:colId xmlns:a16="http://schemas.microsoft.com/office/drawing/2014/main" val="3788680094"/>
                    </a:ext>
                  </a:extLst>
                </a:gridCol>
                <a:gridCol w="2371988">
                  <a:extLst>
                    <a:ext uri="{9D8B030D-6E8A-4147-A177-3AD203B41FA5}">
                      <a16:colId xmlns:a16="http://schemas.microsoft.com/office/drawing/2014/main" val="605156558"/>
                    </a:ext>
                  </a:extLst>
                </a:gridCol>
                <a:gridCol w="1126063">
                  <a:extLst>
                    <a:ext uri="{9D8B030D-6E8A-4147-A177-3AD203B41FA5}">
                      <a16:colId xmlns:a16="http://schemas.microsoft.com/office/drawing/2014/main" val="3427616109"/>
                    </a:ext>
                  </a:extLst>
                </a:gridCol>
              </a:tblGrid>
              <a:tr h="256343">
                <a:tc>
                  <a:txBody>
                    <a:bodyPr/>
                    <a:lstStyle/>
                    <a:p>
                      <a:pPr algn="ctr" rtl="0" fontAlgn="ctr"/>
                      <a:r>
                        <a:rPr lang="en-US" sz="1050" b="1" i="0" u="none" strike="noStrike" dirty="0">
                          <a:solidFill>
                            <a:srgbClr val="000000"/>
                          </a:solidFill>
                          <a:effectLst/>
                          <a:latin typeface="+mn-lt"/>
                        </a:rPr>
                        <a:t>Seat</a:t>
                      </a:r>
                    </a:p>
                  </a:txBody>
                  <a:tcPr marL="4348" marR="4348" marT="43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4348" marR="4348" marT="43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4348" marR="4348" marT="43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4348" marR="4348" marT="43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810860"/>
                  </a:ext>
                </a:extLst>
              </a:tr>
              <a:tr h="268551">
                <a:tc>
                  <a:txBody>
                    <a:bodyPr/>
                    <a:lstStyle/>
                    <a:p>
                      <a:pPr algn="ctr" rtl="0" fontAlgn="ctr"/>
                      <a:r>
                        <a:rPr lang="en-US" sz="900" b="1" i="0" u="none" strike="noStrike" dirty="0">
                          <a:solidFill>
                            <a:srgbClr val="000000"/>
                          </a:solidFill>
                          <a:effectLst/>
                          <a:latin typeface="+mn-lt"/>
                        </a:rPr>
                        <a:t>TX-13</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Ronny Jackson* (Uncontested)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Kathleen Brown (Uncontested)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228146184"/>
                  </a:ext>
                </a:extLst>
              </a:tr>
              <a:tr h="268551">
                <a:tc>
                  <a:txBody>
                    <a:bodyPr/>
                    <a:lstStyle/>
                    <a:p>
                      <a:pPr algn="ctr" rtl="0" fontAlgn="ctr"/>
                      <a:r>
                        <a:rPr lang="en-US" sz="900" b="1" i="0" u="none" strike="noStrike">
                          <a:solidFill>
                            <a:srgbClr val="000000"/>
                          </a:solidFill>
                          <a:effectLst/>
                          <a:latin typeface="+mn-lt"/>
                        </a:rPr>
                        <a:t>TX-14</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Randy Weber* (89.3%)</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Mikal Williams (50.2%)</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746808913"/>
                  </a:ext>
                </a:extLst>
              </a:tr>
              <a:tr h="268551">
                <a:tc>
                  <a:txBody>
                    <a:bodyPr/>
                    <a:lstStyle/>
                    <a:p>
                      <a:pPr algn="ctr" rtl="0" fontAlgn="ctr"/>
                      <a:r>
                        <a:rPr lang="en-US" sz="900" b="1" i="0" u="none" strike="noStrike">
                          <a:solidFill>
                            <a:srgbClr val="000000"/>
                          </a:solidFill>
                          <a:effectLst/>
                          <a:latin typeface="+mn-lt"/>
                        </a:rPr>
                        <a:t>TX-15</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Monica De La Cruz (56.5%)</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Michelle Vallejo (50.1%)</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R</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A"/>
                    </a:solidFill>
                  </a:tcPr>
                </a:tc>
                <a:extLst>
                  <a:ext uri="{0D108BD9-81ED-4DB2-BD59-A6C34878D82A}">
                    <a16:rowId xmlns:a16="http://schemas.microsoft.com/office/drawing/2014/main" val="4251770672"/>
                  </a:ext>
                </a:extLst>
              </a:tr>
              <a:tr h="353559">
                <a:tc>
                  <a:txBody>
                    <a:bodyPr/>
                    <a:lstStyle/>
                    <a:p>
                      <a:pPr algn="ctr" rtl="0" fontAlgn="ctr"/>
                      <a:r>
                        <a:rPr lang="en-US" sz="900" b="1" i="0" u="none" strike="noStrike">
                          <a:solidFill>
                            <a:srgbClr val="000000"/>
                          </a:solidFill>
                          <a:effectLst/>
                          <a:latin typeface="+mn-lt"/>
                        </a:rPr>
                        <a:t>TX-16</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Irene Armendariz-Jackson (Uncontested)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Veronica Escobar* (88.%)</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160174164"/>
                  </a:ext>
                </a:extLst>
              </a:tr>
              <a:tr h="268551">
                <a:tc>
                  <a:txBody>
                    <a:bodyPr/>
                    <a:lstStyle/>
                    <a:p>
                      <a:pPr algn="ctr" rtl="0" fontAlgn="ctr"/>
                      <a:r>
                        <a:rPr lang="en-US" sz="900" b="1" i="0" u="none" strike="noStrike">
                          <a:solidFill>
                            <a:srgbClr val="000000"/>
                          </a:solidFill>
                          <a:effectLst/>
                          <a:latin typeface="+mn-lt"/>
                        </a:rPr>
                        <a:t>TX-17</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Pete Sessions* (69.9%)</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Mary Jo Woods (Uncontested)</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9270" marR="9270" marT="927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236734887"/>
                  </a:ext>
                </a:extLst>
              </a:tr>
              <a:tr h="347422">
                <a:tc>
                  <a:txBody>
                    <a:bodyPr/>
                    <a:lstStyle/>
                    <a:p>
                      <a:pPr algn="ctr" rtl="0" fontAlgn="ctr"/>
                      <a:r>
                        <a:rPr lang="en-US" sz="900" b="1" i="0" u="none" strike="noStrike" dirty="0">
                          <a:solidFill>
                            <a:srgbClr val="000000"/>
                          </a:solidFill>
                          <a:effectLst/>
                          <a:latin typeface="+mn-lt"/>
                        </a:rPr>
                        <a:t>TX-18</a:t>
                      </a:r>
                    </a:p>
                  </a:txBody>
                  <a:tcPr marL="4348" marR="4348" marT="4348"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Carmen Montiel (Uncontested)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Sheila Jackson Lee* (Uncontested)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979786737"/>
                  </a:ext>
                </a:extLst>
              </a:tr>
              <a:tr h="268551">
                <a:tc>
                  <a:txBody>
                    <a:bodyPr/>
                    <a:lstStyle/>
                    <a:p>
                      <a:pPr algn="ctr" rtl="0" fontAlgn="ctr"/>
                      <a:r>
                        <a:rPr lang="en-US" sz="900" b="1" i="0" u="none" strike="noStrike" dirty="0">
                          <a:solidFill>
                            <a:srgbClr val="000000"/>
                          </a:solidFill>
                          <a:effectLst/>
                          <a:latin typeface="+mn-lt"/>
                        </a:rPr>
                        <a:t>TX-19</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Jodey Arrington* (Uncontested)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No Candidate</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980656474"/>
                  </a:ext>
                </a:extLst>
              </a:tr>
              <a:tr h="390620">
                <a:tc>
                  <a:txBody>
                    <a:bodyPr/>
                    <a:lstStyle/>
                    <a:p>
                      <a:pPr algn="ctr" rtl="0" fontAlgn="ctr"/>
                      <a:r>
                        <a:rPr lang="en-US" sz="900" b="1" i="0" u="none" strike="noStrike">
                          <a:solidFill>
                            <a:srgbClr val="000000"/>
                          </a:solidFill>
                          <a:effectLst/>
                          <a:latin typeface="+mn-lt"/>
                        </a:rPr>
                        <a:t>TX-20</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Kyle Sinclair (Uncontested)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Joaquin Castro* (Uncontested)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001065848"/>
                  </a:ext>
                </a:extLst>
              </a:tr>
              <a:tr h="268551">
                <a:tc>
                  <a:txBody>
                    <a:bodyPr/>
                    <a:lstStyle/>
                    <a:p>
                      <a:pPr algn="ctr" rtl="0" fontAlgn="ctr"/>
                      <a:r>
                        <a:rPr lang="en-US" sz="900" b="1" i="0" u="none" strike="noStrike">
                          <a:solidFill>
                            <a:srgbClr val="000000"/>
                          </a:solidFill>
                          <a:effectLst/>
                          <a:latin typeface="+mn-lt"/>
                        </a:rPr>
                        <a:t>TX-21</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Chip Roy* (83.2%)</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Claudia Zapata (63.5%)</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685508499"/>
                  </a:ext>
                </a:extLst>
              </a:tr>
              <a:tr h="268551">
                <a:tc>
                  <a:txBody>
                    <a:bodyPr/>
                    <a:lstStyle/>
                    <a:p>
                      <a:pPr algn="ctr" rtl="0" fontAlgn="ctr"/>
                      <a:r>
                        <a:rPr lang="en-US" sz="900" b="1" i="0" u="none" strike="noStrike">
                          <a:solidFill>
                            <a:srgbClr val="000000"/>
                          </a:solidFill>
                          <a:effectLst/>
                          <a:latin typeface="+mn-lt"/>
                        </a:rPr>
                        <a:t>TX-22</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Troy </a:t>
                      </a:r>
                      <a:r>
                        <a:rPr lang="en-US" sz="900" b="1" i="0" u="none" strike="noStrike" dirty="0" err="1">
                          <a:solidFill>
                            <a:srgbClr val="000000"/>
                          </a:solidFill>
                          <a:effectLst/>
                          <a:latin typeface="+mn-lt"/>
                        </a:rPr>
                        <a:t>Nehls</a:t>
                      </a:r>
                      <a:r>
                        <a:rPr lang="en-US" sz="900" b="1" i="0" u="none" strike="noStrike" dirty="0">
                          <a:solidFill>
                            <a:srgbClr val="000000"/>
                          </a:solidFill>
                          <a:effectLst/>
                          <a:latin typeface="+mn-lt"/>
                        </a:rPr>
                        <a:t>* (87.2%)</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Jamie Jordan (Uncontested)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335717464"/>
                  </a:ext>
                </a:extLst>
              </a:tr>
              <a:tr h="268551">
                <a:tc>
                  <a:txBody>
                    <a:bodyPr/>
                    <a:lstStyle/>
                    <a:p>
                      <a:pPr algn="ctr" rtl="0" fontAlgn="ctr"/>
                      <a:r>
                        <a:rPr lang="en-US" sz="900" b="1" i="0" u="none" strike="noStrike">
                          <a:solidFill>
                            <a:srgbClr val="000000"/>
                          </a:solidFill>
                          <a:effectLst/>
                          <a:latin typeface="+mn-lt"/>
                        </a:rPr>
                        <a:t>TX-23</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Tony Gonzales* (78.%)</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John Lira (55.9%)</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025851179"/>
                  </a:ext>
                </a:extLst>
              </a:tr>
              <a:tr h="268551">
                <a:tc>
                  <a:txBody>
                    <a:bodyPr/>
                    <a:lstStyle/>
                    <a:p>
                      <a:pPr algn="ctr" rtl="0" fontAlgn="ctr"/>
                      <a:r>
                        <a:rPr lang="en-US" sz="900" b="1" i="0" u="none" strike="noStrike">
                          <a:solidFill>
                            <a:srgbClr val="000000"/>
                          </a:solidFill>
                          <a:effectLst/>
                          <a:latin typeface="+mn-lt"/>
                        </a:rPr>
                        <a:t>TX-24</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Beth Van Duyne* (85.%)</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Jan McDowell (51.2%)</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572199627"/>
                  </a:ext>
                </a:extLst>
              </a:tr>
              <a:tr h="268551">
                <a:tc>
                  <a:txBody>
                    <a:bodyPr/>
                    <a:lstStyle/>
                    <a:p>
                      <a:pPr algn="ctr" rtl="0" fontAlgn="ctr"/>
                      <a:r>
                        <a:rPr lang="en-US" sz="900" b="1" i="0" u="none" strike="noStrike">
                          <a:solidFill>
                            <a:srgbClr val="000000"/>
                          </a:solidFill>
                          <a:effectLst/>
                          <a:latin typeface="+mn-lt"/>
                        </a:rPr>
                        <a:t>TX-25</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Roger Williams* (Uncontested)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No Candidate</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859854186"/>
                  </a:ext>
                </a:extLst>
              </a:tr>
              <a:tr h="268551">
                <a:tc>
                  <a:txBody>
                    <a:bodyPr/>
                    <a:lstStyle/>
                    <a:p>
                      <a:pPr algn="ctr" rtl="0" fontAlgn="ctr"/>
                      <a:r>
                        <a:rPr lang="en-US" sz="900" b="1" i="0" u="none" strike="noStrike">
                          <a:solidFill>
                            <a:srgbClr val="000000"/>
                          </a:solidFill>
                          <a:effectLst/>
                          <a:latin typeface="+mn-lt"/>
                        </a:rPr>
                        <a:t>TX-26</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Michael Burgess* (66.8%)</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No Candidate</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070509117"/>
                  </a:ext>
                </a:extLst>
              </a:tr>
            </a:tbl>
          </a:graphicData>
        </a:graphic>
      </p:graphicFrame>
      <p:sp>
        <p:nvSpPr>
          <p:cNvPr id="7" name="Text Placeholder 18">
            <a:extLst>
              <a:ext uri="{FF2B5EF4-FFF2-40B4-BE49-F238E27FC236}">
                <a16:creationId xmlns:a16="http://schemas.microsoft.com/office/drawing/2014/main" id="{3E6679C4-BF02-0C51-6C4C-8F08A1FA870C}"/>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13090346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Texas primary results (3/3) </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5/25/22</a:t>
            </a:r>
          </a:p>
        </p:txBody>
      </p:sp>
      <p:graphicFrame>
        <p:nvGraphicFramePr>
          <p:cNvPr id="7" name="Table 6">
            <a:extLst>
              <a:ext uri="{FF2B5EF4-FFF2-40B4-BE49-F238E27FC236}">
                <a16:creationId xmlns:a16="http://schemas.microsoft.com/office/drawing/2014/main" id="{DF050A35-4B99-7A61-8AC3-FDACD14A5038}"/>
              </a:ext>
            </a:extLst>
          </p:cNvPr>
          <p:cNvGraphicFramePr>
            <a:graphicFrameLocks noGrp="1"/>
          </p:cNvGraphicFramePr>
          <p:nvPr>
            <p:extLst>
              <p:ext uri="{D42A27DB-BD31-4B8C-83A1-F6EECF244321}">
                <p14:modId xmlns:p14="http://schemas.microsoft.com/office/powerpoint/2010/main" val="2794333303"/>
              </p:ext>
            </p:extLst>
          </p:nvPr>
        </p:nvGraphicFramePr>
        <p:xfrm>
          <a:off x="1153740" y="1612588"/>
          <a:ext cx="7030800" cy="4301997"/>
        </p:xfrm>
        <a:graphic>
          <a:graphicData uri="http://schemas.openxmlformats.org/drawingml/2006/table">
            <a:tbl>
              <a:tblPr/>
              <a:tblGrid>
                <a:gridCol w="1097676">
                  <a:extLst>
                    <a:ext uri="{9D8B030D-6E8A-4147-A177-3AD203B41FA5}">
                      <a16:colId xmlns:a16="http://schemas.microsoft.com/office/drawing/2014/main" val="4014726258"/>
                    </a:ext>
                  </a:extLst>
                </a:gridCol>
                <a:gridCol w="2435073">
                  <a:extLst>
                    <a:ext uri="{9D8B030D-6E8A-4147-A177-3AD203B41FA5}">
                      <a16:colId xmlns:a16="http://schemas.microsoft.com/office/drawing/2014/main" val="1641594566"/>
                    </a:ext>
                  </a:extLst>
                </a:gridCol>
                <a:gridCol w="2371988">
                  <a:extLst>
                    <a:ext uri="{9D8B030D-6E8A-4147-A177-3AD203B41FA5}">
                      <a16:colId xmlns:a16="http://schemas.microsoft.com/office/drawing/2014/main" val="4084878549"/>
                    </a:ext>
                  </a:extLst>
                </a:gridCol>
                <a:gridCol w="1126063">
                  <a:extLst>
                    <a:ext uri="{9D8B030D-6E8A-4147-A177-3AD203B41FA5}">
                      <a16:colId xmlns:a16="http://schemas.microsoft.com/office/drawing/2014/main" val="654610107"/>
                    </a:ext>
                  </a:extLst>
                </a:gridCol>
              </a:tblGrid>
              <a:tr h="316989">
                <a:tc>
                  <a:txBody>
                    <a:bodyPr/>
                    <a:lstStyle/>
                    <a:p>
                      <a:pPr algn="ctr" rtl="0" fontAlgn="ctr"/>
                      <a:r>
                        <a:rPr lang="en-US" sz="1050" b="1" i="0" u="none" strike="noStrike" dirty="0">
                          <a:solidFill>
                            <a:srgbClr val="000000"/>
                          </a:solidFill>
                          <a:effectLst/>
                          <a:latin typeface="+mn-lt"/>
                        </a:rPr>
                        <a:t>Seat</a:t>
                      </a:r>
                    </a:p>
                  </a:txBody>
                  <a:tcPr marL="4348" marR="4348" marT="43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4348" marR="4348" marT="43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4348" marR="4348" marT="43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4348" marR="4348" marT="434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09193"/>
                  </a:ext>
                </a:extLst>
              </a:tr>
              <a:tr h="332084">
                <a:tc>
                  <a:txBody>
                    <a:bodyPr/>
                    <a:lstStyle/>
                    <a:p>
                      <a:pPr algn="ctr" rtl="0" fontAlgn="ctr"/>
                      <a:r>
                        <a:rPr lang="en-US" sz="900" b="1" i="0" u="none" strike="noStrike" dirty="0">
                          <a:solidFill>
                            <a:srgbClr val="000000"/>
                          </a:solidFill>
                          <a:effectLst/>
                          <a:latin typeface="+mn-lt"/>
                        </a:rPr>
                        <a:t>TX-27</a:t>
                      </a:r>
                    </a:p>
                  </a:txBody>
                  <a:tcPr marL="4348" marR="4348" marT="4348"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Michael Cloud* (72.5%)</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Maclovio Perez (59.1%)</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120420421"/>
                  </a:ext>
                </a:extLst>
              </a:tr>
              <a:tr h="332084">
                <a:tc>
                  <a:txBody>
                    <a:bodyPr/>
                    <a:lstStyle/>
                    <a:p>
                      <a:pPr algn="ctr" rtl="0" fontAlgn="ctr"/>
                      <a:r>
                        <a:rPr lang="en-US" sz="900" b="1" i="0" u="none" strike="noStrike" dirty="0">
                          <a:solidFill>
                            <a:srgbClr val="000000"/>
                          </a:solidFill>
                          <a:effectLst/>
                          <a:latin typeface="+mn-lt"/>
                        </a:rPr>
                        <a:t>TX-28</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Cassy Garcia (57.%)</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Henry Cuellar (50.3%)</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Toss Up</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505953384"/>
                  </a:ext>
                </a:extLst>
              </a:tr>
              <a:tr h="332084">
                <a:tc>
                  <a:txBody>
                    <a:bodyPr/>
                    <a:lstStyle/>
                    <a:p>
                      <a:pPr algn="ctr" rtl="0" fontAlgn="ctr"/>
                      <a:r>
                        <a:rPr lang="en-US" sz="900" b="1" i="0" u="none" strike="noStrike">
                          <a:solidFill>
                            <a:srgbClr val="000000"/>
                          </a:solidFill>
                          <a:effectLst/>
                          <a:latin typeface="+mn-lt"/>
                        </a:rPr>
                        <a:t>TX-29</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Robert </a:t>
                      </a:r>
                      <a:r>
                        <a:rPr lang="en-GB" sz="900" b="1" i="0" u="none" strike="noStrike" dirty="0" err="1">
                          <a:solidFill>
                            <a:srgbClr val="000000"/>
                          </a:solidFill>
                          <a:effectLst/>
                          <a:latin typeface="+mn-lt"/>
                        </a:rPr>
                        <a:t>Schafranek</a:t>
                      </a:r>
                      <a:r>
                        <a:rPr lang="en-GB" sz="900" b="1" i="0" u="none" strike="noStrike" dirty="0">
                          <a:solidFill>
                            <a:srgbClr val="000000"/>
                          </a:solidFill>
                          <a:effectLst/>
                          <a:latin typeface="+mn-lt"/>
                        </a:rPr>
                        <a:t> (60.2%)</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Sylvia Garcia* (Uncontested)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4109632214"/>
                  </a:ext>
                </a:extLst>
              </a:tr>
              <a:tr h="332084">
                <a:tc>
                  <a:txBody>
                    <a:bodyPr/>
                    <a:lstStyle/>
                    <a:p>
                      <a:pPr algn="ctr" rtl="0" fontAlgn="ctr"/>
                      <a:r>
                        <a:rPr lang="en-US" sz="900" b="1" i="0" u="none" strike="noStrike">
                          <a:solidFill>
                            <a:srgbClr val="000000"/>
                          </a:solidFill>
                          <a:effectLst/>
                          <a:latin typeface="+mn-lt"/>
                        </a:rPr>
                        <a:t>TX-30</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James Rodgers (56.9%)</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Jasmine Crockett (60.6%)</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077190299"/>
                  </a:ext>
                </a:extLst>
              </a:tr>
              <a:tr h="332084">
                <a:tc>
                  <a:txBody>
                    <a:bodyPr/>
                    <a:lstStyle/>
                    <a:p>
                      <a:pPr algn="ctr" rtl="0" fontAlgn="ctr"/>
                      <a:r>
                        <a:rPr lang="en-US" sz="900" b="1" i="0" u="none" strike="noStrike">
                          <a:solidFill>
                            <a:srgbClr val="000000"/>
                          </a:solidFill>
                          <a:effectLst/>
                          <a:latin typeface="+mn-lt"/>
                        </a:rPr>
                        <a:t>TX-31</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John Carter* (71.1%)</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No Candidate</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931029293"/>
                  </a:ext>
                </a:extLst>
              </a:tr>
              <a:tr h="332084">
                <a:tc>
                  <a:txBody>
                    <a:bodyPr/>
                    <a:lstStyle/>
                    <a:p>
                      <a:pPr algn="ctr" rtl="0" fontAlgn="ctr"/>
                      <a:r>
                        <a:rPr lang="en-US" sz="900" b="1" i="0" u="none" strike="noStrike">
                          <a:solidFill>
                            <a:srgbClr val="000000"/>
                          </a:solidFill>
                          <a:effectLst/>
                          <a:latin typeface="+mn-lt"/>
                        </a:rPr>
                        <a:t>TX-32</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Antonio Swad (57.%)</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Colin Allred* (Uncontested)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1363936"/>
                  </a:ext>
                </a:extLst>
              </a:tr>
              <a:tr h="332084">
                <a:tc>
                  <a:txBody>
                    <a:bodyPr/>
                    <a:lstStyle/>
                    <a:p>
                      <a:pPr algn="ctr" rtl="0" fontAlgn="ctr"/>
                      <a:r>
                        <a:rPr lang="en-US" sz="900" b="1" i="0" u="none" strike="noStrike">
                          <a:solidFill>
                            <a:srgbClr val="000000"/>
                          </a:solidFill>
                          <a:effectLst/>
                          <a:latin typeface="+mn-lt"/>
                        </a:rPr>
                        <a:t>TX-33</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Patrick Gillespie (63.5%)</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Marc Veasey* (69.5%)</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433545373"/>
                  </a:ext>
                </a:extLst>
              </a:tr>
              <a:tr h="332084">
                <a:tc>
                  <a:txBody>
                    <a:bodyPr/>
                    <a:lstStyle/>
                    <a:p>
                      <a:pPr algn="ctr" rtl="0" fontAlgn="ctr"/>
                      <a:r>
                        <a:rPr lang="en-US" sz="900" b="1" i="0" u="none" strike="noStrike">
                          <a:solidFill>
                            <a:srgbClr val="000000"/>
                          </a:solidFill>
                          <a:effectLst/>
                          <a:latin typeface="+mn-lt"/>
                        </a:rPr>
                        <a:t>TX-34</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Mayra Flores (60.3%)</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Vicente Gonzalez* (64.8%)</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Lean 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5E0FA"/>
                    </a:solidFill>
                  </a:tcPr>
                </a:tc>
                <a:extLst>
                  <a:ext uri="{0D108BD9-81ED-4DB2-BD59-A6C34878D82A}">
                    <a16:rowId xmlns:a16="http://schemas.microsoft.com/office/drawing/2014/main" val="2436376124"/>
                  </a:ext>
                </a:extLst>
              </a:tr>
              <a:tr h="332084">
                <a:tc>
                  <a:txBody>
                    <a:bodyPr/>
                    <a:lstStyle/>
                    <a:p>
                      <a:pPr algn="ctr" rtl="0" fontAlgn="ctr"/>
                      <a:r>
                        <a:rPr lang="en-US" sz="900" b="1" i="0" u="none" strike="noStrike">
                          <a:solidFill>
                            <a:srgbClr val="000000"/>
                          </a:solidFill>
                          <a:effectLst/>
                          <a:latin typeface="+mn-lt"/>
                        </a:rPr>
                        <a:t>TX-35</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Dan McQueen (61.2%)</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Greg </a:t>
                      </a:r>
                      <a:r>
                        <a:rPr lang="en-US" sz="900" b="1" i="0" u="none" strike="noStrike" dirty="0" err="1">
                          <a:solidFill>
                            <a:srgbClr val="000000"/>
                          </a:solidFill>
                          <a:effectLst/>
                          <a:latin typeface="+mn-lt"/>
                        </a:rPr>
                        <a:t>Casar</a:t>
                      </a:r>
                      <a:r>
                        <a:rPr lang="en-US" sz="900" b="1" i="0" u="none" strike="noStrike" dirty="0">
                          <a:solidFill>
                            <a:srgbClr val="000000"/>
                          </a:solidFill>
                          <a:effectLst/>
                          <a:latin typeface="+mn-lt"/>
                        </a:rPr>
                        <a:t> (61.1%)</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604698183"/>
                  </a:ext>
                </a:extLst>
              </a:tr>
              <a:tr h="332084">
                <a:tc>
                  <a:txBody>
                    <a:bodyPr/>
                    <a:lstStyle/>
                    <a:p>
                      <a:pPr algn="ctr" rtl="0" fontAlgn="ctr"/>
                      <a:r>
                        <a:rPr lang="en-US" sz="900" b="1" i="0" u="none" strike="noStrike">
                          <a:solidFill>
                            <a:srgbClr val="000000"/>
                          </a:solidFill>
                          <a:effectLst/>
                          <a:latin typeface="+mn-lt"/>
                        </a:rPr>
                        <a:t>TX-36</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Brian </a:t>
                      </a:r>
                      <a:r>
                        <a:rPr lang="en-US" sz="900" b="1" i="0" u="none" strike="noStrike" dirty="0" err="1">
                          <a:solidFill>
                            <a:srgbClr val="000000"/>
                          </a:solidFill>
                          <a:effectLst/>
                          <a:latin typeface="+mn-lt"/>
                        </a:rPr>
                        <a:t>Babin</a:t>
                      </a:r>
                      <a:r>
                        <a:rPr lang="en-US" sz="900" b="1" i="0" u="none" strike="noStrike" dirty="0">
                          <a:solidFill>
                            <a:srgbClr val="000000"/>
                          </a:solidFill>
                          <a:effectLst/>
                          <a:latin typeface="+mn-lt"/>
                        </a:rPr>
                        <a:t>* (Uncontested)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Jon </a:t>
                      </a:r>
                      <a:r>
                        <a:rPr lang="en-US" sz="900" b="1" i="0" u="none" strike="noStrike" dirty="0" err="1">
                          <a:solidFill>
                            <a:srgbClr val="000000"/>
                          </a:solidFill>
                          <a:effectLst/>
                          <a:latin typeface="+mn-lt"/>
                        </a:rPr>
                        <a:t>Haire</a:t>
                      </a:r>
                      <a:r>
                        <a:rPr lang="en-US" sz="900" b="1" i="0" u="none" strike="noStrike" dirty="0">
                          <a:solidFill>
                            <a:srgbClr val="000000"/>
                          </a:solidFill>
                          <a:effectLst/>
                          <a:latin typeface="+mn-lt"/>
                        </a:rPr>
                        <a:t> (Uncontested)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311347291"/>
                  </a:ext>
                </a:extLst>
              </a:tr>
              <a:tr h="332084">
                <a:tc>
                  <a:txBody>
                    <a:bodyPr/>
                    <a:lstStyle/>
                    <a:p>
                      <a:pPr algn="ctr" rtl="0" fontAlgn="ctr"/>
                      <a:r>
                        <a:rPr lang="en-US" sz="900" b="1" i="0" u="none" strike="noStrike">
                          <a:solidFill>
                            <a:srgbClr val="000000"/>
                          </a:solidFill>
                          <a:effectLst/>
                          <a:latin typeface="+mn-lt"/>
                        </a:rPr>
                        <a:t>TX-37</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Jenny Garcia Sharon (59.2%)</a:t>
                      </a:r>
                    </a:p>
                  </a:txBody>
                  <a:tcPr marL="6350" marR="6350" marT="635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Lloyd Doggett* (79.3%)</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4348" marR="4348" marT="4348"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85973328"/>
                  </a:ext>
                </a:extLst>
              </a:tr>
              <a:tr h="332084">
                <a:tc>
                  <a:txBody>
                    <a:bodyPr/>
                    <a:lstStyle/>
                    <a:p>
                      <a:pPr algn="ctr" rtl="0" fontAlgn="ctr"/>
                      <a:r>
                        <a:rPr lang="en-US" sz="900" b="1" i="0" u="none" strike="noStrike">
                          <a:solidFill>
                            <a:srgbClr val="000000"/>
                          </a:solidFill>
                          <a:effectLst/>
                          <a:latin typeface="+mn-lt"/>
                        </a:rPr>
                        <a:t>TX-38</a:t>
                      </a:r>
                    </a:p>
                  </a:txBody>
                  <a:tcPr marL="4348" marR="4348" marT="434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Wesley Hunt (55.3%)</a:t>
                      </a:r>
                    </a:p>
                  </a:txBody>
                  <a:tcPr marL="4348" marR="4348" marT="4348"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Duncan </a:t>
                      </a:r>
                      <a:r>
                        <a:rPr lang="en-GB" sz="900" b="1" i="0" u="none" strike="noStrike" dirty="0" err="1">
                          <a:solidFill>
                            <a:srgbClr val="000000"/>
                          </a:solidFill>
                          <a:effectLst/>
                          <a:latin typeface="+mn-lt"/>
                        </a:rPr>
                        <a:t>Klussmann</a:t>
                      </a:r>
                      <a:r>
                        <a:rPr lang="en-GB" sz="900" b="1" i="0" u="none" strike="noStrike" dirty="0">
                          <a:solidFill>
                            <a:srgbClr val="000000"/>
                          </a:solidFill>
                          <a:effectLst/>
                          <a:latin typeface="+mn-lt"/>
                        </a:rPr>
                        <a:t> (60.8%)</a:t>
                      </a:r>
                    </a:p>
                  </a:txBody>
                  <a:tcPr marL="6350" marR="6350" marT="635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4348" marR="4348" marT="4348"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625704769"/>
                  </a:ext>
                </a:extLst>
              </a:tr>
            </a:tbl>
          </a:graphicData>
        </a:graphic>
      </p:graphicFrame>
      <p:sp>
        <p:nvSpPr>
          <p:cNvPr id="8" name="Text Placeholder 18">
            <a:extLst>
              <a:ext uri="{FF2B5EF4-FFF2-40B4-BE49-F238E27FC236}">
                <a16:creationId xmlns:a16="http://schemas.microsoft.com/office/drawing/2014/main" id="{CEEC6DAF-C479-C981-B859-ECFF9EC1CB5C}"/>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39788088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2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Utah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437077" cy="307777"/>
          </a:xfrm>
          <a:prstGeom prst="rect">
            <a:avLst/>
          </a:prstGeom>
          <a:noFill/>
        </p:spPr>
        <p:txBody>
          <a:bodyPr wrap="none" rtlCol="0">
            <a:spAutoFit/>
          </a:bodyPr>
          <a:lstStyle/>
          <a:p>
            <a:r>
              <a:rPr lang="en-US" sz="1400" dirty="0">
                <a:solidFill>
                  <a:schemeClr val="bg1">
                    <a:lumMod val="50000"/>
                  </a:schemeClr>
                </a:solidFill>
                <a:latin typeface="+mj-lt"/>
              </a:rPr>
              <a:t>Primaries held June 28</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6/29/22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3428"/>
            <a:ext cx="1593706" cy="276999"/>
          </a:xfrm>
          <a:prstGeom prst="rect">
            <a:avLst/>
          </a:prstGeom>
          <a:noFill/>
        </p:spPr>
        <p:txBody>
          <a:bodyPr wrap="none" rtlCol="0">
            <a:spAutoFit/>
          </a:bodyPr>
          <a:lstStyle/>
          <a:p>
            <a:r>
              <a:rPr lang="en-US" sz="1200" b="1" dirty="0"/>
              <a:t>Hopeful Democrats</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4261"/>
            <a:ext cx="3695257" cy="1938992"/>
          </a:xfrm>
          <a:prstGeom prst="rect">
            <a:avLst/>
          </a:prstGeom>
        </p:spPr>
        <p:txBody>
          <a:bodyPr wrap="square">
            <a:spAutoFit/>
          </a:bodyPr>
          <a:lstStyle/>
          <a:p>
            <a:pPr marL="171450" marR="0" lvl="0" indent="-171450" algn="l" rtl="0">
              <a:spcBef>
                <a:spcPts val="0"/>
              </a:spcBef>
              <a:spcAft>
                <a:spcPts val="0"/>
              </a:spcAft>
              <a:buClr>
                <a:schemeClr val="dk1"/>
              </a:buClr>
              <a:buSzPts val="1100"/>
              <a:buFont typeface="Noto Sans Symbols"/>
              <a:buChar char="▪"/>
            </a:pPr>
            <a:r>
              <a:rPr lang="en-GB" sz="1000" dirty="0">
                <a:solidFill>
                  <a:schemeClr val="dk1"/>
                </a:solidFill>
                <a:latin typeface="Arial"/>
                <a:ea typeface="Arial"/>
                <a:cs typeface="Arial"/>
                <a:sym typeface="Arial"/>
              </a:rPr>
              <a:t>Democrats in Utah decided to rally their support and resources behind candidate Evan McMullin, a conservative-leaning independent who does not support former President Trump, in an attempt to defeat Sitting Sen. Mike Lee (R), who supports the former president </a:t>
            </a:r>
          </a:p>
          <a:p>
            <a:pPr marL="171450" marR="0" lvl="0" indent="-171450" algn="l" rtl="0">
              <a:spcBef>
                <a:spcPts val="0"/>
              </a:spcBef>
              <a:spcAft>
                <a:spcPts val="0"/>
              </a:spcAft>
              <a:buClr>
                <a:schemeClr val="dk1"/>
              </a:buClr>
              <a:buSzPts val="1100"/>
              <a:buFont typeface="Noto Sans Symbols"/>
              <a:buChar char="▪"/>
            </a:pPr>
            <a:r>
              <a:rPr lang="en-GB" sz="1000" dirty="0">
                <a:solidFill>
                  <a:schemeClr val="dk1"/>
                </a:solidFill>
                <a:latin typeface="Arial"/>
                <a:ea typeface="Arial"/>
                <a:cs typeface="Arial"/>
                <a:sym typeface="Arial"/>
              </a:rPr>
              <a:t>Sen. Lee easily defeated two other candidates to secure the GOP nomination, while McMullin ran unopposed</a:t>
            </a:r>
          </a:p>
          <a:p>
            <a:pPr marL="171450" marR="0" lvl="0" indent="-171450" algn="l" rtl="0">
              <a:spcBef>
                <a:spcPts val="0"/>
              </a:spcBef>
              <a:spcAft>
                <a:spcPts val="0"/>
              </a:spcAft>
              <a:buClr>
                <a:schemeClr val="dk1"/>
              </a:buClr>
              <a:buSzPts val="1100"/>
              <a:buFont typeface="Noto Sans Symbols"/>
              <a:buChar char="▪"/>
            </a:pPr>
            <a:r>
              <a:rPr lang="en-GB" sz="1000" dirty="0">
                <a:solidFill>
                  <a:schemeClr val="dk1"/>
                </a:solidFill>
                <a:latin typeface="Arial"/>
                <a:ea typeface="Arial"/>
                <a:cs typeface="Arial"/>
                <a:sym typeface="Arial"/>
              </a:rPr>
              <a:t>McMullin’s success amongst Utah conservatives in the 2016 presidential election boosts his chances of winning in November, making him a viable challenger for Sen. Lee</a:t>
            </a:r>
          </a:p>
          <a:p>
            <a:pPr marL="171450" marR="0" lvl="0" indent="-171450" algn="l" rtl="0">
              <a:spcBef>
                <a:spcPts val="0"/>
              </a:spcBef>
              <a:spcAft>
                <a:spcPts val="0"/>
              </a:spcAft>
              <a:buClr>
                <a:schemeClr val="dk1"/>
              </a:buClr>
              <a:buSzPts val="1100"/>
              <a:buFont typeface="Noto Sans Symbols"/>
              <a:buChar char="▪"/>
            </a:pPr>
            <a:endParaRPr lang="en-GB" sz="1000" dirty="0">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ts val="1100"/>
              <a:buFont typeface="Noto Sans Symbols"/>
              <a:buChar char="▪"/>
            </a:pPr>
            <a:endParaRPr lang="en-GB" sz="1000" dirty="0">
              <a:solidFill>
                <a:schemeClr val="dk1"/>
              </a:solidFill>
              <a:latin typeface="Arial"/>
              <a:ea typeface="Arial"/>
              <a:cs typeface="Arial"/>
              <a:sym typeface="Arial"/>
            </a:endParaRP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2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439810684"/>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4</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4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0</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100" b="0" i="0" u="none" strike="noStrike" dirty="0">
                          <a:solidFill>
                            <a:srgbClr val="FF5739"/>
                          </a:solidFill>
                          <a:effectLst/>
                          <a:latin typeface="+mn-lt"/>
                        </a:rPr>
                        <a:t>-</a:t>
                      </a:r>
                      <a:endParaRPr lang="en-GB" sz="1100" b="0" i="0" u="none" strike="noStrike" dirty="0">
                        <a:solidFill>
                          <a:srgbClr val="FF5739"/>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307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9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4" name="TextBox 23">
            <a:extLst>
              <a:ext uri="{FF2B5EF4-FFF2-40B4-BE49-F238E27FC236}">
                <a16:creationId xmlns:a16="http://schemas.microsoft.com/office/drawing/2014/main" id="{C074066B-9860-B3BC-37C2-1FDD2774B477}"/>
              </a:ext>
            </a:extLst>
          </p:cNvPr>
          <p:cNvSpPr txBox="1"/>
          <p:nvPr/>
        </p:nvSpPr>
        <p:spPr>
          <a:xfrm>
            <a:off x="636990" y="6224623"/>
            <a:ext cx="6396855"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06/29/22, Ballotpedia, The Cook Political Report with Amy Walter, Washington Post</a:t>
            </a:r>
          </a:p>
        </p:txBody>
      </p:sp>
      <p:sp>
        <p:nvSpPr>
          <p:cNvPr id="20" name="Google Shape;8235;p127">
            <a:extLst>
              <a:ext uri="{FF2B5EF4-FFF2-40B4-BE49-F238E27FC236}">
                <a16:creationId xmlns:a16="http://schemas.microsoft.com/office/drawing/2014/main" id="{A8F4CCB4-9C2A-5C15-B9EC-1F2F82F971CA}"/>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21" name="Picture 20" descr="A picture containing text&#10;&#10;Description automatically generated">
            <a:extLst>
              <a:ext uri="{FF2B5EF4-FFF2-40B4-BE49-F238E27FC236}">
                <a16:creationId xmlns:a16="http://schemas.microsoft.com/office/drawing/2014/main" id="{07D976D5-0B14-2737-E2CF-835B7C93AC11}"/>
              </a:ext>
            </a:extLst>
          </p:cNvPr>
          <p:cNvPicPr>
            <a:picLocks noChangeAspect="1"/>
          </p:cNvPicPr>
          <p:nvPr/>
        </p:nvPicPr>
        <p:blipFill>
          <a:blip r:embed="rId3"/>
          <a:stretch>
            <a:fillRect/>
          </a:stretch>
        </p:blipFill>
        <p:spPr>
          <a:xfrm>
            <a:off x="1424888" y="4427245"/>
            <a:ext cx="2321327" cy="1111123"/>
          </a:xfrm>
          <a:prstGeom prst="rect">
            <a:avLst/>
          </a:prstGeom>
        </p:spPr>
      </p:pic>
    </p:spTree>
    <p:extLst>
      <p:ext uri="{BB962C8B-B14F-4D97-AF65-F5344CB8AC3E}">
        <p14:creationId xmlns:p14="http://schemas.microsoft.com/office/powerpoint/2010/main" val="13262438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Utah primary results </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6/29/22</a:t>
            </a:r>
          </a:p>
        </p:txBody>
      </p:sp>
      <p:graphicFrame>
        <p:nvGraphicFramePr>
          <p:cNvPr id="8" name="Table 7">
            <a:extLst>
              <a:ext uri="{FF2B5EF4-FFF2-40B4-BE49-F238E27FC236}">
                <a16:creationId xmlns:a16="http://schemas.microsoft.com/office/drawing/2014/main" id="{AC135883-764E-861C-5670-829E47244696}"/>
              </a:ext>
            </a:extLst>
          </p:cNvPr>
          <p:cNvGraphicFramePr>
            <a:graphicFrameLocks noGrp="1"/>
          </p:cNvGraphicFramePr>
          <p:nvPr>
            <p:extLst>
              <p:ext uri="{D42A27DB-BD31-4B8C-83A1-F6EECF244321}">
                <p14:modId xmlns:p14="http://schemas.microsoft.com/office/powerpoint/2010/main" val="1066458251"/>
              </p:ext>
            </p:extLst>
          </p:nvPr>
        </p:nvGraphicFramePr>
        <p:xfrm>
          <a:off x="1153740" y="1639810"/>
          <a:ext cx="7030800" cy="4302002"/>
        </p:xfrm>
        <a:graphic>
          <a:graphicData uri="http://schemas.openxmlformats.org/drawingml/2006/table">
            <a:tbl>
              <a:tblPr/>
              <a:tblGrid>
                <a:gridCol w="1095552">
                  <a:extLst>
                    <a:ext uri="{9D8B030D-6E8A-4147-A177-3AD203B41FA5}">
                      <a16:colId xmlns:a16="http://schemas.microsoft.com/office/drawing/2014/main" val="2600385290"/>
                    </a:ext>
                  </a:extLst>
                </a:gridCol>
                <a:gridCol w="2431886">
                  <a:extLst>
                    <a:ext uri="{9D8B030D-6E8A-4147-A177-3AD203B41FA5}">
                      <a16:colId xmlns:a16="http://schemas.microsoft.com/office/drawing/2014/main" val="3172950048"/>
                    </a:ext>
                  </a:extLst>
                </a:gridCol>
                <a:gridCol w="2371692">
                  <a:extLst>
                    <a:ext uri="{9D8B030D-6E8A-4147-A177-3AD203B41FA5}">
                      <a16:colId xmlns:a16="http://schemas.microsoft.com/office/drawing/2014/main" val="521097713"/>
                    </a:ext>
                  </a:extLst>
                </a:gridCol>
                <a:gridCol w="1131670">
                  <a:extLst>
                    <a:ext uri="{9D8B030D-6E8A-4147-A177-3AD203B41FA5}">
                      <a16:colId xmlns:a16="http://schemas.microsoft.com/office/drawing/2014/main" val="3139070719"/>
                    </a:ext>
                  </a:extLst>
                </a:gridCol>
              </a:tblGrid>
              <a:tr h="697622">
                <a:tc>
                  <a:txBody>
                    <a:bodyPr/>
                    <a:lstStyle/>
                    <a:p>
                      <a:pPr algn="ctr" rtl="0" fontAlgn="ctr"/>
                      <a:r>
                        <a:rPr lang="en-US" sz="1050" b="1" i="0" u="none" strike="noStrike" dirty="0">
                          <a:solidFill>
                            <a:srgbClr val="000000"/>
                          </a:solidFill>
                          <a:effectLst/>
                          <a:latin typeface="+mn-lt"/>
                        </a:rPr>
                        <a:t>Seat</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772315"/>
                  </a:ext>
                </a:extLst>
              </a:tr>
              <a:tr h="720876">
                <a:tc>
                  <a:txBody>
                    <a:bodyPr/>
                    <a:lstStyle/>
                    <a:p>
                      <a:pPr algn="ctr" rtl="0" fontAlgn="ctr"/>
                      <a:r>
                        <a:rPr lang="en-US" sz="900" b="1" i="0" u="none" strike="noStrike" dirty="0">
                          <a:solidFill>
                            <a:srgbClr val="000000"/>
                          </a:solidFill>
                          <a:effectLst/>
                          <a:latin typeface="+mn-lt"/>
                        </a:rPr>
                        <a:t>UT-Senate</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Mike Lee* (62.2%)</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No Candidate</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Likely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958E"/>
                    </a:solidFill>
                  </a:tcPr>
                </a:tc>
                <a:extLst>
                  <a:ext uri="{0D108BD9-81ED-4DB2-BD59-A6C34878D82A}">
                    <a16:rowId xmlns:a16="http://schemas.microsoft.com/office/drawing/2014/main" val="1496394704"/>
                  </a:ext>
                </a:extLst>
              </a:tr>
              <a:tr h="720876">
                <a:tc>
                  <a:txBody>
                    <a:bodyPr/>
                    <a:lstStyle/>
                    <a:p>
                      <a:pPr algn="ctr" rtl="0" fontAlgn="ctr"/>
                      <a:r>
                        <a:rPr lang="en-US" sz="900" b="1" i="0" u="none" strike="noStrike" dirty="0">
                          <a:solidFill>
                            <a:srgbClr val="000000"/>
                          </a:solidFill>
                          <a:effectLst/>
                          <a:latin typeface="+mn-lt"/>
                        </a:rPr>
                        <a:t>UT-1</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Blake Moore* (58.8%)</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Rick Jones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476485627"/>
                  </a:ext>
                </a:extLst>
              </a:tr>
              <a:tr h="720876">
                <a:tc>
                  <a:txBody>
                    <a:bodyPr/>
                    <a:lstStyle/>
                    <a:p>
                      <a:pPr algn="ctr" rtl="0" fontAlgn="ctr"/>
                      <a:r>
                        <a:rPr lang="en-US" sz="900" b="1" i="0" u="none" strike="noStrike" dirty="0">
                          <a:solidFill>
                            <a:srgbClr val="000000"/>
                          </a:solidFill>
                          <a:effectLst/>
                          <a:latin typeface="+mn-lt"/>
                        </a:rPr>
                        <a:t>UT-2</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Chris Stewart* (72.9%)</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Nick Mitchell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964257457"/>
                  </a:ext>
                </a:extLst>
              </a:tr>
              <a:tr h="720876">
                <a:tc>
                  <a:txBody>
                    <a:bodyPr/>
                    <a:lstStyle/>
                    <a:p>
                      <a:pPr algn="ctr" rtl="0" fontAlgn="ctr"/>
                      <a:r>
                        <a:rPr lang="en-US" sz="900" b="1" i="0" u="none" strike="noStrike">
                          <a:solidFill>
                            <a:srgbClr val="000000"/>
                          </a:solidFill>
                          <a:effectLst/>
                          <a:latin typeface="+mn-lt"/>
                        </a:rPr>
                        <a:t>UT-3</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John Curtis* (71.2%)</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Glenn Wright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223026162"/>
                  </a:ext>
                </a:extLst>
              </a:tr>
              <a:tr h="720876">
                <a:tc>
                  <a:txBody>
                    <a:bodyPr/>
                    <a:lstStyle/>
                    <a:p>
                      <a:pPr algn="ctr" rtl="0" fontAlgn="ctr"/>
                      <a:r>
                        <a:rPr lang="en-US" sz="900" b="1" i="0" u="none" strike="noStrike">
                          <a:solidFill>
                            <a:srgbClr val="000000"/>
                          </a:solidFill>
                          <a:effectLst/>
                          <a:latin typeface="+mn-lt"/>
                        </a:rPr>
                        <a:t>UT-4</a:t>
                      </a:r>
                    </a:p>
                  </a:txBody>
                  <a:tcPr marL="6285" marR="6285" marT="628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Burgess Owens* (62.1%)</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Darlene McDonald (Uncontested)</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6285" marR="6285" marT="6285"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1261214230"/>
                  </a:ext>
                </a:extLst>
              </a:tr>
            </a:tbl>
          </a:graphicData>
        </a:graphic>
      </p:graphicFrame>
      <p:sp>
        <p:nvSpPr>
          <p:cNvPr id="7" name="Text Placeholder 18">
            <a:extLst>
              <a:ext uri="{FF2B5EF4-FFF2-40B4-BE49-F238E27FC236}">
                <a16:creationId xmlns:a16="http://schemas.microsoft.com/office/drawing/2014/main" id="{E79F8E04-67F6-7981-2323-32C39A48EC23}"/>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3872144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Arkansas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359941" cy="307777"/>
          </a:xfrm>
          <a:prstGeom prst="rect">
            <a:avLst/>
          </a:prstGeom>
          <a:noFill/>
        </p:spPr>
        <p:txBody>
          <a:bodyPr wrap="none" rtlCol="0">
            <a:spAutoFit/>
          </a:bodyPr>
          <a:lstStyle/>
          <a:p>
            <a:r>
              <a:rPr lang="en-US" sz="1400" dirty="0">
                <a:solidFill>
                  <a:schemeClr val="bg1">
                    <a:lumMod val="50000"/>
                  </a:schemeClr>
                </a:solidFill>
                <a:latin typeface="+mj-lt"/>
              </a:rPr>
              <a:t>Primaries held May 24</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11" name="TextBox 10">
            <a:extLst>
              <a:ext uri="{FF2B5EF4-FFF2-40B4-BE49-F238E27FC236}">
                <a16:creationId xmlns:a16="http://schemas.microsoft.com/office/drawing/2014/main" id="{360A5ACF-B03E-6A00-904B-11E39633CBE1}"/>
              </a:ext>
            </a:extLst>
          </p:cNvPr>
          <p:cNvSpPr txBox="1"/>
          <p:nvPr/>
        </p:nvSpPr>
        <p:spPr>
          <a:xfrm>
            <a:off x="4532253" y="2114942"/>
            <a:ext cx="1234633" cy="276999"/>
          </a:xfrm>
          <a:prstGeom prst="rect">
            <a:avLst/>
          </a:prstGeom>
          <a:noFill/>
        </p:spPr>
        <p:txBody>
          <a:bodyPr wrap="none" rtlCol="0">
            <a:spAutoFit/>
          </a:bodyPr>
          <a:lstStyle/>
          <a:p>
            <a:r>
              <a:rPr lang="en-US" sz="1200" b="1" dirty="0"/>
              <a:t>Governor race</a:t>
            </a:r>
          </a:p>
        </p:txBody>
      </p:sp>
      <p:sp>
        <p:nvSpPr>
          <p:cNvPr id="12" name="Rectangle 11">
            <a:extLst>
              <a:ext uri="{FF2B5EF4-FFF2-40B4-BE49-F238E27FC236}">
                <a16:creationId xmlns:a16="http://schemas.microsoft.com/office/drawing/2014/main" id="{7F36342E-308E-F2F6-65B8-F6B31E58C0D1}"/>
              </a:ext>
            </a:extLst>
          </p:cNvPr>
          <p:cNvSpPr/>
          <p:nvPr/>
        </p:nvSpPr>
        <p:spPr>
          <a:xfrm>
            <a:off x="4204143" y="2379118"/>
            <a:ext cx="3773718" cy="1477328"/>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Former White House Press Secretary Sarah Huckabee Sanders won the Republican nomination </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Sanders was endorsed by former President Trump and ultimately faced just one primary challenger, whom she easily defeated</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Her father previously served as Arkansas governor from 1996-2007</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Sanders will face Democrat Chris Jones in November</a:t>
            </a:r>
          </a:p>
          <a:p>
            <a:pPr marL="171450" lvl="0" indent="-171450">
              <a:buClr>
                <a:schemeClr val="dk1"/>
              </a:buClr>
              <a:buSzPts val="1100"/>
              <a:buFont typeface="Noto Sans Symbols"/>
              <a:buChar char="▪"/>
            </a:pPr>
            <a:endParaRPr lang="en-GB" sz="1000" dirty="0">
              <a:solidFill>
                <a:schemeClr val="dk1"/>
              </a:solidFill>
              <a:ea typeface="Arial"/>
              <a:cs typeface="Arial"/>
              <a:sym typeface="Arial"/>
            </a:endParaRPr>
          </a:p>
        </p:txBody>
      </p:sp>
      <p:sp>
        <p:nvSpPr>
          <p:cNvPr id="14" name="Google Shape;8242;p127">
            <a:extLst>
              <a:ext uri="{FF2B5EF4-FFF2-40B4-BE49-F238E27FC236}">
                <a16:creationId xmlns:a16="http://schemas.microsoft.com/office/drawing/2014/main" id="{07C57493-A997-6F4C-05D1-67CC1345BE5F}"/>
              </a:ext>
            </a:extLst>
          </p:cNvPr>
          <p:cNvSpPr/>
          <p:nvPr/>
        </p:nvSpPr>
        <p:spPr>
          <a:xfrm>
            <a:off x="4285365" y="3882675"/>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16" name="TextBox 15">
            <a:extLst>
              <a:ext uri="{FF2B5EF4-FFF2-40B4-BE49-F238E27FC236}">
                <a16:creationId xmlns:a16="http://schemas.microsoft.com/office/drawing/2014/main" id="{947D9590-61D3-A8B9-2C14-EEB18D4F72B8}"/>
              </a:ext>
            </a:extLst>
          </p:cNvPr>
          <p:cNvSpPr txBox="1"/>
          <p:nvPr/>
        </p:nvSpPr>
        <p:spPr>
          <a:xfrm>
            <a:off x="4532253" y="3871609"/>
            <a:ext cx="1347292" cy="276999"/>
          </a:xfrm>
          <a:prstGeom prst="rect">
            <a:avLst/>
          </a:prstGeom>
          <a:noFill/>
        </p:spPr>
        <p:txBody>
          <a:bodyPr wrap="none" rtlCol="0">
            <a:spAutoFit/>
          </a:bodyPr>
          <a:lstStyle/>
          <a:p>
            <a:r>
              <a:rPr lang="en-US" sz="1200" b="1" dirty="0"/>
              <a:t>Solid GOP state</a:t>
            </a:r>
          </a:p>
        </p:txBody>
      </p:sp>
      <p:sp>
        <p:nvSpPr>
          <p:cNvPr id="17" name="Rectangle 16">
            <a:extLst>
              <a:ext uri="{FF2B5EF4-FFF2-40B4-BE49-F238E27FC236}">
                <a16:creationId xmlns:a16="http://schemas.microsoft.com/office/drawing/2014/main" id="{224EF0C6-0C38-B4C2-9E21-7A2F50539560}"/>
              </a:ext>
            </a:extLst>
          </p:cNvPr>
          <p:cNvSpPr/>
          <p:nvPr/>
        </p:nvSpPr>
        <p:spPr>
          <a:xfrm>
            <a:off x="4204144" y="4122639"/>
            <a:ext cx="3773718" cy="1015663"/>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Arkansas’ Senate seat and all four House districts are rated Solid Republican</a:t>
            </a:r>
          </a:p>
          <a:p>
            <a:pPr marL="171450" lvl="0" indent="-171450">
              <a:buClr>
                <a:schemeClr val="dk1"/>
              </a:buClr>
              <a:buSzPts val="1100"/>
              <a:buFont typeface="Noto Sans Symbols"/>
              <a:buChar char="▪"/>
            </a:pPr>
            <a:r>
              <a:rPr lang="en-GB" sz="1000" dirty="0">
                <a:solidFill>
                  <a:schemeClr val="dk1"/>
                </a:solidFill>
                <a:cs typeface="Arial"/>
                <a:sym typeface="Arial"/>
              </a:rPr>
              <a:t>The state’s five congressional incumbents all won renomination, with only Rep. Bruce Westermann (R-AR-4) running uncontested</a:t>
            </a:r>
          </a:p>
          <a:p>
            <a:pPr marL="171450" lvl="0" indent="-171450">
              <a:buClr>
                <a:schemeClr val="dk1"/>
              </a:buClr>
              <a:buSzPts val="1100"/>
              <a:buFont typeface="Noto Sans Symbols"/>
              <a:buChar char="▪"/>
            </a:pPr>
            <a:endParaRPr lang="en-GB" sz="1000" dirty="0">
              <a:solidFill>
                <a:schemeClr val="dk1"/>
              </a:solidFill>
              <a:cs typeface="Arial"/>
              <a:sym typeface="Arial"/>
            </a:endParaRP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404955846"/>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4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rgbClr val="0380E3"/>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pic>
        <p:nvPicPr>
          <p:cNvPr id="21" name="Picture 20" descr="A picture containing map&#10;&#10;Description automatically generated">
            <a:extLst>
              <a:ext uri="{FF2B5EF4-FFF2-40B4-BE49-F238E27FC236}">
                <a16:creationId xmlns:a16="http://schemas.microsoft.com/office/drawing/2014/main" id="{D1837D63-DD9B-8866-496F-F09346471B83}"/>
              </a:ext>
            </a:extLst>
          </p:cNvPr>
          <p:cNvPicPr>
            <a:picLocks noChangeAspect="1"/>
          </p:cNvPicPr>
          <p:nvPr/>
        </p:nvPicPr>
        <p:blipFill rotWithShape="1">
          <a:blip r:embed="rId3"/>
          <a:srcRect l="23077" r="22817"/>
          <a:stretch/>
        </p:blipFill>
        <p:spPr>
          <a:xfrm>
            <a:off x="1957791" y="4406156"/>
            <a:ext cx="1407616" cy="1237649"/>
          </a:xfrm>
          <a:prstGeom prst="rect">
            <a:avLst/>
          </a:prstGeom>
        </p:spPr>
      </p:pic>
      <p:sp>
        <p:nvSpPr>
          <p:cNvPr id="23" name="TextBox 22">
            <a:extLst>
              <a:ext uri="{FF2B5EF4-FFF2-40B4-BE49-F238E27FC236}">
                <a16:creationId xmlns:a16="http://schemas.microsoft.com/office/drawing/2014/main" id="{119A7090-7E87-F33D-D9B8-F136F98BEA4A}"/>
              </a:ext>
            </a:extLst>
          </p:cNvPr>
          <p:cNvSpPr txBox="1"/>
          <p:nvPr/>
        </p:nvSpPr>
        <p:spPr>
          <a:xfrm>
            <a:off x="636991" y="6224623"/>
            <a:ext cx="4169680"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CNN, Ballotpedia, The Cook Political Report with Amy Walter, AP data as of 5/25/22</a:t>
            </a:r>
          </a:p>
        </p:txBody>
      </p:sp>
      <p:sp>
        <p:nvSpPr>
          <p:cNvPr id="20" name="Google Shape;8235;p127">
            <a:extLst>
              <a:ext uri="{FF2B5EF4-FFF2-40B4-BE49-F238E27FC236}">
                <a16:creationId xmlns:a16="http://schemas.microsoft.com/office/drawing/2014/main" id="{EF9DA1F3-32E1-59DA-B72A-B58101BBA909}"/>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Tree>
    <p:extLst>
      <p:ext uri="{BB962C8B-B14F-4D97-AF65-F5344CB8AC3E}">
        <p14:creationId xmlns:p14="http://schemas.microsoft.com/office/powerpoint/2010/main" val="7383102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Vermont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528128" cy="307777"/>
          </a:xfrm>
          <a:prstGeom prst="rect">
            <a:avLst/>
          </a:prstGeom>
          <a:noFill/>
        </p:spPr>
        <p:txBody>
          <a:bodyPr wrap="none" rtlCol="0">
            <a:spAutoFit/>
          </a:bodyPr>
          <a:lstStyle/>
          <a:p>
            <a:r>
              <a:rPr lang="en-US" sz="1400" dirty="0">
                <a:solidFill>
                  <a:schemeClr val="bg1">
                    <a:lumMod val="50000"/>
                  </a:schemeClr>
                </a:solidFill>
                <a:latin typeface="+mj-lt"/>
              </a:rPr>
              <a:t>Primaries held August 9</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8/10/22</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3876544264"/>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1 D</a:t>
                      </a:r>
                      <a:endParaRPr lang="en-GB" sz="1100" b="0" i="0" u="none" strike="noStrike" dirty="0">
                        <a:solidFill>
                          <a:srgbClr val="FF5739"/>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1" name="TextBox 20">
            <a:extLst>
              <a:ext uri="{FF2B5EF4-FFF2-40B4-BE49-F238E27FC236}">
                <a16:creationId xmlns:a16="http://schemas.microsoft.com/office/drawing/2014/main" id="{18813B6C-32FC-AC7A-B72C-C957DC44080D}"/>
              </a:ext>
            </a:extLst>
          </p:cNvPr>
          <p:cNvSpPr txBox="1"/>
          <p:nvPr/>
        </p:nvSpPr>
        <p:spPr>
          <a:xfrm>
            <a:off x="4532253" y="2113220"/>
            <a:ext cx="2948243" cy="276999"/>
          </a:xfrm>
          <a:prstGeom prst="rect">
            <a:avLst/>
          </a:prstGeom>
          <a:noFill/>
        </p:spPr>
        <p:txBody>
          <a:bodyPr wrap="none" rtlCol="0">
            <a:spAutoFit/>
          </a:bodyPr>
          <a:lstStyle/>
          <a:p>
            <a:r>
              <a:rPr lang="en-US" sz="1200" b="1" dirty="0"/>
              <a:t>Breakthrough for women in Congress</a:t>
            </a:r>
          </a:p>
        </p:txBody>
      </p:sp>
      <p:sp>
        <p:nvSpPr>
          <p:cNvPr id="22" name="Rectangle 21">
            <a:extLst>
              <a:ext uri="{FF2B5EF4-FFF2-40B4-BE49-F238E27FC236}">
                <a16:creationId xmlns:a16="http://schemas.microsoft.com/office/drawing/2014/main" id="{D1D982FD-48BA-EBDD-6493-5B5C08D39C27}"/>
              </a:ext>
            </a:extLst>
          </p:cNvPr>
          <p:cNvSpPr/>
          <p:nvPr/>
        </p:nvSpPr>
        <p:spPr>
          <a:xfrm>
            <a:off x="4204143" y="2377221"/>
            <a:ext cx="3773718" cy="1785104"/>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ea typeface="Arial"/>
                <a:cs typeface="Arial"/>
                <a:sym typeface="Arial"/>
              </a:rPr>
              <a:t>Since the first woman was elected to Congress in 1916, nearly every state has voted to send at least one woman to Congress, Vermont being the exception</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State Senate President Becca Balint (D-VT), backed by Senator Bernie Sanders, won the Democratic primary, putting her in a position to become the first women to hold congressional office in Vermont</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Balint is a heavy favorite to win Vermont’s single congressional district in the upcoming general election</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She will face GOP primary winner Liam Madden this November</a:t>
            </a:r>
          </a:p>
        </p:txBody>
      </p:sp>
      <p:sp>
        <p:nvSpPr>
          <p:cNvPr id="24" name="Google Shape;8242;p127">
            <a:extLst>
              <a:ext uri="{FF2B5EF4-FFF2-40B4-BE49-F238E27FC236}">
                <a16:creationId xmlns:a16="http://schemas.microsoft.com/office/drawing/2014/main" id="{5CB825E4-3CEE-4BF5-1CC0-96D8F9F10D50}"/>
              </a:ext>
            </a:extLst>
          </p:cNvPr>
          <p:cNvSpPr/>
          <p:nvPr/>
        </p:nvSpPr>
        <p:spPr>
          <a:xfrm>
            <a:off x="4285365" y="4207976"/>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25" name="TextBox 24">
            <a:extLst>
              <a:ext uri="{FF2B5EF4-FFF2-40B4-BE49-F238E27FC236}">
                <a16:creationId xmlns:a16="http://schemas.microsoft.com/office/drawing/2014/main" id="{C97E5353-D256-8E52-4D9F-A375353CA6B7}"/>
              </a:ext>
            </a:extLst>
          </p:cNvPr>
          <p:cNvSpPr txBox="1"/>
          <p:nvPr/>
        </p:nvSpPr>
        <p:spPr>
          <a:xfrm>
            <a:off x="4532253" y="4183374"/>
            <a:ext cx="2762295" cy="276999"/>
          </a:xfrm>
          <a:prstGeom prst="rect">
            <a:avLst/>
          </a:prstGeom>
          <a:noFill/>
        </p:spPr>
        <p:txBody>
          <a:bodyPr wrap="none" rtlCol="0">
            <a:spAutoFit/>
          </a:bodyPr>
          <a:lstStyle/>
          <a:p>
            <a:r>
              <a:rPr lang="en-US" sz="1200" b="1" dirty="0"/>
              <a:t>Incumbent governor favored to win</a:t>
            </a:r>
          </a:p>
        </p:txBody>
      </p:sp>
      <p:sp>
        <p:nvSpPr>
          <p:cNvPr id="26" name="Rectangle 25">
            <a:extLst>
              <a:ext uri="{FF2B5EF4-FFF2-40B4-BE49-F238E27FC236}">
                <a16:creationId xmlns:a16="http://schemas.microsoft.com/office/drawing/2014/main" id="{63E75529-0BFB-4E68-84A9-8DEE66951CC8}"/>
              </a:ext>
            </a:extLst>
          </p:cNvPr>
          <p:cNvSpPr/>
          <p:nvPr/>
        </p:nvSpPr>
        <p:spPr>
          <a:xfrm>
            <a:off x="4204143" y="4460373"/>
            <a:ext cx="3870347" cy="1477328"/>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cs typeface="Arial"/>
                <a:sym typeface="Arial"/>
              </a:rPr>
              <a:t>Although Vermont rates solid blue for national and congressional elections, voters have historically been split on state level races</a:t>
            </a:r>
          </a:p>
          <a:p>
            <a:pPr marL="171450" lvl="0" indent="-171450">
              <a:buClr>
                <a:schemeClr val="dk1"/>
              </a:buClr>
              <a:buSzPts val="1100"/>
              <a:buFont typeface="Noto Sans Symbols"/>
              <a:buChar char="▪"/>
            </a:pPr>
            <a:r>
              <a:rPr lang="en-US" sz="1000" dirty="0">
                <a:solidFill>
                  <a:schemeClr val="dk1"/>
                </a:solidFill>
                <a:cs typeface="Arial"/>
                <a:sym typeface="Arial"/>
              </a:rPr>
              <a:t>Incumbent Gov. Phil Scott (R) won the GOP primary as he seeks his fourth term</a:t>
            </a:r>
          </a:p>
          <a:p>
            <a:pPr marL="171450" lvl="0" indent="-171450">
              <a:buClr>
                <a:schemeClr val="dk1"/>
              </a:buClr>
              <a:buSzPts val="1100"/>
              <a:buFont typeface="Noto Sans Symbols"/>
              <a:buChar char="▪"/>
            </a:pPr>
            <a:r>
              <a:rPr lang="en-US" sz="1000" dirty="0">
                <a:solidFill>
                  <a:schemeClr val="dk1"/>
                </a:solidFill>
                <a:cs typeface="Arial"/>
                <a:sym typeface="Arial"/>
              </a:rPr>
              <a:t>Scott will run against uncontested Democratic primary winner Brenda Siegel in the general election</a:t>
            </a:r>
          </a:p>
          <a:p>
            <a:pPr marL="171450" lvl="0" indent="-171450">
              <a:buClr>
                <a:schemeClr val="dk1"/>
              </a:buClr>
              <a:buSzPts val="1100"/>
              <a:buFont typeface="Noto Sans Symbols"/>
              <a:buChar char="▪"/>
            </a:pPr>
            <a:endParaRPr lang="en-US" sz="1000" dirty="0">
              <a:solidFill>
                <a:schemeClr val="dk1"/>
              </a:solidFill>
              <a:cs typeface="Arial"/>
              <a:sym typeface="Arial"/>
            </a:endParaRPr>
          </a:p>
          <a:p>
            <a:pPr marL="171450" lvl="0" indent="-171450">
              <a:buClr>
                <a:schemeClr val="dk1"/>
              </a:buClr>
              <a:buSzPts val="1100"/>
              <a:buFont typeface="Noto Sans Symbols"/>
              <a:buChar char="▪"/>
            </a:pPr>
            <a:endParaRPr lang="en-US" sz="1000" dirty="0">
              <a:solidFill>
                <a:schemeClr val="dk1"/>
              </a:solidFill>
              <a:cs typeface="Arial"/>
              <a:sym typeface="Arial"/>
            </a:endParaRPr>
          </a:p>
        </p:txBody>
      </p:sp>
      <p:sp>
        <p:nvSpPr>
          <p:cNvPr id="20" name="Google Shape;8235;p127">
            <a:extLst>
              <a:ext uri="{FF2B5EF4-FFF2-40B4-BE49-F238E27FC236}">
                <a16:creationId xmlns:a16="http://schemas.microsoft.com/office/drawing/2014/main" id="{255C29B1-8728-6625-352E-923A97D9DF53}"/>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
        <p:nvSpPr>
          <p:cNvPr id="28" name="TextBox 27">
            <a:extLst>
              <a:ext uri="{FF2B5EF4-FFF2-40B4-BE49-F238E27FC236}">
                <a16:creationId xmlns:a16="http://schemas.microsoft.com/office/drawing/2014/main" id="{E6B2F0E4-2D90-4408-1D35-A1548F5F4136}"/>
              </a:ext>
            </a:extLst>
          </p:cNvPr>
          <p:cNvSpPr txBox="1"/>
          <p:nvPr/>
        </p:nvSpPr>
        <p:spPr>
          <a:xfrm>
            <a:off x="636990" y="6209508"/>
            <a:ext cx="5090041"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 Ballotpedia, The Cook Political Report with Amy Walter, Washington Post, CNN, NYT</a:t>
            </a:r>
          </a:p>
        </p:txBody>
      </p:sp>
      <p:sp>
        <p:nvSpPr>
          <p:cNvPr id="27" name="Freeform 1169" title="VT">
            <a:extLst>
              <a:ext uri="{FF2B5EF4-FFF2-40B4-BE49-F238E27FC236}">
                <a16:creationId xmlns:a16="http://schemas.microsoft.com/office/drawing/2014/main" id="{79BAAA80-10EE-4A18-4953-8EE662F8BEEE}"/>
              </a:ext>
            </a:extLst>
          </p:cNvPr>
          <p:cNvSpPr>
            <a:spLocks/>
          </p:cNvSpPr>
          <p:nvPr/>
        </p:nvSpPr>
        <p:spPr bwMode="auto">
          <a:xfrm>
            <a:off x="2110183" y="4393737"/>
            <a:ext cx="720414" cy="1224230"/>
          </a:xfrm>
          <a:custGeom>
            <a:avLst/>
            <a:gdLst>
              <a:gd name="T0" fmla="*/ 28 w 177"/>
              <a:gd name="T1" fmla="*/ 139 h 339"/>
              <a:gd name="T2" fmla="*/ 36 w 177"/>
              <a:gd name="T3" fmla="*/ 200 h 339"/>
              <a:gd name="T4" fmla="*/ 82 w 177"/>
              <a:gd name="T5" fmla="*/ 339 h 339"/>
              <a:gd name="T6" fmla="*/ 160 w 177"/>
              <a:gd name="T7" fmla="*/ 322 h 339"/>
              <a:gd name="T8" fmla="*/ 154 w 177"/>
              <a:gd name="T9" fmla="*/ 124 h 339"/>
              <a:gd name="T10" fmla="*/ 175 w 177"/>
              <a:gd name="T11" fmla="*/ 86 h 339"/>
              <a:gd name="T12" fmla="*/ 177 w 177"/>
              <a:gd name="T13" fmla="*/ 0 h 339"/>
              <a:gd name="T14" fmla="*/ 0 w 177"/>
              <a:gd name="T15" fmla="*/ 42 h 339"/>
              <a:gd name="T16" fmla="*/ 28 w 177"/>
              <a:gd name="T17" fmla="*/ 139 h 339"/>
              <a:gd name="T18" fmla="*/ 28 w 177"/>
              <a:gd name="T19" fmla="*/ 1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solidFill>
            <a:srgbClr val="0581E4"/>
          </a:solidFill>
          <a:ln w="9525">
            <a:solidFill>
              <a:schemeClr val="bg1"/>
            </a:solidFill>
            <a:round/>
            <a:headEnd/>
            <a:tailEnd/>
          </a:ln>
          <a:effectLst/>
        </p:spPr>
        <p:txBody>
          <a:bodyPr>
            <a:noAutofit/>
          </a:bodyPr>
          <a:lstStyle/>
          <a:p>
            <a:pPr eaLnBrk="1" hangingPunct="1">
              <a:defRPr/>
            </a:pPr>
            <a:endParaRPr lang="en-US" dirty="0">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50046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Vermont primary results </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8/10/22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8/10/22</a:t>
            </a:r>
          </a:p>
        </p:txBody>
      </p:sp>
      <p:sp>
        <p:nvSpPr>
          <p:cNvPr id="7" name="Text Placeholder 18">
            <a:extLst>
              <a:ext uri="{FF2B5EF4-FFF2-40B4-BE49-F238E27FC236}">
                <a16:creationId xmlns:a16="http://schemas.microsoft.com/office/drawing/2014/main" id="{E79F8E04-67F6-7981-2323-32C39A48EC23}"/>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9" name="Table 8">
            <a:extLst>
              <a:ext uri="{FF2B5EF4-FFF2-40B4-BE49-F238E27FC236}">
                <a16:creationId xmlns:a16="http://schemas.microsoft.com/office/drawing/2014/main" id="{E129AECE-23DA-3B3E-08C8-1866C0B1AE14}"/>
              </a:ext>
            </a:extLst>
          </p:cNvPr>
          <p:cNvGraphicFramePr>
            <a:graphicFrameLocks noGrp="1"/>
          </p:cNvGraphicFramePr>
          <p:nvPr>
            <p:extLst>
              <p:ext uri="{D42A27DB-BD31-4B8C-83A1-F6EECF244321}">
                <p14:modId xmlns:p14="http://schemas.microsoft.com/office/powerpoint/2010/main" val="969380283"/>
              </p:ext>
            </p:extLst>
          </p:nvPr>
        </p:nvGraphicFramePr>
        <p:xfrm>
          <a:off x="1153740" y="1619340"/>
          <a:ext cx="7030799" cy="2929097"/>
        </p:xfrm>
        <a:graphic>
          <a:graphicData uri="http://schemas.openxmlformats.org/drawingml/2006/table">
            <a:tbl>
              <a:tblPr/>
              <a:tblGrid>
                <a:gridCol w="1097431">
                  <a:extLst>
                    <a:ext uri="{9D8B030D-6E8A-4147-A177-3AD203B41FA5}">
                      <a16:colId xmlns:a16="http://schemas.microsoft.com/office/drawing/2014/main" val="3108986315"/>
                    </a:ext>
                  </a:extLst>
                </a:gridCol>
                <a:gridCol w="2436057">
                  <a:extLst>
                    <a:ext uri="{9D8B030D-6E8A-4147-A177-3AD203B41FA5}">
                      <a16:colId xmlns:a16="http://schemas.microsoft.com/office/drawing/2014/main" val="1447565435"/>
                    </a:ext>
                  </a:extLst>
                </a:gridCol>
                <a:gridCol w="2363700">
                  <a:extLst>
                    <a:ext uri="{9D8B030D-6E8A-4147-A177-3AD203B41FA5}">
                      <a16:colId xmlns:a16="http://schemas.microsoft.com/office/drawing/2014/main" val="1804124534"/>
                    </a:ext>
                  </a:extLst>
                </a:gridCol>
                <a:gridCol w="1133611">
                  <a:extLst>
                    <a:ext uri="{9D8B030D-6E8A-4147-A177-3AD203B41FA5}">
                      <a16:colId xmlns:a16="http://schemas.microsoft.com/office/drawing/2014/main" val="2808491256"/>
                    </a:ext>
                  </a:extLst>
                </a:gridCol>
              </a:tblGrid>
              <a:tr h="714416">
                <a:tc>
                  <a:txBody>
                    <a:bodyPr/>
                    <a:lstStyle/>
                    <a:p>
                      <a:pPr algn="ctr" rtl="0" fontAlgn="ctr"/>
                      <a:r>
                        <a:rPr lang="en-US" sz="1000" b="1" i="0" u="none" strike="noStrike" dirty="0">
                          <a:solidFill>
                            <a:srgbClr val="000000"/>
                          </a:solidFill>
                          <a:effectLst/>
                          <a:latin typeface="+mn-lt"/>
                        </a:rPr>
                        <a:t>Seat</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mn-lt"/>
                        </a:rPr>
                        <a:t>Republican Primary Winner </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mn-lt"/>
                        </a:rPr>
                        <a:t>Democratic Primary Winner </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00" b="1" i="0" u="none" strike="noStrike">
                          <a:solidFill>
                            <a:srgbClr val="000000"/>
                          </a:solidFill>
                          <a:effectLst/>
                          <a:latin typeface="+mn-lt"/>
                        </a:rPr>
                        <a:t>Cook Rating</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251402"/>
                  </a:ext>
                </a:extLst>
              </a:tr>
              <a:tr h="738227">
                <a:tc>
                  <a:txBody>
                    <a:bodyPr/>
                    <a:lstStyle/>
                    <a:p>
                      <a:pPr algn="ctr" rtl="0" fontAlgn="ctr"/>
                      <a:r>
                        <a:rPr lang="en-US" sz="900" b="1" i="0" u="none" strike="noStrike" dirty="0">
                          <a:solidFill>
                            <a:srgbClr val="000000"/>
                          </a:solidFill>
                          <a:effectLst/>
                          <a:latin typeface="+mn-lt"/>
                        </a:rPr>
                        <a:t>VT-Senate</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Gerald Malloy (43%)</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Peter Welch (87.4%)</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380E3"/>
                    </a:solidFill>
                  </a:tcPr>
                </a:tc>
                <a:extLst>
                  <a:ext uri="{0D108BD9-81ED-4DB2-BD59-A6C34878D82A}">
                    <a16:rowId xmlns:a16="http://schemas.microsoft.com/office/drawing/2014/main" val="4279649427"/>
                  </a:ext>
                </a:extLst>
              </a:tr>
              <a:tr h="738227">
                <a:tc>
                  <a:txBody>
                    <a:bodyPr/>
                    <a:lstStyle/>
                    <a:p>
                      <a:pPr algn="ctr" rtl="0" fontAlgn="ctr"/>
                      <a:r>
                        <a:rPr lang="en-US" sz="900" b="1" i="0" u="none" strike="noStrike" dirty="0">
                          <a:solidFill>
                            <a:srgbClr val="000000"/>
                          </a:solidFill>
                          <a:effectLst/>
                          <a:latin typeface="+mn-lt"/>
                        </a:rPr>
                        <a:t>VT-Governor</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Phil Scott* (69.2%)</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Brenda Siegel (Uncontested)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9"/>
                    </a:solidFill>
                  </a:tcPr>
                </a:tc>
                <a:extLst>
                  <a:ext uri="{0D108BD9-81ED-4DB2-BD59-A6C34878D82A}">
                    <a16:rowId xmlns:a16="http://schemas.microsoft.com/office/drawing/2014/main" val="450668045"/>
                  </a:ext>
                </a:extLst>
              </a:tr>
              <a:tr h="738227">
                <a:tc>
                  <a:txBody>
                    <a:bodyPr/>
                    <a:lstStyle/>
                    <a:p>
                      <a:pPr algn="ctr" rtl="0" fontAlgn="ctr"/>
                      <a:r>
                        <a:rPr lang="en-US" sz="900" b="1" i="0" u="none" strike="noStrike" dirty="0">
                          <a:solidFill>
                            <a:srgbClr val="000000"/>
                          </a:solidFill>
                          <a:effectLst/>
                          <a:latin typeface="+mn-lt"/>
                        </a:rPr>
                        <a:t>VT-AL</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Liam Madden (41.4%)</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Becca Balint (60.6%)</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380E3"/>
                    </a:solidFill>
                  </a:tcPr>
                </a:tc>
                <a:extLst>
                  <a:ext uri="{0D108BD9-81ED-4DB2-BD59-A6C34878D82A}">
                    <a16:rowId xmlns:a16="http://schemas.microsoft.com/office/drawing/2014/main" val="3484371169"/>
                  </a:ext>
                </a:extLst>
              </a:tr>
            </a:tbl>
          </a:graphicData>
        </a:graphic>
      </p:graphicFrame>
    </p:spTree>
    <p:extLst>
      <p:ext uri="{BB962C8B-B14F-4D97-AF65-F5344CB8AC3E}">
        <p14:creationId xmlns:p14="http://schemas.microsoft.com/office/powerpoint/2010/main" val="36276227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Virginia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437077" cy="307777"/>
          </a:xfrm>
          <a:prstGeom prst="rect">
            <a:avLst/>
          </a:prstGeom>
          <a:noFill/>
        </p:spPr>
        <p:txBody>
          <a:bodyPr wrap="none" rtlCol="0">
            <a:spAutoFit/>
          </a:bodyPr>
          <a:lstStyle/>
          <a:p>
            <a:r>
              <a:rPr lang="en-US" sz="1400" dirty="0">
                <a:solidFill>
                  <a:schemeClr val="bg1">
                    <a:lumMod val="50000"/>
                  </a:schemeClr>
                </a:solidFill>
                <a:latin typeface="+mj-lt"/>
              </a:rPr>
              <a:t>Primaries held June 21</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6/27/22</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266270504"/>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7 D</a:t>
                      </a:r>
                      <a:r>
                        <a:rPr lang="en-GB" sz="1100" b="0" i="0" u="none" strike="noStrike" dirty="0">
                          <a:solidFill>
                            <a:schemeClr val="bg1">
                              <a:lumMod val="50000"/>
                            </a:schemeClr>
                          </a:solidFill>
                          <a:effectLst/>
                          <a:latin typeface="+mn-lt"/>
                        </a:rPr>
                        <a:t>,</a:t>
                      </a:r>
                      <a:r>
                        <a:rPr lang="en-GB" sz="1100" b="0" i="0" u="none" strike="noStrike" dirty="0">
                          <a:solidFill>
                            <a:srgbClr val="FF5739"/>
                          </a:solidFill>
                          <a:effectLst/>
                          <a:latin typeface="+mn-lt"/>
                        </a:rPr>
                        <a:t> 4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1" name="TextBox 20">
            <a:extLst>
              <a:ext uri="{FF2B5EF4-FFF2-40B4-BE49-F238E27FC236}">
                <a16:creationId xmlns:a16="http://schemas.microsoft.com/office/drawing/2014/main" id="{18813B6C-32FC-AC7A-B72C-C957DC44080D}"/>
              </a:ext>
            </a:extLst>
          </p:cNvPr>
          <p:cNvSpPr txBox="1"/>
          <p:nvPr/>
        </p:nvSpPr>
        <p:spPr>
          <a:xfrm>
            <a:off x="4532253" y="2119616"/>
            <a:ext cx="1728358" cy="276999"/>
          </a:xfrm>
          <a:prstGeom prst="rect">
            <a:avLst/>
          </a:prstGeom>
          <a:noFill/>
        </p:spPr>
        <p:txBody>
          <a:bodyPr wrap="none" rtlCol="0">
            <a:spAutoFit/>
          </a:bodyPr>
          <a:lstStyle/>
          <a:p>
            <a:r>
              <a:rPr lang="en-US" sz="1200" b="1" dirty="0"/>
              <a:t>Frontrunning women</a:t>
            </a:r>
          </a:p>
        </p:txBody>
      </p:sp>
      <p:sp>
        <p:nvSpPr>
          <p:cNvPr id="22" name="Rectangle 21">
            <a:extLst>
              <a:ext uri="{FF2B5EF4-FFF2-40B4-BE49-F238E27FC236}">
                <a16:creationId xmlns:a16="http://schemas.microsoft.com/office/drawing/2014/main" id="{D1D982FD-48BA-EBDD-6493-5B5C08D39C27}"/>
              </a:ext>
            </a:extLst>
          </p:cNvPr>
          <p:cNvSpPr/>
          <p:nvPr/>
        </p:nvSpPr>
        <p:spPr>
          <a:xfrm>
            <a:off x="4204143" y="2384961"/>
            <a:ext cx="3773718" cy="1323439"/>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Republican voters selected two women to battle for Virginia’s two most competitive districts in the upcoming general election</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Democratic incumbents Elaine Luria (D-VA-2) and Abigail </a:t>
            </a:r>
            <a:r>
              <a:rPr lang="en-GB" sz="1000" dirty="0" err="1">
                <a:solidFill>
                  <a:schemeClr val="dk1"/>
                </a:solidFill>
                <a:ea typeface="Arial"/>
                <a:cs typeface="Arial"/>
                <a:sym typeface="Arial"/>
              </a:rPr>
              <a:t>Spanberger</a:t>
            </a:r>
            <a:r>
              <a:rPr lang="en-GB" sz="1000" dirty="0">
                <a:solidFill>
                  <a:schemeClr val="dk1"/>
                </a:solidFill>
                <a:ea typeface="Arial"/>
                <a:cs typeface="Arial"/>
                <a:sym typeface="Arial"/>
              </a:rPr>
              <a:t> (D-VA-7) ran uncontested and will face off with GOP candidates Sen. Jen </a:t>
            </a:r>
            <a:r>
              <a:rPr lang="en-GB" sz="1000" dirty="0" err="1">
                <a:solidFill>
                  <a:schemeClr val="dk1"/>
                </a:solidFill>
                <a:ea typeface="Arial"/>
                <a:cs typeface="Arial"/>
                <a:sym typeface="Arial"/>
              </a:rPr>
              <a:t>Kiggins</a:t>
            </a:r>
            <a:r>
              <a:rPr lang="en-GB" sz="1000" dirty="0">
                <a:solidFill>
                  <a:schemeClr val="dk1"/>
                </a:solidFill>
                <a:ea typeface="Arial"/>
                <a:cs typeface="Arial"/>
                <a:sym typeface="Arial"/>
              </a:rPr>
              <a:t> (D-VA) and </a:t>
            </a:r>
            <a:r>
              <a:rPr lang="en-GB" sz="1000" dirty="0" err="1">
                <a:solidFill>
                  <a:schemeClr val="dk1"/>
                </a:solidFill>
                <a:ea typeface="Arial"/>
                <a:cs typeface="Arial"/>
                <a:sym typeface="Arial"/>
              </a:rPr>
              <a:t>Yesli</a:t>
            </a:r>
            <a:r>
              <a:rPr lang="en-GB" sz="1000" dirty="0">
                <a:solidFill>
                  <a:schemeClr val="dk1"/>
                </a:solidFill>
                <a:ea typeface="Arial"/>
                <a:cs typeface="Arial"/>
                <a:sym typeface="Arial"/>
              </a:rPr>
              <a:t> Vega in November</a:t>
            </a:r>
          </a:p>
          <a:p>
            <a:pPr marL="171450" lvl="0" indent="-171450">
              <a:buClr>
                <a:schemeClr val="dk1"/>
              </a:buClr>
              <a:buSzPts val="1100"/>
              <a:buFont typeface="Noto Sans Symbols"/>
              <a:buChar char="▪"/>
            </a:pPr>
            <a:endParaRPr lang="en-GB" sz="1000" dirty="0">
              <a:solidFill>
                <a:schemeClr val="dk1"/>
              </a:solidFill>
              <a:ea typeface="Arial"/>
              <a:cs typeface="Arial"/>
              <a:sym typeface="Arial"/>
            </a:endParaRPr>
          </a:p>
        </p:txBody>
      </p:sp>
      <p:sp>
        <p:nvSpPr>
          <p:cNvPr id="24" name="Google Shape;8242;p127">
            <a:extLst>
              <a:ext uri="{FF2B5EF4-FFF2-40B4-BE49-F238E27FC236}">
                <a16:creationId xmlns:a16="http://schemas.microsoft.com/office/drawing/2014/main" id="{5CB825E4-3CEE-4BF5-1CC0-96D8F9F10D50}"/>
              </a:ext>
            </a:extLst>
          </p:cNvPr>
          <p:cNvSpPr/>
          <p:nvPr/>
        </p:nvSpPr>
        <p:spPr>
          <a:xfrm>
            <a:off x="4285365" y="3697837"/>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25" name="TextBox 24">
            <a:extLst>
              <a:ext uri="{FF2B5EF4-FFF2-40B4-BE49-F238E27FC236}">
                <a16:creationId xmlns:a16="http://schemas.microsoft.com/office/drawing/2014/main" id="{C97E5353-D256-8E52-4D9F-A375353CA6B7}"/>
              </a:ext>
            </a:extLst>
          </p:cNvPr>
          <p:cNvSpPr txBox="1"/>
          <p:nvPr/>
        </p:nvSpPr>
        <p:spPr>
          <a:xfrm>
            <a:off x="4532253" y="3682781"/>
            <a:ext cx="1337226" cy="276999"/>
          </a:xfrm>
          <a:prstGeom prst="rect">
            <a:avLst/>
          </a:prstGeom>
          <a:noFill/>
        </p:spPr>
        <p:txBody>
          <a:bodyPr wrap="none" rtlCol="0">
            <a:spAutoFit/>
          </a:bodyPr>
          <a:lstStyle/>
          <a:p>
            <a:r>
              <a:rPr lang="en-US" sz="1200" b="1" dirty="0"/>
              <a:t>Democrats only</a:t>
            </a:r>
          </a:p>
        </p:txBody>
      </p:sp>
      <p:sp>
        <p:nvSpPr>
          <p:cNvPr id="26" name="Rectangle 25">
            <a:extLst>
              <a:ext uri="{FF2B5EF4-FFF2-40B4-BE49-F238E27FC236}">
                <a16:creationId xmlns:a16="http://schemas.microsoft.com/office/drawing/2014/main" id="{63E75529-0BFB-4E68-84A9-8DEE66951CC8}"/>
              </a:ext>
            </a:extLst>
          </p:cNvPr>
          <p:cNvSpPr/>
          <p:nvPr/>
        </p:nvSpPr>
        <p:spPr>
          <a:xfrm>
            <a:off x="4204143" y="3944725"/>
            <a:ext cx="3870347" cy="1169551"/>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Incumbent Rep. Donald Beyer (D-VA-8)  faced a primary challenge for the first time in his four-term career and easily defeated his opponent Victoria </a:t>
            </a:r>
            <a:r>
              <a:rPr lang="en-GB" sz="1000" dirty="0" err="1">
                <a:solidFill>
                  <a:schemeClr val="dk1"/>
                </a:solidFill>
                <a:cs typeface="Arial"/>
                <a:sym typeface="Arial"/>
              </a:rPr>
              <a:t>Virsaingh</a:t>
            </a:r>
            <a:r>
              <a:rPr lang="en-GB" sz="1000" dirty="0">
                <a:solidFill>
                  <a:schemeClr val="dk1"/>
                </a:solidFill>
                <a:cs typeface="Arial"/>
                <a:sym typeface="Arial"/>
              </a:rPr>
              <a:t> in Virginia’s 8th CD, receiving 77.3% of the vote </a:t>
            </a:r>
          </a:p>
          <a:p>
            <a:pPr marL="171450" lvl="0" indent="-171450">
              <a:buClr>
                <a:schemeClr val="dk1"/>
              </a:buClr>
              <a:buSzPts val="1100"/>
              <a:buFont typeface="Noto Sans Symbols"/>
              <a:buChar char="▪"/>
            </a:pPr>
            <a:r>
              <a:rPr lang="en-GB" sz="1000" dirty="0">
                <a:solidFill>
                  <a:schemeClr val="dk1"/>
                </a:solidFill>
                <a:cs typeface="Arial"/>
                <a:sym typeface="Arial"/>
              </a:rPr>
              <a:t>Beyer will defend his safely Democratic seat against GOP candidate Karina </a:t>
            </a:r>
            <a:r>
              <a:rPr lang="en-GB" sz="1000" dirty="0" err="1">
                <a:solidFill>
                  <a:schemeClr val="dk1"/>
                </a:solidFill>
                <a:cs typeface="Arial"/>
                <a:sym typeface="Arial"/>
              </a:rPr>
              <a:t>Lipsman</a:t>
            </a:r>
            <a:r>
              <a:rPr lang="en-GB" sz="1000" dirty="0">
                <a:solidFill>
                  <a:schemeClr val="dk1"/>
                </a:solidFill>
                <a:cs typeface="Arial"/>
                <a:sym typeface="Arial"/>
              </a:rPr>
              <a:t> (R) in the upcoming general election</a:t>
            </a:r>
          </a:p>
        </p:txBody>
      </p:sp>
      <p:sp>
        <p:nvSpPr>
          <p:cNvPr id="20" name="Google Shape;8235;p127">
            <a:extLst>
              <a:ext uri="{FF2B5EF4-FFF2-40B4-BE49-F238E27FC236}">
                <a16:creationId xmlns:a16="http://schemas.microsoft.com/office/drawing/2014/main" id="{255C29B1-8728-6625-352E-923A97D9DF53}"/>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23" name="Picture 22" descr="Map&#10;&#10;Description automatically generated">
            <a:extLst>
              <a:ext uri="{FF2B5EF4-FFF2-40B4-BE49-F238E27FC236}">
                <a16:creationId xmlns:a16="http://schemas.microsoft.com/office/drawing/2014/main" id="{E0BABA11-63A7-2E48-8E39-65353ED656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43143" y="4505924"/>
            <a:ext cx="2109651" cy="1000870"/>
          </a:xfrm>
          <a:prstGeom prst="rect">
            <a:avLst/>
          </a:prstGeom>
        </p:spPr>
      </p:pic>
      <p:sp>
        <p:nvSpPr>
          <p:cNvPr id="28" name="TextBox 27">
            <a:extLst>
              <a:ext uri="{FF2B5EF4-FFF2-40B4-BE49-F238E27FC236}">
                <a16:creationId xmlns:a16="http://schemas.microsoft.com/office/drawing/2014/main" id="{E6B2F0E4-2D90-4408-1D35-A1548F5F4136}"/>
              </a:ext>
            </a:extLst>
          </p:cNvPr>
          <p:cNvSpPr txBox="1"/>
          <p:nvPr/>
        </p:nvSpPr>
        <p:spPr>
          <a:xfrm>
            <a:off x="636990" y="6209508"/>
            <a:ext cx="5090041"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 WTOP, The Washington Post, New York Times, The Cook Political Report with Amy Walter, Ballotpedia</a:t>
            </a:r>
          </a:p>
        </p:txBody>
      </p:sp>
    </p:spTree>
    <p:extLst>
      <p:ext uri="{BB962C8B-B14F-4D97-AF65-F5344CB8AC3E}">
        <p14:creationId xmlns:p14="http://schemas.microsoft.com/office/powerpoint/2010/main" val="33409672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Virginia primary results </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6/22/22</a:t>
            </a:r>
          </a:p>
        </p:txBody>
      </p:sp>
      <p:graphicFrame>
        <p:nvGraphicFramePr>
          <p:cNvPr id="7" name="Table 6">
            <a:extLst>
              <a:ext uri="{FF2B5EF4-FFF2-40B4-BE49-F238E27FC236}">
                <a16:creationId xmlns:a16="http://schemas.microsoft.com/office/drawing/2014/main" id="{D47D97B9-0BA5-FFEE-25BB-C343739EF2AA}"/>
              </a:ext>
            </a:extLst>
          </p:cNvPr>
          <p:cNvGraphicFramePr>
            <a:graphicFrameLocks noGrp="1"/>
          </p:cNvGraphicFramePr>
          <p:nvPr>
            <p:extLst>
              <p:ext uri="{D42A27DB-BD31-4B8C-83A1-F6EECF244321}">
                <p14:modId xmlns:p14="http://schemas.microsoft.com/office/powerpoint/2010/main" val="4185147530"/>
              </p:ext>
            </p:extLst>
          </p:nvPr>
        </p:nvGraphicFramePr>
        <p:xfrm>
          <a:off x="1153740" y="1625285"/>
          <a:ext cx="7030800" cy="4301999"/>
        </p:xfrm>
        <a:graphic>
          <a:graphicData uri="http://schemas.openxmlformats.org/drawingml/2006/table">
            <a:tbl>
              <a:tblPr/>
              <a:tblGrid>
                <a:gridCol w="1095552">
                  <a:extLst>
                    <a:ext uri="{9D8B030D-6E8A-4147-A177-3AD203B41FA5}">
                      <a16:colId xmlns:a16="http://schemas.microsoft.com/office/drawing/2014/main" val="2104329652"/>
                    </a:ext>
                  </a:extLst>
                </a:gridCol>
                <a:gridCol w="2431886">
                  <a:extLst>
                    <a:ext uri="{9D8B030D-6E8A-4147-A177-3AD203B41FA5}">
                      <a16:colId xmlns:a16="http://schemas.microsoft.com/office/drawing/2014/main" val="2796420648"/>
                    </a:ext>
                  </a:extLst>
                </a:gridCol>
                <a:gridCol w="2371692">
                  <a:extLst>
                    <a:ext uri="{9D8B030D-6E8A-4147-A177-3AD203B41FA5}">
                      <a16:colId xmlns:a16="http://schemas.microsoft.com/office/drawing/2014/main" val="588181626"/>
                    </a:ext>
                  </a:extLst>
                </a:gridCol>
                <a:gridCol w="1131670">
                  <a:extLst>
                    <a:ext uri="{9D8B030D-6E8A-4147-A177-3AD203B41FA5}">
                      <a16:colId xmlns:a16="http://schemas.microsoft.com/office/drawing/2014/main" val="2719931783"/>
                    </a:ext>
                  </a:extLst>
                </a:gridCol>
              </a:tblGrid>
              <a:tr h="346909">
                <a:tc>
                  <a:txBody>
                    <a:bodyPr/>
                    <a:lstStyle/>
                    <a:p>
                      <a:pPr algn="ctr" rtl="0" fontAlgn="ctr"/>
                      <a:r>
                        <a:rPr lang="en-US" sz="1050" b="1" i="0" u="none" strike="noStrike" dirty="0">
                          <a:solidFill>
                            <a:srgbClr val="000000"/>
                          </a:solidFill>
                          <a:effectLst/>
                          <a:latin typeface="+mn-lt"/>
                        </a:rPr>
                        <a:t>Seat</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Republican Primary Winner </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Democratic Primary Winner </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dirty="0">
                          <a:solidFill>
                            <a:srgbClr val="000000"/>
                          </a:solidFill>
                          <a:effectLst/>
                          <a:latin typeface="+mn-lt"/>
                        </a:rPr>
                        <a:t>Cook Rating</a:t>
                      </a:r>
                    </a:p>
                  </a:txBody>
                  <a:tcPr marL="6285" marR="6285" marT="62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7189131"/>
                  </a:ext>
                </a:extLst>
              </a:tr>
              <a:tr h="358474">
                <a:tc>
                  <a:txBody>
                    <a:bodyPr/>
                    <a:lstStyle/>
                    <a:p>
                      <a:pPr algn="ctr" rtl="0" fontAlgn="ctr"/>
                      <a:r>
                        <a:rPr lang="en-US" sz="900" b="1" i="0" u="none" strike="noStrike">
                          <a:solidFill>
                            <a:srgbClr val="000000"/>
                          </a:solidFill>
                          <a:effectLst/>
                          <a:latin typeface="+mn-lt"/>
                        </a:rPr>
                        <a:t>VA-1</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Rob Wittman*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Herb Jones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242000407"/>
                  </a:ext>
                </a:extLst>
              </a:tr>
              <a:tr h="358474">
                <a:tc>
                  <a:txBody>
                    <a:bodyPr/>
                    <a:lstStyle/>
                    <a:p>
                      <a:pPr algn="ctr" rtl="0" fontAlgn="ctr"/>
                      <a:r>
                        <a:rPr lang="en-US" sz="900" b="1" i="0" u="none" strike="noStrike">
                          <a:solidFill>
                            <a:srgbClr val="000000"/>
                          </a:solidFill>
                          <a:effectLst/>
                          <a:latin typeface="+mn-lt"/>
                        </a:rPr>
                        <a:t>VA-2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Jen Kiggans (55.8%)</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Elaine Luria*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611909912"/>
                  </a:ext>
                </a:extLst>
              </a:tr>
              <a:tr h="358474">
                <a:tc>
                  <a:txBody>
                    <a:bodyPr/>
                    <a:lstStyle/>
                    <a:p>
                      <a:pPr algn="ctr" rtl="0" fontAlgn="ctr"/>
                      <a:r>
                        <a:rPr lang="en-US" sz="900" b="1" i="0" u="none" strike="noStrike">
                          <a:solidFill>
                            <a:srgbClr val="000000"/>
                          </a:solidFill>
                          <a:effectLst/>
                          <a:latin typeface="+mn-lt"/>
                        </a:rPr>
                        <a:t>VA-3</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Terry </a:t>
                      </a:r>
                      <a:r>
                        <a:rPr lang="en-US" sz="900" b="1" i="0" u="none" strike="noStrike" dirty="0" err="1">
                          <a:solidFill>
                            <a:srgbClr val="000000"/>
                          </a:solidFill>
                          <a:effectLst/>
                          <a:latin typeface="+mn-lt"/>
                        </a:rPr>
                        <a:t>Namkung</a:t>
                      </a:r>
                      <a:r>
                        <a:rPr lang="en-US" sz="900" b="1" i="0" u="none" strike="noStrike" dirty="0">
                          <a:solidFill>
                            <a:srgbClr val="000000"/>
                          </a:solidFill>
                          <a:effectLst/>
                          <a:latin typeface="+mn-lt"/>
                        </a:rPr>
                        <a:t> (61.7%)</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Bobby Scott*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895209119"/>
                  </a:ext>
                </a:extLst>
              </a:tr>
              <a:tr h="358474">
                <a:tc>
                  <a:txBody>
                    <a:bodyPr/>
                    <a:lstStyle/>
                    <a:p>
                      <a:pPr algn="ctr" rtl="0" fontAlgn="ctr"/>
                      <a:r>
                        <a:rPr lang="en-US" sz="900" b="1" i="0" u="none" strike="noStrike">
                          <a:solidFill>
                            <a:srgbClr val="000000"/>
                          </a:solidFill>
                          <a:effectLst/>
                          <a:latin typeface="+mn-lt"/>
                        </a:rPr>
                        <a:t>VA-4</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Leon Benjamin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Donald McEachin*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804685760"/>
                  </a:ext>
                </a:extLst>
              </a:tr>
              <a:tr h="364412">
                <a:tc>
                  <a:txBody>
                    <a:bodyPr/>
                    <a:lstStyle/>
                    <a:p>
                      <a:pPr algn="ctr" rtl="0" fontAlgn="ctr"/>
                      <a:r>
                        <a:rPr lang="en-US" sz="900" b="1" i="0" u="none" strike="noStrike">
                          <a:solidFill>
                            <a:srgbClr val="000000"/>
                          </a:solidFill>
                          <a:effectLst/>
                          <a:latin typeface="+mn-lt"/>
                        </a:rPr>
                        <a:t>VA-5</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No Candidate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Joshua Throneburg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452302982"/>
                  </a:ext>
                </a:extLst>
              </a:tr>
              <a:tr h="358474">
                <a:tc>
                  <a:txBody>
                    <a:bodyPr/>
                    <a:lstStyle/>
                    <a:p>
                      <a:pPr algn="ctr" rtl="0" fontAlgn="ctr"/>
                      <a:r>
                        <a:rPr lang="en-US" sz="900" b="1" i="0" u="none" strike="noStrike">
                          <a:solidFill>
                            <a:srgbClr val="000000"/>
                          </a:solidFill>
                          <a:effectLst/>
                          <a:latin typeface="+mn-lt"/>
                        </a:rPr>
                        <a:t>VA-6</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Ben Cline* (82.3%)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No Candidate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294739013"/>
                  </a:ext>
                </a:extLst>
              </a:tr>
              <a:tr h="364412">
                <a:tc>
                  <a:txBody>
                    <a:bodyPr/>
                    <a:lstStyle/>
                    <a:p>
                      <a:pPr algn="ctr" rtl="0" fontAlgn="ctr"/>
                      <a:r>
                        <a:rPr lang="en-US" sz="900" b="1" i="0" u="none" strike="noStrike">
                          <a:solidFill>
                            <a:srgbClr val="000000"/>
                          </a:solidFill>
                          <a:effectLst/>
                          <a:latin typeface="+mn-lt"/>
                        </a:rPr>
                        <a:t>VA-7</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Yesli Vega (28.9%)</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Abigail </a:t>
                      </a:r>
                      <a:r>
                        <a:rPr lang="en-US" sz="900" b="1" i="0" u="none" strike="noStrike" dirty="0" err="1">
                          <a:solidFill>
                            <a:srgbClr val="000000"/>
                          </a:solidFill>
                          <a:effectLst/>
                          <a:latin typeface="+mn-lt"/>
                        </a:rPr>
                        <a:t>Spanberger</a:t>
                      </a:r>
                      <a:r>
                        <a:rPr lang="en-US" sz="900" b="1" i="0" u="none" strike="noStrike" dirty="0">
                          <a:solidFill>
                            <a:srgbClr val="000000"/>
                          </a:solidFill>
                          <a:effectLst/>
                          <a:latin typeface="+mn-lt"/>
                        </a:rPr>
                        <a:t>*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Toss Up</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2046172106"/>
                  </a:ext>
                </a:extLst>
              </a:tr>
              <a:tr h="358474">
                <a:tc>
                  <a:txBody>
                    <a:bodyPr/>
                    <a:lstStyle/>
                    <a:p>
                      <a:pPr algn="ctr" rtl="0" fontAlgn="ctr"/>
                      <a:r>
                        <a:rPr lang="en-US" sz="900" b="1" i="0" u="none" strike="noStrike">
                          <a:solidFill>
                            <a:srgbClr val="000000"/>
                          </a:solidFill>
                          <a:effectLst/>
                          <a:latin typeface="+mn-lt"/>
                        </a:rPr>
                        <a:t>VA-8</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No Candidate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Donald Beyer* (77.3%)</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823159376"/>
                  </a:ext>
                </a:extLst>
              </a:tr>
              <a:tr h="358474">
                <a:tc>
                  <a:txBody>
                    <a:bodyPr/>
                    <a:lstStyle/>
                    <a:p>
                      <a:pPr algn="ctr" rtl="0" fontAlgn="ctr"/>
                      <a:r>
                        <a:rPr lang="en-US" sz="900" b="1" i="0" u="none" strike="noStrike">
                          <a:solidFill>
                            <a:srgbClr val="000000"/>
                          </a:solidFill>
                          <a:effectLst/>
                          <a:latin typeface="+mn-lt"/>
                        </a:rPr>
                        <a:t>VA-9</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Morgan Griffith*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No Candidate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999223924"/>
                  </a:ext>
                </a:extLst>
              </a:tr>
              <a:tr h="358474">
                <a:tc>
                  <a:txBody>
                    <a:bodyPr/>
                    <a:lstStyle/>
                    <a:p>
                      <a:pPr algn="ctr" rtl="0" fontAlgn="ctr"/>
                      <a:r>
                        <a:rPr lang="en-US" sz="900" b="1" i="0" u="none" strike="noStrike">
                          <a:solidFill>
                            <a:srgbClr val="000000"/>
                          </a:solidFill>
                          <a:effectLst/>
                          <a:latin typeface="+mn-lt"/>
                        </a:rPr>
                        <a:t>VA-10</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No Candidate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dirty="0">
                          <a:solidFill>
                            <a:srgbClr val="000000"/>
                          </a:solidFill>
                          <a:effectLst/>
                          <a:latin typeface="+mn-lt"/>
                        </a:rPr>
                        <a:t>Jennifer </a:t>
                      </a:r>
                      <a:r>
                        <a:rPr lang="en-US" sz="900" b="1" i="0" u="none" strike="noStrike" dirty="0" err="1">
                          <a:solidFill>
                            <a:srgbClr val="000000"/>
                          </a:solidFill>
                          <a:effectLst/>
                          <a:latin typeface="+mn-lt"/>
                        </a:rPr>
                        <a:t>Wexton</a:t>
                      </a:r>
                      <a:r>
                        <a:rPr lang="en-US" sz="900" b="1" i="0" u="none" strike="noStrike" dirty="0">
                          <a:solidFill>
                            <a:srgbClr val="000000"/>
                          </a:solidFill>
                          <a:effectLst/>
                          <a:latin typeface="+mn-lt"/>
                        </a:rPr>
                        <a:t>*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70504173"/>
                  </a:ext>
                </a:extLst>
              </a:tr>
              <a:tr h="358474">
                <a:tc>
                  <a:txBody>
                    <a:bodyPr/>
                    <a:lstStyle/>
                    <a:p>
                      <a:pPr algn="ctr" rtl="0" fontAlgn="ctr"/>
                      <a:r>
                        <a:rPr lang="en-US" sz="900" b="1" i="0" u="none" strike="noStrike">
                          <a:solidFill>
                            <a:srgbClr val="000000"/>
                          </a:solidFill>
                          <a:effectLst/>
                          <a:latin typeface="+mn-lt"/>
                        </a:rPr>
                        <a:t>VA-11</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No Candidate</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Gerry Connolly*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4160330687"/>
                  </a:ext>
                </a:extLst>
              </a:tr>
            </a:tbl>
          </a:graphicData>
        </a:graphic>
      </p:graphicFrame>
      <p:sp>
        <p:nvSpPr>
          <p:cNvPr id="8" name="Text Placeholder 18">
            <a:extLst>
              <a:ext uri="{FF2B5EF4-FFF2-40B4-BE49-F238E27FC236}">
                <a16:creationId xmlns:a16="http://schemas.microsoft.com/office/drawing/2014/main" id="{7897A462-A812-A502-3D9A-F61C61E4399F}"/>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28074869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Washington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528128" cy="307777"/>
          </a:xfrm>
          <a:prstGeom prst="rect">
            <a:avLst/>
          </a:prstGeom>
          <a:noFill/>
        </p:spPr>
        <p:txBody>
          <a:bodyPr wrap="none" rtlCol="0">
            <a:spAutoFit/>
          </a:bodyPr>
          <a:lstStyle/>
          <a:p>
            <a:r>
              <a:rPr lang="en-US" sz="1400" dirty="0">
                <a:solidFill>
                  <a:schemeClr val="bg1">
                    <a:lumMod val="50000"/>
                  </a:schemeClr>
                </a:solidFill>
                <a:latin typeface="+mj-lt"/>
              </a:rPr>
              <a:t>Primaries held August 2</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8/3/22</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3755333919"/>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10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7 D</a:t>
                      </a:r>
                      <a:r>
                        <a:rPr lang="en-GB" sz="1100" b="0" i="0" u="none" strike="noStrike" dirty="0">
                          <a:solidFill>
                            <a:schemeClr val="bg1">
                              <a:lumMod val="50000"/>
                            </a:schemeClr>
                          </a:solidFill>
                          <a:effectLst/>
                          <a:latin typeface="+mn-lt"/>
                        </a:rPr>
                        <a:t>,</a:t>
                      </a:r>
                      <a:r>
                        <a:rPr lang="en-GB" sz="1100" b="0" i="0" u="none" strike="noStrike" dirty="0">
                          <a:solidFill>
                            <a:srgbClr val="FF5739"/>
                          </a:solidFill>
                          <a:effectLst/>
                          <a:latin typeface="+mn-lt"/>
                        </a:rPr>
                        <a:t> 3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1" name="TextBox 20">
            <a:extLst>
              <a:ext uri="{FF2B5EF4-FFF2-40B4-BE49-F238E27FC236}">
                <a16:creationId xmlns:a16="http://schemas.microsoft.com/office/drawing/2014/main" id="{18813B6C-32FC-AC7A-B72C-C957DC44080D}"/>
              </a:ext>
            </a:extLst>
          </p:cNvPr>
          <p:cNvSpPr txBox="1"/>
          <p:nvPr/>
        </p:nvSpPr>
        <p:spPr>
          <a:xfrm>
            <a:off x="4532253" y="2116604"/>
            <a:ext cx="2013693" cy="276999"/>
          </a:xfrm>
          <a:prstGeom prst="rect">
            <a:avLst/>
          </a:prstGeom>
          <a:noFill/>
        </p:spPr>
        <p:txBody>
          <a:bodyPr wrap="none" rtlCol="0">
            <a:spAutoFit/>
          </a:bodyPr>
          <a:lstStyle/>
          <a:p>
            <a:r>
              <a:rPr lang="en-US" sz="1200" b="1" dirty="0"/>
              <a:t>Impeachment challenges</a:t>
            </a:r>
          </a:p>
        </p:txBody>
      </p:sp>
      <p:sp>
        <p:nvSpPr>
          <p:cNvPr id="22" name="Rectangle 21">
            <a:extLst>
              <a:ext uri="{FF2B5EF4-FFF2-40B4-BE49-F238E27FC236}">
                <a16:creationId xmlns:a16="http://schemas.microsoft.com/office/drawing/2014/main" id="{D1D982FD-48BA-EBDD-6493-5B5C08D39C27}"/>
              </a:ext>
            </a:extLst>
          </p:cNvPr>
          <p:cNvSpPr/>
          <p:nvPr/>
        </p:nvSpPr>
        <p:spPr>
          <a:xfrm>
            <a:off x="4204143" y="2376320"/>
            <a:ext cx="3720657" cy="1323439"/>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ea typeface="Arial"/>
                <a:cs typeface="Arial"/>
                <a:sym typeface="Arial"/>
              </a:rPr>
              <a:t>Reps. Jaime Herrera </a:t>
            </a:r>
            <a:r>
              <a:rPr lang="en-US" sz="1000" dirty="0" err="1">
                <a:solidFill>
                  <a:schemeClr val="dk1"/>
                </a:solidFill>
                <a:ea typeface="Arial"/>
                <a:cs typeface="Arial"/>
                <a:sym typeface="Arial"/>
              </a:rPr>
              <a:t>Beutler</a:t>
            </a:r>
            <a:r>
              <a:rPr lang="en-US" sz="1000" dirty="0">
                <a:solidFill>
                  <a:schemeClr val="dk1"/>
                </a:solidFill>
                <a:ea typeface="Arial"/>
                <a:cs typeface="Arial"/>
                <a:sym typeface="Arial"/>
              </a:rPr>
              <a:t> (R-WA-3) and Dan Newhouse (R-WA-4) voted to impeach former President Trump with inciting the Jan 6. Capitol attack, and both faced upward battles in their re-election campaigns against Trump-endorsed candidates</a:t>
            </a:r>
          </a:p>
          <a:p>
            <a:pPr marL="171450" lvl="0" indent="-171450">
              <a:buClr>
                <a:schemeClr val="dk1"/>
              </a:buClr>
              <a:buSzPts val="1100"/>
              <a:buFont typeface="Noto Sans Symbols"/>
              <a:buChar char="▪"/>
            </a:pPr>
            <a:r>
              <a:rPr lang="en-US" sz="1000" dirty="0">
                <a:solidFill>
                  <a:schemeClr val="dk1"/>
                </a:solidFill>
                <a:ea typeface="Arial"/>
                <a:cs typeface="Arial"/>
                <a:sym typeface="Arial"/>
              </a:rPr>
              <a:t>Newhouse narrowly won the most votes in his district’s open, non-partisan primary but </a:t>
            </a:r>
            <a:r>
              <a:rPr lang="en-US" sz="1000" dirty="0" err="1">
                <a:solidFill>
                  <a:schemeClr val="dk1"/>
                </a:solidFill>
                <a:ea typeface="Arial"/>
                <a:cs typeface="Arial"/>
                <a:sym typeface="Arial"/>
              </a:rPr>
              <a:t>Beutler</a:t>
            </a:r>
            <a:r>
              <a:rPr lang="en-US" sz="1000" dirty="0">
                <a:solidFill>
                  <a:schemeClr val="dk1"/>
                </a:solidFill>
                <a:ea typeface="Arial"/>
                <a:cs typeface="Arial"/>
                <a:sym typeface="Arial"/>
              </a:rPr>
              <a:t> ultimately lost her primary by 0.5%</a:t>
            </a:r>
          </a:p>
        </p:txBody>
      </p:sp>
      <p:sp>
        <p:nvSpPr>
          <p:cNvPr id="24" name="Google Shape;8242;p127">
            <a:extLst>
              <a:ext uri="{FF2B5EF4-FFF2-40B4-BE49-F238E27FC236}">
                <a16:creationId xmlns:a16="http://schemas.microsoft.com/office/drawing/2014/main" id="{5CB825E4-3CEE-4BF5-1CC0-96D8F9F10D50}"/>
              </a:ext>
            </a:extLst>
          </p:cNvPr>
          <p:cNvSpPr/>
          <p:nvPr/>
        </p:nvSpPr>
        <p:spPr>
          <a:xfrm>
            <a:off x="4285365" y="3765213"/>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25" name="TextBox 24">
            <a:extLst>
              <a:ext uri="{FF2B5EF4-FFF2-40B4-BE49-F238E27FC236}">
                <a16:creationId xmlns:a16="http://schemas.microsoft.com/office/drawing/2014/main" id="{C97E5353-D256-8E52-4D9F-A375353CA6B7}"/>
              </a:ext>
            </a:extLst>
          </p:cNvPr>
          <p:cNvSpPr txBox="1"/>
          <p:nvPr/>
        </p:nvSpPr>
        <p:spPr>
          <a:xfrm>
            <a:off x="4532253" y="3749569"/>
            <a:ext cx="2024913" cy="276999"/>
          </a:xfrm>
          <a:prstGeom prst="rect">
            <a:avLst/>
          </a:prstGeom>
          <a:noFill/>
        </p:spPr>
        <p:txBody>
          <a:bodyPr wrap="none" rtlCol="0">
            <a:spAutoFit/>
          </a:bodyPr>
          <a:lstStyle/>
          <a:p>
            <a:r>
              <a:rPr lang="en-US" sz="1200" b="1" dirty="0"/>
              <a:t>Republican target: 8</a:t>
            </a:r>
            <a:r>
              <a:rPr lang="en-US" sz="1200" b="1" baseline="30000" dirty="0"/>
              <a:t>th</a:t>
            </a:r>
            <a:r>
              <a:rPr lang="en-US" sz="1200" b="1" dirty="0"/>
              <a:t> CD</a:t>
            </a:r>
          </a:p>
        </p:txBody>
      </p:sp>
      <p:sp>
        <p:nvSpPr>
          <p:cNvPr id="26" name="Rectangle 25">
            <a:extLst>
              <a:ext uri="{FF2B5EF4-FFF2-40B4-BE49-F238E27FC236}">
                <a16:creationId xmlns:a16="http://schemas.microsoft.com/office/drawing/2014/main" id="{63E75529-0BFB-4E68-84A9-8DEE66951CC8}"/>
              </a:ext>
            </a:extLst>
          </p:cNvPr>
          <p:cNvSpPr/>
          <p:nvPr/>
        </p:nvSpPr>
        <p:spPr>
          <a:xfrm>
            <a:off x="4204143" y="4012101"/>
            <a:ext cx="3795979" cy="1015663"/>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cs typeface="Arial"/>
                <a:sym typeface="Arial"/>
              </a:rPr>
              <a:t>Washington’s sole swing district is held by Rep. Kim Schrier (D-WA-8), who handily won her district’s crowded 11-person primary with 48.1% of the vote</a:t>
            </a:r>
          </a:p>
          <a:p>
            <a:pPr marL="171450" lvl="0" indent="-171450">
              <a:buClr>
                <a:schemeClr val="dk1"/>
              </a:buClr>
              <a:buSzPts val="1100"/>
              <a:buFont typeface="Noto Sans Symbols"/>
              <a:buChar char="▪"/>
            </a:pPr>
            <a:r>
              <a:rPr lang="en-US" sz="1000" dirty="0">
                <a:solidFill>
                  <a:schemeClr val="dk1"/>
                </a:solidFill>
                <a:cs typeface="Arial"/>
                <a:sym typeface="Arial"/>
              </a:rPr>
              <a:t>Republican candidate Matt Larkin has the second most votes so far with 16.7% of the vote, followed by Republican candidate Reagan Dunn with 14.9% of the vote</a:t>
            </a:r>
          </a:p>
        </p:txBody>
      </p:sp>
      <p:sp>
        <p:nvSpPr>
          <p:cNvPr id="32" name="TextBox 31">
            <a:extLst>
              <a:ext uri="{FF2B5EF4-FFF2-40B4-BE49-F238E27FC236}">
                <a16:creationId xmlns:a16="http://schemas.microsoft.com/office/drawing/2014/main" id="{8241EED9-F7B2-A6EB-9A8C-4639F3924BFA}"/>
              </a:ext>
            </a:extLst>
          </p:cNvPr>
          <p:cNvSpPr txBox="1"/>
          <p:nvPr/>
        </p:nvSpPr>
        <p:spPr>
          <a:xfrm>
            <a:off x="636990" y="6224623"/>
            <a:ext cx="590818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Ballotpedia, The Cook Political Report with Amy Walter, CNN, The Hill, NYT, Seattle Times</a:t>
            </a:r>
          </a:p>
        </p:txBody>
      </p:sp>
      <p:sp>
        <p:nvSpPr>
          <p:cNvPr id="20" name="Google Shape;8235;p127">
            <a:extLst>
              <a:ext uri="{FF2B5EF4-FFF2-40B4-BE49-F238E27FC236}">
                <a16:creationId xmlns:a16="http://schemas.microsoft.com/office/drawing/2014/main" id="{255C29B1-8728-6625-352E-923A97D9DF53}"/>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pic>
        <p:nvPicPr>
          <p:cNvPr id="7" name="Picture 6" descr="Map&#10;&#10;Description automatically generated">
            <a:extLst>
              <a:ext uri="{FF2B5EF4-FFF2-40B4-BE49-F238E27FC236}">
                <a16:creationId xmlns:a16="http://schemas.microsoft.com/office/drawing/2014/main" id="{F7752B1D-3385-C2CC-8056-BB1F6DF925AD}"/>
              </a:ext>
            </a:extLst>
          </p:cNvPr>
          <p:cNvPicPr>
            <a:picLocks noChangeAspect="1"/>
          </p:cNvPicPr>
          <p:nvPr/>
        </p:nvPicPr>
        <p:blipFill rotWithShape="1">
          <a:blip r:embed="rId3"/>
          <a:srcRect l="3775" t="1934" r="1579"/>
          <a:stretch/>
        </p:blipFill>
        <p:spPr>
          <a:xfrm>
            <a:off x="1604098" y="4406156"/>
            <a:ext cx="1755713" cy="1165887"/>
          </a:xfrm>
          <a:prstGeom prst="rect">
            <a:avLst/>
          </a:prstGeom>
        </p:spPr>
      </p:pic>
    </p:spTree>
    <p:extLst>
      <p:ext uri="{BB962C8B-B14F-4D97-AF65-F5344CB8AC3E}">
        <p14:creationId xmlns:p14="http://schemas.microsoft.com/office/powerpoint/2010/main" val="23099892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Washington primary results </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8" name="Text Placeholder 18">
            <a:extLst>
              <a:ext uri="{FF2B5EF4-FFF2-40B4-BE49-F238E27FC236}">
                <a16:creationId xmlns:a16="http://schemas.microsoft.com/office/drawing/2014/main" id="{7897A462-A812-A502-3D9A-F61C61E4399F}"/>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graphicFrame>
        <p:nvGraphicFramePr>
          <p:cNvPr id="9" name="Table 8">
            <a:extLst>
              <a:ext uri="{FF2B5EF4-FFF2-40B4-BE49-F238E27FC236}">
                <a16:creationId xmlns:a16="http://schemas.microsoft.com/office/drawing/2014/main" id="{BB1309F7-6AA5-B808-2376-6EAAAA324596}"/>
              </a:ext>
            </a:extLst>
          </p:cNvPr>
          <p:cNvGraphicFramePr>
            <a:graphicFrameLocks noGrp="1"/>
          </p:cNvGraphicFramePr>
          <p:nvPr>
            <p:extLst>
              <p:ext uri="{D42A27DB-BD31-4B8C-83A1-F6EECF244321}">
                <p14:modId xmlns:p14="http://schemas.microsoft.com/office/powerpoint/2010/main" val="4193289069"/>
              </p:ext>
            </p:extLst>
          </p:nvPr>
        </p:nvGraphicFramePr>
        <p:xfrm>
          <a:off x="1153740" y="1643904"/>
          <a:ext cx="7030799" cy="4301996"/>
        </p:xfrm>
        <a:graphic>
          <a:graphicData uri="http://schemas.openxmlformats.org/drawingml/2006/table">
            <a:tbl>
              <a:tblPr/>
              <a:tblGrid>
                <a:gridCol w="1097432">
                  <a:extLst>
                    <a:ext uri="{9D8B030D-6E8A-4147-A177-3AD203B41FA5}">
                      <a16:colId xmlns:a16="http://schemas.microsoft.com/office/drawing/2014/main" val="1274058222"/>
                    </a:ext>
                  </a:extLst>
                </a:gridCol>
                <a:gridCol w="2436057">
                  <a:extLst>
                    <a:ext uri="{9D8B030D-6E8A-4147-A177-3AD203B41FA5}">
                      <a16:colId xmlns:a16="http://schemas.microsoft.com/office/drawing/2014/main" val="2923352027"/>
                    </a:ext>
                  </a:extLst>
                </a:gridCol>
                <a:gridCol w="2363700">
                  <a:extLst>
                    <a:ext uri="{9D8B030D-6E8A-4147-A177-3AD203B41FA5}">
                      <a16:colId xmlns:a16="http://schemas.microsoft.com/office/drawing/2014/main" val="3349785773"/>
                    </a:ext>
                  </a:extLst>
                </a:gridCol>
                <a:gridCol w="1133610">
                  <a:extLst>
                    <a:ext uri="{9D8B030D-6E8A-4147-A177-3AD203B41FA5}">
                      <a16:colId xmlns:a16="http://schemas.microsoft.com/office/drawing/2014/main" val="329977468"/>
                    </a:ext>
                  </a:extLst>
                </a:gridCol>
              </a:tblGrid>
              <a:tr h="347870">
                <a:tc>
                  <a:txBody>
                    <a:bodyPr/>
                    <a:lstStyle/>
                    <a:p>
                      <a:pPr algn="ctr" rtl="0" fontAlgn="ctr"/>
                      <a:r>
                        <a:rPr lang="en-GB" sz="1000" b="1" i="0" u="none" strike="noStrike" dirty="0">
                          <a:solidFill>
                            <a:srgbClr val="000000"/>
                          </a:solidFill>
                          <a:effectLst/>
                          <a:latin typeface="+mn-lt"/>
                        </a:rPr>
                        <a:t>Seat</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mn-lt"/>
                        </a:rPr>
                        <a:t>Top-Vote-Getter #1</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mn-lt"/>
                        </a:rPr>
                        <a:t>Top-Vote-Getter #2</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mn-lt"/>
                        </a:rPr>
                        <a:t>Cook Rating</a:t>
                      </a:r>
                    </a:p>
                  </a:txBody>
                  <a:tcPr marL="6296" marR="6296" marT="629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4300378"/>
                  </a:ext>
                </a:extLst>
              </a:tr>
              <a:tr h="359466">
                <a:tc>
                  <a:txBody>
                    <a:bodyPr/>
                    <a:lstStyle/>
                    <a:p>
                      <a:pPr algn="ctr" rtl="0" fontAlgn="ctr"/>
                      <a:r>
                        <a:rPr lang="en-GB" sz="900" b="1" i="0" u="none" strike="noStrike">
                          <a:solidFill>
                            <a:srgbClr val="000000"/>
                          </a:solidFill>
                          <a:effectLst/>
                          <a:latin typeface="+mn-lt"/>
                        </a:rPr>
                        <a:t>WA-Senate</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uLnTx/>
                          <a:uFillTx/>
                          <a:latin typeface="+mn-lt"/>
                          <a:ea typeface="+mn-ea"/>
                          <a:cs typeface="+mn-cs"/>
                        </a:rPr>
                        <a:t>Patty Murray* (52.4%)</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Tiffany Smiley (33.6%)</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83364020"/>
                  </a:ext>
                </a:extLst>
              </a:tr>
              <a:tr h="359466">
                <a:tc>
                  <a:txBody>
                    <a:bodyPr/>
                    <a:lstStyle/>
                    <a:p>
                      <a:pPr algn="ctr" rtl="0" fontAlgn="ctr"/>
                      <a:r>
                        <a:rPr lang="en-GB" sz="900" b="1" i="0" u="none" strike="noStrike">
                          <a:solidFill>
                            <a:srgbClr val="000000"/>
                          </a:solidFill>
                          <a:effectLst/>
                          <a:latin typeface="+mn-lt"/>
                        </a:rPr>
                        <a:t>WA-1</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Suzan DelBene* (62%)</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Vincent </a:t>
                      </a:r>
                      <a:r>
                        <a:rPr lang="en-GB" sz="900" b="1" i="0" u="none" strike="noStrike" dirty="0" err="1">
                          <a:solidFill>
                            <a:srgbClr val="000000"/>
                          </a:solidFill>
                          <a:effectLst/>
                          <a:latin typeface="+mn-lt"/>
                        </a:rPr>
                        <a:t>Cavaleri</a:t>
                      </a:r>
                      <a:r>
                        <a:rPr lang="en-GB" sz="900" b="1" i="0" u="none" strike="noStrike" dirty="0">
                          <a:solidFill>
                            <a:srgbClr val="000000"/>
                          </a:solidFill>
                          <a:effectLst/>
                          <a:latin typeface="+mn-lt"/>
                        </a:rPr>
                        <a:t> (19.9%)</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265836048"/>
                  </a:ext>
                </a:extLst>
              </a:tr>
              <a:tr h="359466">
                <a:tc>
                  <a:txBody>
                    <a:bodyPr/>
                    <a:lstStyle/>
                    <a:p>
                      <a:pPr algn="ctr" rtl="0" fontAlgn="ctr"/>
                      <a:r>
                        <a:rPr lang="en-GB" sz="900" b="1" i="0" u="none" strike="noStrike">
                          <a:solidFill>
                            <a:srgbClr val="000000"/>
                          </a:solidFill>
                          <a:effectLst/>
                          <a:latin typeface="+mn-lt"/>
                        </a:rPr>
                        <a:t>WA-2</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Rick Larsen* (45.8%)</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Dan Matthews (17%)</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2251982123"/>
                  </a:ext>
                </a:extLst>
              </a:tr>
              <a:tr h="359466">
                <a:tc>
                  <a:txBody>
                    <a:bodyPr/>
                    <a:lstStyle/>
                    <a:p>
                      <a:pPr algn="ctr" rtl="0" fontAlgn="ctr"/>
                      <a:r>
                        <a:rPr lang="en-GB" sz="900" b="1" i="0" u="none" strike="noStrike">
                          <a:solidFill>
                            <a:srgbClr val="000000"/>
                          </a:solidFill>
                          <a:effectLst/>
                          <a:latin typeface="+mn-lt"/>
                        </a:rPr>
                        <a:t>WA-3</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Marie Perez (31%)</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Joe Kent (22.8%)</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Lean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CCA"/>
                    </a:solidFill>
                  </a:tcPr>
                </a:tc>
                <a:extLst>
                  <a:ext uri="{0D108BD9-81ED-4DB2-BD59-A6C34878D82A}">
                    <a16:rowId xmlns:a16="http://schemas.microsoft.com/office/drawing/2014/main" val="744776911"/>
                  </a:ext>
                </a:extLst>
              </a:tr>
              <a:tr h="359466">
                <a:tc>
                  <a:txBody>
                    <a:bodyPr/>
                    <a:lstStyle/>
                    <a:p>
                      <a:pPr algn="ctr" rtl="0" fontAlgn="ctr"/>
                      <a:r>
                        <a:rPr lang="en-GB" sz="900" b="1" i="0" u="none" strike="noStrike">
                          <a:solidFill>
                            <a:srgbClr val="000000"/>
                          </a:solidFill>
                          <a:effectLst/>
                          <a:latin typeface="+mn-lt"/>
                        </a:rPr>
                        <a:t>WA-4</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Dan Newhouse* (25.5%)</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Doug White (25.2%)</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636634313"/>
                  </a:ext>
                </a:extLst>
              </a:tr>
              <a:tr h="359466">
                <a:tc>
                  <a:txBody>
                    <a:bodyPr/>
                    <a:lstStyle/>
                    <a:p>
                      <a:pPr algn="ctr" rtl="0" fontAlgn="ctr"/>
                      <a:r>
                        <a:rPr lang="en-GB" sz="900" b="1" i="0" u="none" strike="noStrike">
                          <a:solidFill>
                            <a:srgbClr val="000000"/>
                          </a:solidFill>
                          <a:effectLst/>
                          <a:latin typeface="+mn-lt"/>
                        </a:rPr>
                        <a:t>WA-5</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Cathy McMorris Rodgers* (51.5%)</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dirty="0">
                          <a:solidFill>
                            <a:srgbClr val="000000"/>
                          </a:solidFill>
                          <a:effectLst/>
                          <a:latin typeface="+mn-lt"/>
                        </a:rPr>
                        <a:t>Natasha Hill (30.1%)</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a:solidFill>
                            <a:srgbClr val="000000"/>
                          </a:solidFill>
                          <a:effectLst/>
                          <a:latin typeface="+mn-lt"/>
                        </a:rPr>
                        <a:t>Solid R</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4113684634"/>
                  </a:ext>
                </a:extLst>
              </a:tr>
              <a:tr h="359466">
                <a:tc>
                  <a:txBody>
                    <a:bodyPr/>
                    <a:lstStyle/>
                    <a:p>
                      <a:pPr algn="ctr" rtl="0" fontAlgn="ctr"/>
                      <a:r>
                        <a:rPr lang="en-GB" sz="900" b="1" i="0" u="none" strike="noStrike">
                          <a:solidFill>
                            <a:srgbClr val="000000"/>
                          </a:solidFill>
                          <a:effectLst/>
                          <a:latin typeface="+mn-lt"/>
                        </a:rPr>
                        <a:t>WA-6</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Derek Kilmer* (50.4%)</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Elizabeth </a:t>
                      </a:r>
                      <a:r>
                        <a:rPr lang="en-GB" sz="900" b="1" i="0" u="none" strike="noStrike" dirty="0" err="1">
                          <a:solidFill>
                            <a:srgbClr val="000000"/>
                          </a:solidFill>
                          <a:effectLst/>
                          <a:latin typeface="+mn-lt"/>
                        </a:rPr>
                        <a:t>Kreiselmaier</a:t>
                      </a:r>
                      <a:r>
                        <a:rPr lang="en-GB" sz="900" b="1" i="0" u="none" strike="noStrike" dirty="0">
                          <a:solidFill>
                            <a:srgbClr val="000000"/>
                          </a:solidFill>
                          <a:effectLst/>
                          <a:latin typeface="+mn-lt"/>
                        </a:rPr>
                        <a:t> (23.8%)</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223202073"/>
                  </a:ext>
                </a:extLst>
              </a:tr>
              <a:tr h="359466">
                <a:tc>
                  <a:txBody>
                    <a:bodyPr/>
                    <a:lstStyle/>
                    <a:p>
                      <a:pPr algn="ctr" rtl="0" fontAlgn="ctr"/>
                      <a:r>
                        <a:rPr lang="en-GB" sz="900" b="1" i="0" u="none" strike="noStrike">
                          <a:solidFill>
                            <a:srgbClr val="000000"/>
                          </a:solidFill>
                          <a:effectLst/>
                          <a:latin typeface="+mn-lt"/>
                        </a:rPr>
                        <a:t>WA-7</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Pramila Jayapal* (84.9%)</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Cliff Moon (7.6%)</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3065731068"/>
                  </a:ext>
                </a:extLst>
              </a:tr>
              <a:tr h="359466">
                <a:tc>
                  <a:txBody>
                    <a:bodyPr/>
                    <a:lstStyle/>
                    <a:p>
                      <a:pPr algn="ctr" rtl="0" fontAlgn="ctr"/>
                      <a:r>
                        <a:rPr lang="en-GB" sz="900" b="1" i="0" u="none" strike="noStrike">
                          <a:solidFill>
                            <a:srgbClr val="000000"/>
                          </a:solidFill>
                          <a:effectLst/>
                          <a:latin typeface="+mn-lt"/>
                        </a:rPr>
                        <a:t>WA-8</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Kim Schrier* (47.9%)</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Matt Larkin (17%)</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Toss Up</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4E4E4"/>
                    </a:solidFill>
                  </a:tcPr>
                </a:tc>
                <a:extLst>
                  <a:ext uri="{0D108BD9-81ED-4DB2-BD59-A6C34878D82A}">
                    <a16:rowId xmlns:a16="http://schemas.microsoft.com/office/drawing/2014/main" val="1393278518"/>
                  </a:ext>
                </a:extLst>
              </a:tr>
              <a:tr h="359466">
                <a:tc>
                  <a:txBody>
                    <a:bodyPr/>
                    <a:lstStyle/>
                    <a:p>
                      <a:pPr algn="ctr" rtl="0" fontAlgn="ctr"/>
                      <a:r>
                        <a:rPr lang="en-GB" sz="900" b="1" i="0" u="none" strike="noStrike">
                          <a:solidFill>
                            <a:srgbClr val="000000"/>
                          </a:solidFill>
                          <a:effectLst/>
                          <a:latin typeface="+mn-lt"/>
                        </a:rPr>
                        <a:t>WA-9</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Adam Smith* (56.3%)</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Doug Basler (20.6%)</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GB" sz="900" b="1" i="0" u="none" strike="noStrike">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659948576"/>
                  </a:ext>
                </a:extLst>
              </a:tr>
              <a:tr h="359466">
                <a:tc>
                  <a:txBody>
                    <a:bodyPr/>
                    <a:lstStyle/>
                    <a:p>
                      <a:pPr algn="ctr" rtl="0" fontAlgn="ctr"/>
                      <a:r>
                        <a:rPr lang="en-GB" sz="900" b="1" i="0" u="none" strike="noStrike">
                          <a:solidFill>
                            <a:srgbClr val="000000"/>
                          </a:solidFill>
                          <a:effectLst/>
                          <a:latin typeface="+mn-lt"/>
                        </a:rPr>
                        <a:t>WA-10</a:t>
                      </a:r>
                    </a:p>
                  </a:txBody>
                  <a:tcPr marL="6296" marR="6296" marT="629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GB" sz="900" b="1" i="0" u="none" strike="noStrike" dirty="0">
                          <a:solidFill>
                            <a:srgbClr val="000000"/>
                          </a:solidFill>
                          <a:effectLst/>
                          <a:latin typeface="+mn-lt"/>
                        </a:rPr>
                        <a:t>Marilyn Strickland* (55.4%)</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K</a:t>
                      </a:r>
                      <a:r>
                        <a:rPr lang="en-GB" sz="900" b="1" i="0" u="none" strike="noStrike" dirty="0" err="1">
                          <a:solidFill>
                            <a:srgbClr val="000000"/>
                          </a:solidFill>
                          <a:effectLst/>
                          <a:latin typeface="+mn-lt"/>
                        </a:rPr>
                        <a:t>eith</a:t>
                      </a:r>
                      <a:r>
                        <a:rPr lang="en-GB" sz="900" b="1" i="0" u="none" strike="noStrike" dirty="0">
                          <a:solidFill>
                            <a:srgbClr val="000000"/>
                          </a:solidFill>
                          <a:effectLst/>
                          <a:latin typeface="+mn-lt"/>
                        </a:rPr>
                        <a:t> Swank (34%)</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GB" sz="900" b="1" i="0" u="none" strike="noStrike" dirty="0">
                          <a:solidFill>
                            <a:srgbClr val="000000"/>
                          </a:solidFill>
                          <a:effectLst/>
                          <a:latin typeface="+mn-lt"/>
                        </a:rPr>
                        <a:t>Solid D</a:t>
                      </a:r>
                    </a:p>
                  </a:txBody>
                  <a:tcPr marL="6296" marR="6296" marT="6296"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581E4"/>
                    </a:solidFill>
                  </a:tcPr>
                </a:tc>
                <a:extLst>
                  <a:ext uri="{0D108BD9-81ED-4DB2-BD59-A6C34878D82A}">
                    <a16:rowId xmlns:a16="http://schemas.microsoft.com/office/drawing/2014/main" val="1144730478"/>
                  </a:ext>
                </a:extLst>
              </a:tr>
            </a:tbl>
          </a:graphicData>
        </a:graphic>
      </p:graphicFrame>
      <p:sp>
        <p:nvSpPr>
          <p:cNvPr id="12" name="TextBox 11">
            <a:extLst>
              <a:ext uri="{FF2B5EF4-FFF2-40B4-BE49-F238E27FC236}">
                <a16:creationId xmlns:a16="http://schemas.microsoft.com/office/drawing/2014/main" id="{7E56B3A5-FA57-9596-EBFE-2925A0886A63}"/>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8/29/22</a:t>
            </a:r>
          </a:p>
        </p:txBody>
      </p:sp>
      <p:sp>
        <p:nvSpPr>
          <p:cNvPr id="13" name="TextBox 12">
            <a:extLst>
              <a:ext uri="{FF2B5EF4-FFF2-40B4-BE49-F238E27FC236}">
                <a16:creationId xmlns:a16="http://schemas.microsoft.com/office/drawing/2014/main" id="{B8861B6B-27CB-4806-54C4-7396BE7FE56E}"/>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8/29/22</a:t>
            </a:r>
          </a:p>
        </p:txBody>
      </p:sp>
    </p:spTree>
    <p:extLst>
      <p:ext uri="{BB962C8B-B14F-4D97-AF65-F5344CB8AC3E}">
        <p14:creationId xmlns:p14="http://schemas.microsoft.com/office/powerpoint/2010/main" val="9656956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West Virginia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359941" cy="307777"/>
          </a:xfrm>
          <a:prstGeom prst="rect">
            <a:avLst/>
          </a:prstGeom>
          <a:noFill/>
        </p:spPr>
        <p:txBody>
          <a:bodyPr wrap="none" rtlCol="0">
            <a:spAutoFit/>
          </a:bodyPr>
          <a:lstStyle/>
          <a:p>
            <a:r>
              <a:rPr lang="en-US" sz="1400" dirty="0">
                <a:solidFill>
                  <a:schemeClr val="bg1">
                    <a:lumMod val="50000"/>
                  </a:schemeClr>
                </a:solidFill>
                <a:latin typeface="+mj-lt"/>
              </a:rPr>
              <a:t>Primaries held May 10</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6/14/22</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3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chemeClr val="bg1">
                              <a:lumMod val="50000"/>
                            </a:schemeClr>
                          </a:solidFill>
                          <a:effectLst/>
                          <a:latin typeface="+mn-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1" name="TextBox 20">
            <a:extLst>
              <a:ext uri="{FF2B5EF4-FFF2-40B4-BE49-F238E27FC236}">
                <a16:creationId xmlns:a16="http://schemas.microsoft.com/office/drawing/2014/main" id="{18813B6C-32FC-AC7A-B72C-C957DC44080D}"/>
              </a:ext>
            </a:extLst>
          </p:cNvPr>
          <p:cNvSpPr txBox="1"/>
          <p:nvPr/>
        </p:nvSpPr>
        <p:spPr>
          <a:xfrm>
            <a:off x="4544905" y="2119616"/>
            <a:ext cx="1497782" cy="276999"/>
          </a:xfrm>
          <a:prstGeom prst="rect">
            <a:avLst/>
          </a:prstGeom>
          <a:noFill/>
        </p:spPr>
        <p:txBody>
          <a:bodyPr wrap="none" rtlCol="0">
            <a:spAutoFit/>
          </a:bodyPr>
          <a:lstStyle/>
          <a:p>
            <a:r>
              <a:rPr lang="en-US" sz="1200" b="1" dirty="0"/>
              <a:t>Trump’s influence</a:t>
            </a:r>
          </a:p>
        </p:txBody>
      </p:sp>
      <p:sp>
        <p:nvSpPr>
          <p:cNvPr id="22" name="Rectangle 21">
            <a:extLst>
              <a:ext uri="{FF2B5EF4-FFF2-40B4-BE49-F238E27FC236}">
                <a16:creationId xmlns:a16="http://schemas.microsoft.com/office/drawing/2014/main" id="{D1D982FD-48BA-EBDD-6493-5B5C08D39C27}"/>
              </a:ext>
            </a:extLst>
          </p:cNvPr>
          <p:cNvSpPr/>
          <p:nvPr/>
        </p:nvSpPr>
        <p:spPr>
          <a:xfrm>
            <a:off x="4204143" y="2380774"/>
            <a:ext cx="3720657" cy="1169551"/>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ea typeface="Arial"/>
                <a:cs typeface="Arial"/>
                <a:sym typeface="Arial"/>
              </a:rPr>
              <a:t>Redistricting in West Virginia’s 2nd CD pitted two incumbents against each other</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Trump-endorsed Rep. Alex Mooney (R) defeated David McKinley (R), who was backed by Gov. Jim Justice (R) and Sen. Joe Manchin (D)</a:t>
            </a:r>
          </a:p>
          <a:p>
            <a:pPr marL="171450" lvl="0" indent="-171450">
              <a:buClr>
                <a:schemeClr val="dk1"/>
              </a:buClr>
              <a:buSzPts val="1100"/>
              <a:buFont typeface="Noto Sans Symbols"/>
              <a:buChar char="▪"/>
            </a:pPr>
            <a:r>
              <a:rPr lang="en-GB" sz="1000" dirty="0">
                <a:solidFill>
                  <a:schemeClr val="dk1"/>
                </a:solidFill>
                <a:ea typeface="Arial"/>
                <a:cs typeface="Arial"/>
                <a:sym typeface="Arial"/>
              </a:rPr>
              <a:t>Rep. Mooney will face Barry Lee Wendell (D) in the November elections, but the district is still safely Republican</a:t>
            </a:r>
          </a:p>
        </p:txBody>
      </p:sp>
      <p:sp>
        <p:nvSpPr>
          <p:cNvPr id="24" name="Google Shape;8242;p127">
            <a:extLst>
              <a:ext uri="{FF2B5EF4-FFF2-40B4-BE49-F238E27FC236}">
                <a16:creationId xmlns:a16="http://schemas.microsoft.com/office/drawing/2014/main" id="{5CB825E4-3CEE-4BF5-1CC0-96D8F9F10D50}"/>
              </a:ext>
            </a:extLst>
          </p:cNvPr>
          <p:cNvSpPr/>
          <p:nvPr/>
        </p:nvSpPr>
        <p:spPr>
          <a:xfrm>
            <a:off x="4285365" y="3697837"/>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25" name="TextBox 24">
            <a:extLst>
              <a:ext uri="{FF2B5EF4-FFF2-40B4-BE49-F238E27FC236}">
                <a16:creationId xmlns:a16="http://schemas.microsoft.com/office/drawing/2014/main" id="{C97E5353-D256-8E52-4D9F-A375353CA6B7}"/>
              </a:ext>
            </a:extLst>
          </p:cNvPr>
          <p:cNvSpPr txBox="1"/>
          <p:nvPr/>
        </p:nvSpPr>
        <p:spPr>
          <a:xfrm>
            <a:off x="4532253" y="3682781"/>
            <a:ext cx="2045753" cy="276999"/>
          </a:xfrm>
          <a:prstGeom prst="rect">
            <a:avLst/>
          </a:prstGeom>
          <a:noFill/>
        </p:spPr>
        <p:txBody>
          <a:bodyPr wrap="none" rtlCol="0">
            <a:spAutoFit/>
          </a:bodyPr>
          <a:lstStyle/>
          <a:p>
            <a:r>
              <a:rPr lang="en-US" sz="1200" b="1" dirty="0"/>
              <a:t>1</a:t>
            </a:r>
            <a:r>
              <a:rPr lang="en-US" sz="1200" b="1" baseline="30000" dirty="0"/>
              <a:t>st</a:t>
            </a:r>
            <a:r>
              <a:rPr lang="en-US" sz="1200" b="1" dirty="0"/>
              <a:t> Congressional District</a:t>
            </a:r>
          </a:p>
        </p:txBody>
      </p:sp>
      <p:sp>
        <p:nvSpPr>
          <p:cNvPr id="26" name="Rectangle 25">
            <a:extLst>
              <a:ext uri="{FF2B5EF4-FFF2-40B4-BE49-F238E27FC236}">
                <a16:creationId xmlns:a16="http://schemas.microsoft.com/office/drawing/2014/main" id="{63E75529-0BFB-4E68-84A9-8DEE66951CC8}"/>
              </a:ext>
            </a:extLst>
          </p:cNvPr>
          <p:cNvSpPr/>
          <p:nvPr/>
        </p:nvSpPr>
        <p:spPr>
          <a:xfrm>
            <a:off x="4204143" y="3944725"/>
            <a:ext cx="3795979" cy="707886"/>
          </a:xfrm>
          <a:prstGeom prst="rect">
            <a:avLst/>
          </a:prstGeom>
        </p:spPr>
        <p:txBody>
          <a:bodyPr wrap="square">
            <a:spAutoFit/>
          </a:bodyPr>
          <a:lstStyle/>
          <a:p>
            <a:pPr marL="171450" lvl="0" indent="-171450">
              <a:buClr>
                <a:schemeClr val="dk1"/>
              </a:buClr>
              <a:buSzPts val="1100"/>
              <a:buFont typeface="Noto Sans Symbols"/>
              <a:buChar char="▪"/>
            </a:pPr>
            <a:r>
              <a:rPr lang="en-GB" sz="1000" dirty="0">
                <a:solidFill>
                  <a:schemeClr val="dk1"/>
                </a:solidFill>
                <a:cs typeface="Arial"/>
                <a:sym typeface="Arial"/>
              </a:rPr>
              <a:t>Sitting Rep. Carol Miller (R) swiftly defeated 3 others in the West Virginia primaries</a:t>
            </a:r>
          </a:p>
          <a:p>
            <a:pPr marL="171450" lvl="0" indent="-171450">
              <a:buClr>
                <a:schemeClr val="dk1"/>
              </a:buClr>
              <a:buSzPts val="1100"/>
              <a:buFont typeface="Noto Sans Symbols"/>
              <a:buChar char="▪"/>
            </a:pPr>
            <a:r>
              <a:rPr lang="en-GB" sz="1000" dirty="0">
                <a:solidFill>
                  <a:schemeClr val="dk1"/>
                </a:solidFill>
                <a:cs typeface="Arial"/>
                <a:sym typeface="Arial"/>
              </a:rPr>
              <a:t>Miller will face Dem. candidate Lacy Watson, who ran uncontested, in a Republican stronghold district</a:t>
            </a:r>
          </a:p>
        </p:txBody>
      </p:sp>
      <p:sp>
        <p:nvSpPr>
          <p:cNvPr id="32" name="TextBox 31">
            <a:extLst>
              <a:ext uri="{FF2B5EF4-FFF2-40B4-BE49-F238E27FC236}">
                <a16:creationId xmlns:a16="http://schemas.microsoft.com/office/drawing/2014/main" id="{8241EED9-F7B2-A6EB-9A8C-4639F3924BFA}"/>
              </a:ext>
            </a:extLst>
          </p:cNvPr>
          <p:cNvSpPr txBox="1"/>
          <p:nvPr/>
        </p:nvSpPr>
        <p:spPr>
          <a:xfrm>
            <a:off x="636990" y="6224623"/>
            <a:ext cx="590818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CNN, ABC, New York Times, FiveThirtyEight,  West Virginia Gazette, The Cook Political Report with Amy Walter, Ballotpedia</a:t>
            </a:r>
          </a:p>
        </p:txBody>
      </p:sp>
      <p:pic>
        <p:nvPicPr>
          <p:cNvPr id="5" name="Picture 4">
            <a:extLst>
              <a:ext uri="{FF2B5EF4-FFF2-40B4-BE49-F238E27FC236}">
                <a16:creationId xmlns:a16="http://schemas.microsoft.com/office/drawing/2014/main" id="{6BDEF541-1C8B-FF61-4525-67F863B8FD2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143878" y="4376936"/>
            <a:ext cx="2671190" cy="1276731"/>
          </a:xfrm>
          <a:prstGeom prst="rect">
            <a:avLst/>
          </a:prstGeom>
        </p:spPr>
      </p:pic>
      <p:sp>
        <p:nvSpPr>
          <p:cNvPr id="20" name="Google Shape;8235;p127">
            <a:extLst>
              <a:ext uri="{FF2B5EF4-FFF2-40B4-BE49-F238E27FC236}">
                <a16:creationId xmlns:a16="http://schemas.microsoft.com/office/drawing/2014/main" id="{255C29B1-8728-6625-352E-923A97D9DF53}"/>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Tree>
    <p:extLst>
      <p:ext uri="{BB962C8B-B14F-4D97-AF65-F5344CB8AC3E}">
        <p14:creationId xmlns:p14="http://schemas.microsoft.com/office/powerpoint/2010/main" val="20124608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West Virginia primary results </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7/20/22</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22" name="TextBox 21">
            <a:extLst>
              <a:ext uri="{FF2B5EF4-FFF2-40B4-BE49-F238E27FC236}">
                <a16:creationId xmlns:a16="http://schemas.microsoft.com/office/drawing/2014/main" id="{90F8E2F7-ADE5-403E-0228-19CEB69DE6B4}"/>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5/11/22</a:t>
            </a:r>
          </a:p>
        </p:txBody>
      </p:sp>
      <p:graphicFrame>
        <p:nvGraphicFramePr>
          <p:cNvPr id="8" name="Table 7">
            <a:extLst>
              <a:ext uri="{FF2B5EF4-FFF2-40B4-BE49-F238E27FC236}">
                <a16:creationId xmlns:a16="http://schemas.microsoft.com/office/drawing/2014/main" id="{F72A9E78-D971-1ED6-120B-2C74155496CB}"/>
              </a:ext>
            </a:extLst>
          </p:cNvPr>
          <p:cNvGraphicFramePr>
            <a:graphicFrameLocks noGrp="1"/>
          </p:cNvGraphicFramePr>
          <p:nvPr>
            <p:extLst>
              <p:ext uri="{D42A27DB-BD31-4B8C-83A1-F6EECF244321}">
                <p14:modId xmlns:p14="http://schemas.microsoft.com/office/powerpoint/2010/main" val="3986224648"/>
              </p:ext>
            </p:extLst>
          </p:nvPr>
        </p:nvGraphicFramePr>
        <p:xfrm>
          <a:off x="1153740" y="1612782"/>
          <a:ext cx="7030799" cy="2160001"/>
        </p:xfrm>
        <a:graphic>
          <a:graphicData uri="http://schemas.openxmlformats.org/drawingml/2006/table">
            <a:tbl>
              <a:tblPr/>
              <a:tblGrid>
                <a:gridCol w="1093953">
                  <a:extLst>
                    <a:ext uri="{9D8B030D-6E8A-4147-A177-3AD203B41FA5}">
                      <a16:colId xmlns:a16="http://schemas.microsoft.com/office/drawing/2014/main" val="4212595728"/>
                    </a:ext>
                  </a:extLst>
                </a:gridCol>
                <a:gridCol w="2433738">
                  <a:extLst>
                    <a:ext uri="{9D8B030D-6E8A-4147-A177-3AD203B41FA5}">
                      <a16:colId xmlns:a16="http://schemas.microsoft.com/office/drawing/2014/main" val="3387763713"/>
                    </a:ext>
                  </a:extLst>
                </a:gridCol>
                <a:gridCol w="2372280">
                  <a:extLst>
                    <a:ext uri="{9D8B030D-6E8A-4147-A177-3AD203B41FA5}">
                      <a16:colId xmlns:a16="http://schemas.microsoft.com/office/drawing/2014/main" val="4136475612"/>
                    </a:ext>
                  </a:extLst>
                </a:gridCol>
                <a:gridCol w="1130828">
                  <a:extLst>
                    <a:ext uri="{9D8B030D-6E8A-4147-A177-3AD203B41FA5}">
                      <a16:colId xmlns:a16="http://schemas.microsoft.com/office/drawing/2014/main" val="40340308"/>
                    </a:ext>
                  </a:extLst>
                </a:gridCol>
              </a:tblGrid>
              <a:tr h="701299">
                <a:tc>
                  <a:txBody>
                    <a:bodyPr/>
                    <a:lstStyle/>
                    <a:p>
                      <a:pPr algn="ctr" rtl="0" fontAlgn="ctr"/>
                      <a:r>
                        <a:rPr lang="en-US" sz="1050" b="1" i="0" u="none" strike="noStrike" dirty="0">
                          <a:solidFill>
                            <a:srgbClr val="000000"/>
                          </a:solidFill>
                          <a:effectLst/>
                          <a:latin typeface="+mn-lt"/>
                        </a:rPr>
                        <a:t>Seat</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Republican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Democratic Primary Winner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en-US" sz="1050" b="1" i="0" u="none" strike="noStrike">
                          <a:solidFill>
                            <a:srgbClr val="000000"/>
                          </a:solidFill>
                          <a:effectLst/>
                          <a:latin typeface="+mn-lt"/>
                        </a:rPr>
                        <a:t>Cook Rating</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594266"/>
                  </a:ext>
                </a:extLst>
              </a:tr>
              <a:tr h="729351">
                <a:tc>
                  <a:txBody>
                    <a:bodyPr/>
                    <a:lstStyle/>
                    <a:p>
                      <a:pPr algn="ctr" rtl="0" fontAlgn="ctr"/>
                      <a:r>
                        <a:rPr lang="en-US" sz="900" b="1" i="0" u="none" strike="noStrike" dirty="0">
                          <a:solidFill>
                            <a:srgbClr val="000000"/>
                          </a:solidFill>
                          <a:effectLst/>
                          <a:latin typeface="+mn-lt"/>
                        </a:rPr>
                        <a:t>WV-1</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mn-lt"/>
                        </a:rPr>
                        <a:t>Carol Miller* (66.4%)</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Lacy Watson (Uncontested)</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3935592821"/>
                  </a:ext>
                </a:extLst>
              </a:tr>
              <a:tr h="729351">
                <a:tc>
                  <a:txBody>
                    <a:bodyPr/>
                    <a:lstStyle/>
                    <a:p>
                      <a:pPr algn="ctr" rtl="0" fontAlgn="ctr"/>
                      <a:r>
                        <a:rPr lang="en-US" sz="900" b="1" i="0" u="none" strike="noStrike" dirty="0">
                          <a:solidFill>
                            <a:srgbClr val="000000"/>
                          </a:solidFill>
                          <a:effectLst/>
                          <a:latin typeface="+mn-lt"/>
                        </a:rPr>
                        <a:t>WV-2</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mn-lt"/>
                        </a:rPr>
                        <a:t>Alexander Mooney*t (54.2%)</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AC1"/>
                    </a:solidFill>
                  </a:tcPr>
                </a:tc>
                <a:tc>
                  <a:txBody>
                    <a:bodyPr/>
                    <a:lstStyle/>
                    <a:p>
                      <a:pPr algn="ctr" rtl="0" fontAlgn="ctr"/>
                      <a:r>
                        <a:rPr lang="en-US" sz="900" b="1" i="0" u="none" strike="noStrike">
                          <a:solidFill>
                            <a:srgbClr val="000000"/>
                          </a:solidFill>
                          <a:effectLst/>
                          <a:latin typeface="+mn-lt"/>
                        </a:rPr>
                        <a:t>Barry Wendell (57.2%)</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BC9FD"/>
                    </a:solidFill>
                  </a:tcPr>
                </a:tc>
                <a:tc>
                  <a:txBody>
                    <a:bodyPr/>
                    <a:lstStyle/>
                    <a:p>
                      <a:pPr algn="ctr" rtl="0" fontAlgn="ctr"/>
                      <a:r>
                        <a:rPr lang="en-US" sz="900" b="1" i="0" u="none" strike="noStrike" dirty="0">
                          <a:solidFill>
                            <a:srgbClr val="000000"/>
                          </a:solidFill>
                          <a:effectLst/>
                          <a:latin typeface="+mn-lt"/>
                        </a:rPr>
                        <a:t>Solid R</a:t>
                      </a:r>
                    </a:p>
                  </a:txBody>
                  <a:tcPr marL="7620" marR="7620" marT="762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736"/>
                    </a:solidFill>
                  </a:tcPr>
                </a:tc>
                <a:extLst>
                  <a:ext uri="{0D108BD9-81ED-4DB2-BD59-A6C34878D82A}">
                    <a16:rowId xmlns:a16="http://schemas.microsoft.com/office/drawing/2014/main" val="2928261337"/>
                  </a:ext>
                </a:extLst>
              </a:tr>
            </a:tbl>
          </a:graphicData>
        </a:graphic>
      </p:graphicFrame>
      <p:sp>
        <p:nvSpPr>
          <p:cNvPr id="7" name="Text Placeholder 18">
            <a:extLst>
              <a:ext uri="{FF2B5EF4-FFF2-40B4-BE49-F238E27FC236}">
                <a16:creationId xmlns:a16="http://schemas.microsoft.com/office/drawing/2014/main" id="{35936C45-C6E9-BB9C-CCB8-BB50D5E5815E}"/>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dirty="0">
                <a:solidFill>
                  <a:schemeClr val="tx1">
                    <a:lumMod val="65000"/>
                    <a:lumOff val="35000"/>
                  </a:schemeClr>
                </a:solidFill>
                <a:latin typeface="+mn-lt"/>
              </a:rPr>
              <a:t>*Incumbent</a:t>
            </a:r>
          </a:p>
        </p:txBody>
      </p:sp>
    </p:spTree>
    <p:extLst>
      <p:ext uri="{BB962C8B-B14F-4D97-AF65-F5344CB8AC3E}">
        <p14:creationId xmlns:p14="http://schemas.microsoft.com/office/powerpoint/2010/main" val="21052518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oogle Shape;385;p18">
            <a:extLst>
              <a:ext uri="{FF2B5EF4-FFF2-40B4-BE49-F238E27FC236}">
                <a16:creationId xmlns:a16="http://schemas.microsoft.com/office/drawing/2014/main" id="{64412152-1BAF-83B3-BB99-1EC64011AA97}"/>
              </a:ext>
            </a:extLst>
          </p:cNvPr>
          <p:cNvSpPr/>
          <p:nvPr/>
        </p:nvSpPr>
        <p:spPr>
          <a:xfrm>
            <a:off x="4107514" y="1778947"/>
            <a:ext cx="3870347" cy="39233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KEY TAKEAWAYS</a:t>
            </a:r>
          </a:p>
        </p:txBody>
      </p:sp>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Wisconsin primary dashboard</a:t>
            </a:r>
          </a:p>
        </p:txBody>
      </p:sp>
      <p:sp>
        <p:nvSpPr>
          <p:cNvPr id="3" name="TextBox 2">
            <a:extLst>
              <a:ext uri="{FF2B5EF4-FFF2-40B4-BE49-F238E27FC236}">
                <a16:creationId xmlns:a16="http://schemas.microsoft.com/office/drawing/2014/main" id="{756350C4-4831-31B2-50BE-2FC7219BDA1A}"/>
              </a:ext>
            </a:extLst>
          </p:cNvPr>
          <p:cNvSpPr txBox="1"/>
          <p:nvPr/>
        </p:nvSpPr>
        <p:spPr>
          <a:xfrm>
            <a:off x="1005465" y="1277542"/>
            <a:ext cx="2528128" cy="307777"/>
          </a:xfrm>
          <a:prstGeom prst="rect">
            <a:avLst/>
          </a:prstGeom>
          <a:noFill/>
        </p:spPr>
        <p:txBody>
          <a:bodyPr wrap="none" rtlCol="0">
            <a:spAutoFit/>
          </a:bodyPr>
          <a:lstStyle/>
          <a:p>
            <a:r>
              <a:rPr lang="en-US" sz="1400" dirty="0">
                <a:solidFill>
                  <a:schemeClr val="bg1">
                    <a:lumMod val="50000"/>
                  </a:schemeClr>
                </a:solidFill>
                <a:latin typeface="+mj-lt"/>
              </a:rPr>
              <a:t>Primaries held August 9</a:t>
            </a:r>
          </a:p>
        </p:txBody>
      </p:sp>
      <p:sp>
        <p:nvSpPr>
          <p:cNvPr id="4" name="TextBox 3">
            <a:extLst>
              <a:ext uri="{FF2B5EF4-FFF2-40B4-BE49-F238E27FC236}">
                <a16:creationId xmlns:a16="http://schemas.microsoft.com/office/drawing/2014/main" id="{C0786A6D-EED1-0496-B3A0-3A06A0BD9ADB}"/>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8/10/22</a:t>
            </a:r>
          </a:p>
        </p:txBody>
      </p:sp>
      <p:sp>
        <p:nvSpPr>
          <p:cNvPr id="30" name="Google Shape;375;p18">
            <a:extLst>
              <a:ext uri="{FF2B5EF4-FFF2-40B4-BE49-F238E27FC236}">
                <a16:creationId xmlns:a16="http://schemas.microsoft.com/office/drawing/2014/main" id="{2F7C63BB-5B20-7F66-AB3A-557C9ED1A809}"/>
              </a:ext>
            </a:extLst>
          </p:cNvPr>
          <p:cNvSpPr/>
          <p:nvPr/>
        </p:nvSpPr>
        <p:spPr>
          <a:xfrm>
            <a:off x="1033266" y="3868119"/>
            <a:ext cx="2897385" cy="1834181"/>
          </a:xfrm>
          <a:prstGeom prst="roundRect">
            <a:avLst>
              <a:gd name="adj" fmla="val 4719"/>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778947"/>
            <a:ext cx="2897385" cy="1929453"/>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r>
              <a:rPr lang="en-US" sz="1100" dirty="0">
                <a:solidFill>
                  <a:schemeClr val="accent1">
                    <a:lumMod val="75000"/>
                  </a:schemeClr>
                </a:solidFill>
                <a:latin typeface="Arial"/>
                <a:ea typeface="Arial"/>
                <a:cs typeface="Arial"/>
                <a:sym typeface="Arial"/>
              </a:rPr>
              <a:t>POSITIONS ON THE BALLOT</a:t>
            </a:r>
          </a:p>
        </p:txBody>
      </p:sp>
      <p:graphicFrame>
        <p:nvGraphicFramePr>
          <p:cNvPr id="35" name="Table 34">
            <a:extLst>
              <a:ext uri="{FF2B5EF4-FFF2-40B4-BE49-F238E27FC236}">
                <a16:creationId xmlns:a16="http://schemas.microsoft.com/office/drawing/2014/main" id="{84928A56-7145-8A36-B9E8-68A16042BE43}"/>
              </a:ext>
            </a:extLst>
          </p:cNvPr>
          <p:cNvGraphicFramePr>
            <a:graphicFrameLocks noGrp="1"/>
          </p:cNvGraphicFramePr>
          <p:nvPr>
            <p:extLst>
              <p:ext uri="{D42A27DB-BD31-4B8C-83A1-F6EECF244321}">
                <p14:modId xmlns:p14="http://schemas.microsoft.com/office/powerpoint/2010/main" val="2204454055"/>
              </p:ext>
            </p:extLst>
          </p:nvPr>
        </p:nvGraphicFramePr>
        <p:xfrm>
          <a:off x="1033263" y="2165789"/>
          <a:ext cx="2897385" cy="1525512"/>
        </p:xfrm>
        <a:graphic>
          <a:graphicData uri="http://schemas.openxmlformats.org/drawingml/2006/table">
            <a:tbl>
              <a:tblPr firstRow="1" bandRow="1">
                <a:tableStyleId>{5C22544A-7EE6-4342-B048-85BDC9FD1C3A}</a:tableStyleId>
              </a:tblPr>
              <a:tblGrid>
                <a:gridCol w="710615">
                  <a:extLst>
                    <a:ext uri="{9D8B030D-6E8A-4147-A177-3AD203B41FA5}">
                      <a16:colId xmlns:a16="http://schemas.microsoft.com/office/drawing/2014/main" val="1913085593"/>
                    </a:ext>
                  </a:extLst>
                </a:gridCol>
                <a:gridCol w="1093385">
                  <a:extLst>
                    <a:ext uri="{9D8B030D-6E8A-4147-A177-3AD203B41FA5}">
                      <a16:colId xmlns:a16="http://schemas.microsoft.com/office/drawing/2014/main" val="3166958733"/>
                    </a:ext>
                  </a:extLst>
                </a:gridCol>
                <a:gridCol w="1093385">
                  <a:extLst>
                    <a:ext uri="{9D8B030D-6E8A-4147-A177-3AD203B41FA5}">
                      <a16:colId xmlns:a16="http://schemas.microsoft.com/office/drawing/2014/main" val="1633291999"/>
                    </a:ext>
                  </a:extLst>
                </a:gridCol>
              </a:tblGrid>
              <a:tr h="349236">
                <a:tc>
                  <a:txBody>
                    <a:bodyPr/>
                    <a:lstStyle/>
                    <a:p>
                      <a:pPr algn="ctr" rtl="0" fontAlgn="ctr"/>
                      <a:r>
                        <a:rPr lang="en-GB" sz="1100" b="0" i="0" u="none" strike="noStrike" dirty="0">
                          <a:solidFill>
                            <a:schemeClr val="accent1">
                              <a:lumMod val="75000"/>
                            </a:schemeClr>
                          </a:solidFill>
                          <a:effectLst/>
                          <a:latin typeface="+mn-lt"/>
                        </a:rPr>
                        <a:t>Office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Seats</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chemeClr val="accent1">
                              <a:lumMod val="75000"/>
                            </a:schemeClr>
                          </a:solidFill>
                          <a:effectLst/>
                          <a:latin typeface="+mn-lt"/>
                        </a:rPr>
                        <a:t>Incumbent party</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48317516"/>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House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8</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3 D</a:t>
                      </a:r>
                      <a:r>
                        <a:rPr lang="en-GB" sz="1100" b="0" i="0" u="none" strike="noStrike" dirty="0">
                          <a:solidFill>
                            <a:schemeClr val="bg1">
                              <a:lumMod val="50000"/>
                            </a:schemeClr>
                          </a:solidFill>
                          <a:effectLst/>
                          <a:latin typeface="+mn-lt"/>
                        </a:rPr>
                        <a:t>,</a:t>
                      </a:r>
                      <a:r>
                        <a:rPr lang="en-GB" sz="1100" b="0" i="0" u="none" strike="noStrike" dirty="0">
                          <a:solidFill>
                            <a:srgbClr val="FF5739"/>
                          </a:solidFill>
                          <a:effectLst/>
                          <a:latin typeface="+mn-lt"/>
                        </a:rPr>
                        <a:t> 5 R</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014425908"/>
                  </a:ext>
                </a:extLst>
              </a:tr>
              <a:tr h="477804">
                <a:tc>
                  <a:txBody>
                    <a:bodyPr/>
                    <a:lstStyle/>
                    <a:p>
                      <a:pPr algn="ctr" rtl="0" fontAlgn="ctr"/>
                      <a:r>
                        <a:rPr lang="en-GB" sz="1100" b="1" i="0" u="none" strike="noStrike" dirty="0">
                          <a:solidFill>
                            <a:schemeClr val="tx1"/>
                          </a:solidFill>
                          <a:effectLst/>
                          <a:latin typeface="Arial" panose="020B0604020202020204" pitchFamily="34" charset="0"/>
                        </a:rPr>
                        <a:t>Senate</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US" sz="1100" b="0" i="0" u="none" strike="noStrike" dirty="0">
                          <a:solidFill>
                            <a:srgbClr val="000000"/>
                          </a:solidFill>
                          <a:effectLst/>
                          <a:latin typeface="+mn-lt"/>
                        </a:rPr>
                        <a:t>1</a:t>
                      </a:r>
                      <a:endParaRPr lang="en-GB" sz="1100" b="0" i="0" u="none" strike="noStrike" dirty="0">
                        <a:solidFill>
                          <a:srgbClr val="000000"/>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rtl="0" fontAlgn="ctr"/>
                      <a:r>
                        <a:rPr lang="en-GB" sz="1100" b="0" i="0" u="none" strike="noStrike" dirty="0">
                          <a:solidFill>
                            <a:srgbClr val="FF5739"/>
                          </a:solidFill>
                          <a:effectLst/>
                          <a:latin typeface="+mn-lt"/>
                        </a:rPr>
                        <a:t>R</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528340143"/>
                  </a:ext>
                </a:extLst>
              </a:tr>
              <a:tr h="349236">
                <a:tc>
                  <a:txBody>
                    <a:bodyPr/>
                    <a:lstStyle/>
                    <a:p>
                      <a:pPr algn="ctr" rtl="0" fontAlgn="ctr"/>
                      <a:r>
                        <a:rPr lang="en-GB" sz="1100" b="1" i="0" u="none" strike="noStrike" dirty="0">
                          <a:solidFill>
                            <a:schemeClr val="tx1"/>
                          </a:solidFill>
                          <a:effectLst/>
                          <a:latin typeface="Arial" panose="020B0604020202020204" pitchFamily="34" charset="0"/>
                        </a:rPr>
                        <a:t>Governor</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00000"/>
                          </a:solidFill>
                          <a:effectLst/>
                          <a:latin typeface="+mn-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GB" sz="1100" b="0" i="0" u="none" strike="noStrike" dirty="0">
                          <a:solidFill>
                            <a:srgbClr val="0380E3"/>
                          </a:solidFill>
                          <a:effectLst/>
                          <a:latin typeface="+mn-lt"/>
                        </a:rPr>
                        <a:t>D</a:t>
                      </a:r>
                      <a:endParaRPr lang="en-GB" sz="1100" b="0" i="0" u="none" strike="noStrike" dirty="0">
                        <a:solidFill>
                          <a:schemeClr val="bg1">
                            <a:lumMod val="50000"/>
                          </a:schemeClr>
                        </a:solidFill>
                        <a:effectLst/>
                        <a:latin typeface="+mn-lt"/>
                      </a:endParaRP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944842839"/>
                  </a:ext>
                </a:extLst>
              </a:tr>
            </a:tbl>
          </a:graphicData>
        </a:graphic>
      </p:graphicFrame>
      <p:sp>
        <p:nvSpPr>
          <p:cNvPr id="36" name="Google Shape;1805;p63">
            <a:extLst>
              <a:ext uri="{FF2B5EF4-FFF2-40B4-BE49-F238E27FC236}">
                <a16:creationId xmlns:a16="http://schemas.microsoft.com/office/drawing/2014/main" id="{5F9FE465-3B6B-07E1-6A84-089F647D315E}"/>
              </a:ext>
            </a:extLst>
          </p:cNvPr>
          <p:cNvSpPr/>
          <p:nvPr/>
        </p:nvSpPr>
        <p:spPr>
          <a:xfrm>
            <a:off x="1068433" y="1964930"/>
            <a:ext cx="1989195" cy="1776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800" b="1" dirty="0">
                <a:solidFill>
                  <a:schemeClr val="tx1">
                    <a:lumMod val="65000"/>
                    <a:lumOff val="35000"/>
                  </a:schemeClr>
                </a:solidFill>
                <a:latin typeface="Arial"/>
                <a:ea typeface="Arial"/>
                <a:cs typeface="Arial"/>
                <a:sym typeface="Arial"/>
              </a:rPr>
              <a:t>Federal and gubernatorial office only</a:t>
            </a:r>
          </a:p>
        </p:txBody>
      </p:sp>
      <p:sp>
        <p:nvSpPr>
          <p:cNvPr id="38" name="Google Shape;379;p18">
            <a:extLst>
              <a:ext uri="{FF2B5EF4-FFF2-40B4-BE49-F238E27FC236}">
                <a16:creationId xmlns:a16="http://schemas.microsoft.com/office/drawing/2014/main" id="{0C4AF39B-50D5-599C-605B-6F41BE67BE15}"/>
              </a:ext>
            </a:extLst>
          </p:cNvPr>
          <p:cNvSpPr txBox="1"/>
          <p:nvPr/>
        </p:nvSpPr>
        <p:spPr>
          <a:xfrm>
            <a:off x="1005465" y="3926493"/>
            <a:ext cx="3160175" cy="2615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359E8F"/>
              </a:buClr>
              <a:buSzPts val="700"/>
              <a:buFont typeface="Arial"/>
              <a:buNone/>
            </a:pPr>
            <a:r>
              <a:rPr lang="en-US" sz="1100" dirty="0">
                <a:solidFill>
                  <a:schemeClr val="accent1">
                    <a:lumMod val="75000"/>
                  </a:schemeClr>
                </a:solidFill>
                <a:latin typeface="Arial"/>
                <a:ea typeface="Arial"/>
                <a:cs typeface="Arial"/>
                <a:sym typeface="Arial"/>
              </a:rPr>
              <a:t>STATE DISTRICT MAP</a:t>
            </a:r>
          </a:p>
        </p:txBody>
      </p:sp>
      <p:sp>
        <p:nvSpPr>
          <p:cNvPr id="39" name="TextBox 38">
            <a:extLst>
              <a:ext uri="{FF2B5EF4-FFF2-40B4-BE49-F238E27FC236}">
                <a16:creationId xmlns:a16="http://schemas.microsoft.com/office/drawing/2014/main" id="{EF2DA69C-E432-A227-EB87-27107C2247AB}"/>
              </a:ext>
            </a:extLst>
          </p:cNvPr>
          <p:cNvSpPr txBox="1"/>
          <p:nvPr/>
        </p:nvSpPr>
        <p:spPr>
          <a:xfrm>
            <a:off x="1005465" y="4101353"/>
            <a:ext cx="2929850" cy="307777"/>
          </a:xfrm>
          <a:prstGeom prst="rect">
            <a:avLst/>
          </a:prstGeom>
          <a:noFill/>
        </p:spPr>
        <p:txBody>
          <a:bodyPr wrap="square">
            <a:spAutoFit/>
          </a:bodyPr>
          <a:lstStyle/>
          <a:p>
            <a:r>
              <a:rPr lang="en-US" sz="700" b="1" dirty="0">
                <a:solidFill>
                  <a:schemeClr val="tx1">
                    <a:lumMod val="65000"/>
                    <a:lumOff val="35000"/>
                  </a:schemeClr>
                </a:solidFill>
                <a:latin typeface="Arial"/>
                <a:ea typeface="Arial"/>
                <a:cs typeface="Arial"/>
                <a:sym typeface="Arial"/>
              </a:rPr>
              <a:t>Partisan coloring based on </a:t>
            </a:r>
            <a:r>
              <a:rPr lang="en-US" sz="700" b="1" i="1" dirty="0">
                <a:solidFill>
                  <a:schemeClr val="tx1">
                    <a:lumMod val="65000"/>
                    <a:lumOff val="35000"/>
                  </a:schemeClr>
                </a:solidFill>
                <a:latin typeface="Arial"/>
                <a:ea typeface="Arial"/>
                <a:cs typeface="Arial"/>
                <a:sym typeface="Arial"/>
              </a:rPr>
              <a:t>Cook Political Report with Amy Walter </a:t>
            </a:r>
            <a:r>
              <a:rPr lang="en-US" sz="700" b="1" dirty="0">
                <a:solidFill>
                  <a:schemeClr val="tx1">
                    <a:lumMod val="65000"/>
                    <a:lumOff val="35000"/>
                  </a:schemeClr>
                </a:solidFill>
                <a:latin typeface="Arial"/>
                <a:ea typeface="Arial"/>
                <a:cs typeface="Arial"/>
                <a:sym typeface="Arial"/>
              </a:rPr>
              <a:t>Race Rating</a:t>
            </a:r>
            <a:endParaRPr lang="en-US" sz="700" b="1" dirty="0">
              <a:solidFill>
                <a:schemeClr val="tx1">
                  <a:lumMod val="65000"/>
                  <a:lumOff val="35000"/>
                </a:schemeClr>
              </a:solidFill>
            </a:endParaRPr>
          </a:p>
        </p:txBody>
      </p:sp>
      <p:sp>
        <p:nvSpPr>
          <p:cNvPr id="21" name="TextBox 20">
            <a:extLst>
              <a:ext uri="{FF2B5EF4-FFF2-40B4-BE49-F238E27FC236}">
                <a16:creationId xmlns:a16="http://schemas.microsoft.com/office/drawing/2014/main" id="{18813B6C-32FC-AC7A-B72C-C957DC44080D}"/>
              </a:ext>
            </a:extLst>
          </p:cNvPr>
          <p:cNvSpPr txBox="1"/>
          <p:nvPr/>
        </p:nvSpPr>
        <p:spPr>
          <a:xfrm>
            <a:off x="4532253" y="2119616"/>
            <a:ext cx="1499128" cy="276999"/>
          </a:xfrm>
          <a:prstGeom prst="rect">
            <a:avLst/>
          </a:prstGeom>
          <a:noFill/>
        </p:spPr>
        <p:txBody>
          <a:bodyPr wrap="none" rtlCol="0">
            <a:spAutoFit/>
          </a:bodyPr>
          <a:lstStyle/>
          <a:p>
            <a:r>
              <a:rPr lang="en-US" sz="1200" b="1" dirty="0"/>
              <a:t>Governor race set</a:t>
            </a:r>
          </a:p>
        </p:txBody>
      </p:sp>
      <p:sp>
        <p:nvSpPr>
          <p:cNvPr id="22" name="Rectangle 21">
            <a:extLst>
              <a:ext uri="{FF2B5EF4-FFF2-40B4-BE49-F238E27FC236}">
                <a16:creationId xmlns:a16="http://schemas.microsoft.com/office/drawing/2014/main" id="{D1D982FD-48BA-EBDD-6493-5B5C08D39C27}"/>
              </a:ext>
            </a:extLst>
          </p:cNvPr>
          <p:cNvSpPr/>
          <p:nvPr/>
        </p:nvSpPr>
        <p:spPr>
          <a:xfrm>
            <a:off x="4204143" y="2406345"/>
            <a:ext cx="3720657" cy="1169551"/>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ea typeface="Arial"/>
                <a:cs typeface="Arial"/>
                <a:sym typeface="Arial"/>
              </a:rPr>
              <a:t>Tim </a:t>
            </a:r>
            <a:r>
              <a:rPr lang="en-US" sz="1000" dirty="0" err="1">
                <a:solidFill>
                  <a:schemeClr val="dk1"/>
                </a:solidFill>
                <a:ea typeface="Arial"/>
                <a:cs typeface="Arial"/>
                <a:sym typeface="Arial"/>
              </a:rPr>
              <a:t>Michels</a:t>
            </a:r>
            <a:r>
              <a:rPr lang="en-US" sz="1000" dirty="0">
                <a:solidFill>
                  <a:schemeClr val="dk1"/>
                </a:solidFill>
                <a:ea typeface="Arial"/>
                <a:cs typeface="Arial"/>
                <a:sym typeface="Arial"/>
              </a:rPr>
              <a:t> (R) defeated former Lt. Gov. Rebecca </a:t>
            </a:r>
            <a:r>
              <a:rPr lang="en-US" sz="1000" dirty="0" err="1">
                <a:solidFill>
                  <a:schemeClr val="dk1"/>
                </a:solidFill>
                <a:ea typeface="Arial"/>
                <a:cs typeface="Arial"/>
                <a:sym typeface="Arial"/>
              </a:rPr>
              <a:t>Kleefisch</a:t>
            </a:r>
            <a:r>
              <a:rPr lang="en-US" sz="1000" dirty="0">
                <a:solidFill>
                  <a:schemeClr val="dk1"/>
                </a:solidFill>
                <a:ea typeface="Arial"/>
                <a:cs typeface="Arial"/>
                <a:sym typeface="Arial"/>
              </a:rPr>
              <a:t> (R) in a primary race that has been considered a proxy war between former President Trump and former VP Pence, with Trump’s pick ultimately prevailing </a:t>
            </a:r>
          </a:p>
          <a:p>
            <a:pPr marL="171450" lvl="0" indent="-171450">
              <a:buClr>
                <a:schemeClr val="dk1"/>
              </a:buClr>
              <a:buSzPts val="1100"/>
              <a:buFont typeface="Noto Sans Symbols"/>
              <a:buChar char="▪"/>
            </a:pPr>
            <a:r>
              <a:rPr lang="en-US" sz="1000" dirty="0" err="1">
                <a:solidFill>
                  <a:schemeClr val="dk1"/>
                </a:solidFill>
                <a:ea typeface="Arial"/>
                <a:cs typeface="Arial"/>
                <a:sym typeface="Arial"/>
              </a:rPr>
              <a:t>Michels</a:t>
            </a:r>
            <a:r>
              <a:rPr lang="en-US" sz="1000" dirty="0">
                <a:solidFill>
                  <a:schemeClr val="dk1"/>
                </a:solidFill>
                <a:ea typeface="Arial"/>
                <a:cs typeface="Arial"/>
                <a:sym typeface="Arial"/>
              </a:rPr>
              <a:t> will face incumbent Gov. Tony Evers (D) in November as Evers seeks his second term; the race is considered one of the most critical of 2022</a:t>
            </a:r>
          </a:p>
        </p:txBody>
      </p:sp>
      <p:sp>
        <p:nvSpPr>
          <p:cNvPr id="24" name="Google Shape;8242;p127">
            <a:extLst>
              <a:ext uri="{FF2B5EF4-FFF2-40B4-BE49-F238E27FC236}">
                <a16:creationId xmlns:a16="http://schemas.microsoft.com/office/drawing/2014/main" id="{5CB825E4-3CEE-4BF5-1CC0-96D8F9F10D50}"/>
              </a:ext>
            </a:extLst>
          </p:cNvPr>
          <p:cNvSpPr/>
          <p:nvPr/>
        </p:nvSpPr>
        <p:spPr>
          <a:xfrm>
            <a:off x="4285365" y="3526387"/>
            <a:ext cx="246888" cy="246888"/>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2</a:t>
            </a:r>
            <a:endParaRPr dirty="0"/>
          </a:p>
        </p:txBody>
      </p:sp>
      <p:sp>
        <p:nvSpPr>
          <p:cNvPr id="25" name="TextBox 24">
            <a:extLst>
              <a:ext uri="{FF2B5EF4-FFF2-40B4-BE49-F238E27FC236}">
                <a16:creationId xmlns:a16="http://schemas.microsoft.com/office/drawing/2014/main" id="{C97E5353-D256-8E52-4D9F-A375353CA6B7}"/>
              </a:ext>
            </a:extLst>
          </p:cNvPr>
          <p:cNvSpPr txBox="1"/>
          <p:nvPr/>
        </p:nvSpPr>
        <p:spPr>
          <a:xfrm>
            <a:off x="4528757" y="3510666"/>
            <a:ext cx="1415772" cy="276999"/>
          </a:xfrm>
          <a:prstGeom prst="rect">
            <a:avLst/>
          </a:prstGeom>
          <a:noFill/>
        </p:spPr>
        <p:txBody>
          <a:bodyPr wrap="none" rtlCol="0">
            <a:spAutoFit/>
          </a:bodyPr>
          <a:lstStyle/>
          <a:p>
            <a:r>
              <a:rPr lang="en-US" sz="1200" b="1" dirty="0"/>
              <a:t>Senate match up</a:t>
            </a:r>
          </a:p>
        </p:txBody>
      </p:sp>
      <p:sp>
        <p:nvSpPr>
          <p:cNvPr id="26" name="Rectangle 25">
            <a:extLst>
              <a:ext uri="{FF2B5EF4-FFF2-40B4-BE49-F238E27FC236}">
                <a16:creationId xmlns:a16="http://schemas.microsoft.com/office/drawing/2014/main" id="{63E75529-0BFB-4E68-84A9-8DEE66951CC8}"/>
              </a:ext>
            </a:extLst>
          </p:cNvPr>
          <p:cNvSpPr/>
          <p:nvPr/>
        </p:nvSpPr>
        <p:spPr>
          <a:xfrm>
            <a:off x="4204143" y="3773275"/>
            <a:ext cx="3795979" cy="707886"/>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cs typeface="Arial"/>
                <a:sym typeface="Arial"/>
              </a:rPr>
              <a:t>Sen. Ron Johnson (R) will face Lt. Gov. Mandela Barnes (D) in November in a race for one of just two open Senate seats that Republicans hold in a state where President Biden won in 2020</a:t>
            </a:r>
          </a:p>
        </p:txBody>
      </p:sp>
      <p:sp>
        <p:nvSpPr>
          <p:cNvPr id="32" name="TextBox 31">
            <a:extLst>
              <a:ext uri="{FF2B5EF4-FFF2-40B4-BE49-F238E27FC236}">
                <a16:creationId xmlns:a16="http://schemas.microsoft.com/office/drawing/2014/main" id="{8241EED9-F7B2-A6EB-9A8C-4639F3924BFA}"/>
              </a:ext>
            </a:extLst>
          </p:cNvPr>
          <p:cNvSpPr txBox="1"/>
          <p:nvPr/>
        </p:nvSpPr>
        <p:spPr>
          <a:xfrm>
            <a:off x="636990" y="6224623"/>
            <a:ext cx="5908189"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WaPo, NYT, CNBC, Politico, NPR, Ballotpedia, FEC, The Cook Political Report with Amy Walter</a:t>
            </a:r>
          </a:p>
        </p:txBody>
      </p:sp>
      <p:sp>
        <p:nvSpPr>
          <p:cNvPr id="20" name="Google Shape;8235;p127">
            <a:extLst>
              <a:ext uri="{FF2B5EF4-FFF2-40B4-BE49-F238E27FC236}">
                <a16:creationId xmlns:a16="http://schemas.microsoft.com/office/drawing/2014/main" id="{255C29B1-8728-6625-352E-923A97D9DF53}"/>
              </a:ext>
            </a:extLst>
          </p:cNvPr>
          <p:cNvSpPr/>
          <p:nvPr/>
        </p:nvSpPr>
        <p:spPr>
          <a:xfrm>
            <a:off x="4285365" y="2133886"/>
            <a:ext cx="246888" cy="246888"/>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ea typeface="Arial Black"/>
                <a:cs typeface="Arial Black"/>
                <a:sym typeface="Arial Black"/>
              </a:rPr>
              <a:t>1</a:t>
            </a:r>
            <a:endParaRPr dirty="0"/>
          </a:p>
        </p:txBody>
      </p:sp>
      <p:sp>
        <p:nvSpPr>
          <p:cNvPr id="23" name="Google Shape;8242;p127">
            <a:extLst>
              <a:ext uri="{FF2B5EF4-FFF2-40B4-BE49-F238E27FC236}">
                <a16:creationId xmlns:a16="http://schemas.microsoft.com/office/drawing/2014/main" id="{ADF4DA32-6229-F74E-79D3-7D29845B707B}"/>
              </a:ext>
            </a:extLst>
          </p:cNvPr>
          <p:cNvSpPr/>
          <p:nvPr/>
        </p:nvSpPr>
        <p:spPr>
          <a:xfrm>
            <a:off x="4285365" y="4422855"/>
            <a:ext cx="246888" cy="2468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300" b="1" dirty="0">
                <a:solidFill>
                  <a:schemeClr val="lt1"/>
                </a:solidFill>
                <a:latin typeface="Arial Black"/>
                <a:sym typeface="Arial Black"/>
              </a:rPr>
              <a:t>3</a:t>
            </a:r>
            <a:endParaRPr dirty="0"/>
          </a:p>
        </p:txBody>
      </p:sp>
      <p:sp>
        <p:nvSpPr>
          <p:cNvPr id="27" name="TextBox 26">
            <a:extLst>
              <a:ext uri="{FF2B5EF4-FFF2-40B4-BE49-F238E27FC236}">
                <a16:creationId xmlns:a16="http://schemas.microsoft.com/office/drawing/2014/main" id="{CD5875BF-CB77-6AAC-68AB-0490AAA09362}"/>
              </a:ext>
            </a:extLst>
          </p:cNvPr>
          <p:cNvSpPr txBox="1"/>
          <p:nvPr/>
        </p:nvSpPr>
        <p:spPr>
          <a:xfrm>
            <a:off x="4532253" y="4401541"/>
            <a:ext cx="595035" cy="276999"/>
          </a:xfrm>
          <a:prstGeom prst="rect">
            <a:avLst/>
          </a:prstGeom>
          <a:noFill/>
        </p:spPr>
        <p:txBody>
          <a:bodyPr wrap="none" rtlCol="0">
            <a:spAutoFit/>
          </a:bodyPr>
          <a:lstStyle/>
          <a:p>
            <a:r>
              <a:rPr lang="en-US" sz="1200" b="1" dirty="0"/>
              <a:t>WI-03</a:t>
            </a:r>
          </a:p>
        </p:txBody>
      </p:sp>
      <p:sp>
        <p:nvSpPr>
          <p:cNvPr id="28" name="Rectangle 27">
            <a:extLst>
              <a:ext uri="{FF2B5EF4-FFF2-40B4-BE49-F238E27FC236}">
                <a16:creationId xmlns:a16="http://schemas.microsoft.com/office/drawing/2014/main" id="{DB25978E-0CCA-194C-2CC8-48366CD7CF89}"/>
              </a:ext>
            </a:extLst>
          </p:cNvPr>
          <p:cNvSpPr/>
          <p:nvPr/>
        </p:nvSpPr>
        <p:spPr>
          <a:xfrm>
            <a:off x="4204143" y="4669743"/>
            <a:ext cx="3795979" cy="1015663"/>
          </a:xfrm>
          <a:prstGeom prst="rect">
            <a:avLst/>
          </a:prstGeom>
        </p:spPr>
        <p:txBody>
          <a:bodyPr wrap="square">
            <a:spAutoFit/>
          </a:bodyPr>
          <a:lstStyle/>
          <a:p>
            <a:pPr marL="171450" lvl="0" indent="-171450">
              <a:buClr>
                <a:schemeClr val="dk1"/>
              </a:buClr>
              <a:buSzPts val="1100"/>
              <a:buFont typeface="Noto Sans Symbols"/>
              <a:buChar char="▪"/>
            </a:pPr>
            <a:r>
              <a:rPr lang="en-US" sz="1000" dirty="0">
                <a:solidFill>
                  <a:schemeClr val="dk1"/>
                </a:solidFill>
                <a:cs typeface="Arial"/>
                <a:sym typeface="Arial"/>
              </a:rPr>
              <a:t>Incumbent Rep. Ron Kind (D WI-03) announced his retirement last year, paving the way for an open seat race between state </a:t>
            </a:r>
            <a:r>
              <a:rPr lang="en-US" sz="1000" dirty="0" err="1">
                <a:solidFill>
                  <a:schemeClr val="dk1"/>
                </a:solidFill>
                <a:cs typeface="Arial"/>
                <a:sym typeface="Arial"/>
              </a:rPr>
              <a:t>sen.</a:t>
            </a:r>
            <a:r>
              <a:rPr lang="en-US" sz="1000" dirty="0">
                <a:solidFill>
                  <a:schemeClr val="dk1"/>
                </a:solidFill>
                <a:cs typeface="Arial"/>
                <a:sym typeface="Arial"/>
              </a:rPr>
              <a:t> Brad Pfaff (D) and Trump-endorsed former Navy SEAL Derrick Van Orden (R) </a:t>
            </a:r>
          </a:p>
          <a:p>
            <a:pPr marL="171450" lvl="0" indent="-171450">
              <a:buClr>
                <a:schemeClr val="dk1"/>
              </a:buClr>
              <a:buSzPts val="1100"/>
              <a:buFont typeface="Noto Sans Symbols"/>
              <a:buChar char="▪"/>
            </a:pPr>
            <a:r>
              <a:rPr lang="en-US" sz="1000" dirty="0">
                <a:solidFill>
                  <a:schemeClr val="dk1"/>
                </a:solidFill>
                <a:cs typeface="Arial"/>
                <a:sym typeface="Arial"/>
              </a:rPr>
              <a:t>Van Orden is slightly favored in the general election and has outraised Pfaff $4.5 million to $722,000 as of July 20</a:t>
            </a:r>
          </a:p>
        </p:txBody>
      </p:sp>
      <p:pic>
        <p:nvPicPr>
          <p:cNvPr id="29" name="Google Shape;98;p3" descr="Map&#10;&#10;Description automatically generated">
            <a:extLst>
              <a:ext uri="{FF2B5EF4-FFF2-40B4-BE49-F238E27FC236}">
                <a16:creationId xmlns:a16="http://schemas.microsoft.com/office/drawing/2014/main" id="{98E5CD00-164B-B54D-211E-045D79FD0A5C}"/>
              </a:ext>
            </a:extLst>
          </p:cNvPr>
          <p:cNvPicPr preferRelativeResize="0"/>
          <p:nvPr/>
        </p:nvPicPr>
        <p:blipFill rotWithShape="1">
          <a:blip r:embed="rId3">
            <a:alphaModFix/>
          </a:blip>
          <a:srcRect/>
          <a:stretch/>
        </p:blipFill>
        <p:spPr>
          <a:xfrm>
            <a:off x="1871521" y="4321752"/>
            <a:ext cx="1309001" cy="1298462"/>
          </a:xfrm>
          <a:prstGeom prst="rect">
            <a:avLst/>
          </a:prstGeom>
          <a:noFill/>
          <a:ln>
            <a:noFill/>
          </a:ln>
        </p:spPr>
      </p:pic>
    </p:spTree>
    <p:extLst>
      <p:ext uri="{BB962C8B-B14F-4D97-AF65-F5344CB8AC3E}">
        <p14:creationId xmlns:p14="http://schemas.microsoft.com/office/powerpoint/2010/main" val="363107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165C-C89C-F6EF-C1FF-0535789FE080}"/>
              </a:ext>
            </a:extLst>
          </p:cNvPr>
          <p:cNvSpPr>
            <a:spLocks noGrp="1"/>
          </p:cNvSpPr>
          <p:nvPr>
            <p:ph type="title"/>
          </p:nvPr>
        </p:nvSpPr>
        <p:spPr/>
        <p:txBody>
          <a:bodyPr>
            <a:normAutofit/>
          </a:bodyPr>
          <a:lstStyle/>
          <a:p>
            <a:r>
              <a:rPr lang="en-US" sz="2000" dirty="0"/>
              <a:t>Wisconsin primary results </a:t>
            </a:r>
          </a:p>
        </p:txBody>
      </p:sp>
      <p:sp>
        <p:nvSpPr>
          <p:cNvPr id="31" name="Google Shape;385;p18">
            <a:extLst>
              <a:ext uri="{FF2B5EF4-FFF2-40B4-BE49-F238E27FC236}">
                <a16:creationId xmlns:a16="http://schemas.microsoft.com/office/drawing/2014/main" id="{47424DB2-89AF-C8C6-465B-66542DC2C9C4}"/>
              </a:ext>
            </a:extLst>
          </p:cNvPr>
          <p:cNvSpPr/>
          <p:nvPr/>
        </p:nvSpPr>
        <p:spPr>
          <a:xfrm>
            <a:off x="1033265" y="1543755"/>
            <a:ext cx="7271750" cy="4494112"/>
          </a:xfrm>
          <a:prstGeom prst="roundRect">
            <a:avLst>
              <a:gd name="adj" fmla="val 2525"/>
            </a:avLst>
          </a:prstGeom>
          <a:solidFill>
            <a:schemeClr val="lt1"/>
          </a:solidFill>
          <a:ln w="12700" cap="flat" cmpd="sng">
            <a:solidFill>
              <a:schemeClr val="l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rtl="0">
              <a:spcBef>
                <a:spcPts val="0"/>
              </a:spcBef>
              <a:spcAft>
                <a:spcPts val="0"/>
              </a:spcAft>
              <a:buClr>
                <a:schemeClr val="dk1"/>
              </a:buClr>
              <a:buSzPts val="1800"/>
              <a:buFont typeface="Arial"/>
              <a:buNone/>
            </a:pPr>
            <a:endParaRPr lang="en-US" sz="1100" dirty="0">
              <a:noFill/>
              <a:ea typeface="Arial"/>
              <a:cs typeface="Arial"/>
              <a:sym typeface="Arial"/>
            </a:endParaRPr>
          </a:p>
        </p:txBody>
      </p:sp>
      <p:sp>
        <p:nvSpPr>
          <p:cNvPr id="7" name="Text Placeholder 18">
            <a:extLst>
              <a:ext uri="{FF2B5EF4-FFF2-40B4-BE49-F238E27FC236}">
                <a16:creationId xmlns:a16="http://schemas.microsoft.com/office/drawing/2014/main" id="{35936C45-C6E9-BB9C-CCB8-BB50D5E5815E}"/>
              </a:ext>
            </a:extLst>
          </p:cNvPr>
          <p:cNvSpPr txBox="1">
            <a:spLocks/>
          </p:cNvSpPr>
          <p:nvPr/>
        </p:nvSpPr>
        <p:spPr bwMode="auto">
          <a:xfrm>
            <a:off x="636988" y="6057869"/>
            <a:ext cx="8247721" cy="200055"/>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i="1">
                <a:solidFill>
                  <a:schemeClr val="tx1">
                    <a:lumMod val="65000"/>
                    <a:lumOff val="35000"/>
                  </a:schemeClr>
                </a:solidFill>
                <a:latin typeface="+mn-lt"/>
              </a:rPr>
              <a:t>WI-2 </a:t>
            </a:r>
            <a:r>
              <a:rPr lang="en-US" sz="700" i="1" dirty="0">
                <a:solidFill>
                  <a:schemeClr val="tx1">
                    <a:lumMod val="65000"/>
                    <a:lumOff val="35000"/>
                  </a:schemeClr>
                </a:solidFill>
                <a:latin typeface="+mn-lt"/>
              </a:rPr>
              <a:t>has been called by </a:t>
            </a:r>
            <a:r>
              <a:rPr lang="en-US" sz="700" i="1">
                <a:solidFill>
                  <a:schemeClr val="tx1">
                    <a:lumMod val="65000"/>
                    <a:lumOff val="35000"/>
                  </a:schemeClr>
                </a:solidFill>
                <a:latin typeface="+mn-lt"/>
              </a:rPr>
              <a:t>some outlets; *</a:t>
            </a:r>
            <a:r>
              <a:rPr lang="en-US" sz="700" i="1" dirty="0">
                <a:solidFill>
                  <a:schemeClr val="tx1">
                    <a:lumMod val="65000"/>
                    <a:lumOff val="35000"/>
                  </a:schemeClr>
                </a:solidFill>
                <a:latin typeface="+mn-lt"/>
              </a:rPr>
              <a:t>Incumbent</a:t>
            </a:r>
          </a:p>
        </p:txBody>
      </p:sp>
      <p:graphicFrame>
        <p:nvGraphicFramePr>
          <p:cNvPr id="9" name="Google Shape;111;p4">
            <a:extLst>
              <a:ext uri="{FF2B5EF4-FFF2-40B4-BE49-F238E27FC236}">
                <a16:creationId xmlns:a16="http://schemas.microsoft.com/office/drawing/2014/main" id="{D082DBBF-CE0F-7B4A-0980-24BF10A9F734}"/>
              </a:ext>
            </a:extLst>
          </p:cNvPr>
          <p:cNvGraphicFramePr/>
          <p:nvPr>
            <p:extLst>
              <p:ext uri="{D42A27DB-BD31-4B8C-83A1-F6EECF244321}">
                <p14:modId xmlns:p14="http://schemas.microsoft.com/office/powerpoint/2010/main" val="1206163559"/>
              </p:ext>
            </p:extLst>
          </p:nvPr>
        </p:nvGraphicFramePr>
        <p:xfrm>
          <a:off x="1153740" y="1589119"/>
          <a:ext cx="7030800" cy="4301996"/>
        </p:xfrm>
        <a:graphic>
          <a:graphicData uri="http://schemas.openxmlformats.org/drawingml/2006/table">
            <a:tbl>
              <a:tblPr>
                <a:noFill/>
              </a:tblPr>
              <a:tblGrid>
                <a:gridCol w="1097671">
                  <a:extLst>
                    <a:ext uri="{9D8B030D-6E8A-4147-A177-3AD203B41FA5}">
                      <a16:colId xmlns:a16="http://schemas.microsoft.com/office/drawing/2014/main" val="20000"/>
                    </a:ext>
                  </a:extLst>
                </a:gridCol>
                <a:gridCol w="2435073">
                  <a:extLst>
                    <a:ext uri="{9D8B030D-6E8A-4147-A177-3AD203B41FA5}">
                      <a16:colId xmlns:a16="http://schemas.microsoft.com/office/drawing/2014/main" val="20001"/>
                    </a:ext>
                  </a:extLst>
                </a:gridCol>
                <a:gridCol w="2371984">
                  <a:extLst>
                    <a:ext uri="{9D8B030D-6E8A-4147-A177-3AD203B41FA5}">
                      <a16:colId xmlns:a16="http://schemas.microsoft.com/office/drawing/2014/main" val="20002"/>
                    </a:ext>
                  </a:extLst>
                </a:gridCol>
                <a:gridCol w="1126072">
                  <a:extLst>
                    <a:ext uri="{9D8B030D-6E8A-4147-A177-3AD203B41FA5}">
                      <a16:colId xmlns:a16="http://schemas.microsoft.com/office/drawing/2014/main" val="20003"/>
                    </a:ext>
                  </a:extLst>
                </a:gridCol>
              </a:tblGrid>
              <a:tr h="374866">
                <a:tc>
                  <a:txBody>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rgbClr val="000000"/>
                          </a:solidFill>
                          <a:latin typeface="+mn-lt"/>
                          <a:ea typeface="Arial"/>
                          <a:cs typeface="Arial"/>
                          <a:sym typeface="Arial"/>
                        </a:rPr>
                        <a:t>Seat</a:t>
                      </a:r>
                      <a:endParaRPr sz="1400" u="none" strike="noStrike" cap="none" dirty="0">
                        <a:latin typeface="+mn-lt"/>
                      </a:endParaRPr>
                    </a:p>
                  </a:txBody>
                  <a:tcPr marL="9525" marR="9525" marT="952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mn-lt"/>
                          <a:ea typeface="Arial"/>
                          <a:cs typeface="Arial"/>
                          <a:sym typeface="Arial"/>
                        </a:rPr>
                        <a:t>Republican Primary Winner </a:t>
                      </a:r>
                      <a:endParaRPr sz="1400" u="none" strike="noStrike" cap="none">
                        <a:latin typeface="+mn-lt"/>
                      </a:endParaRPr>
                    </a:p>
                  </a:txBody>
                  <a:tcPr marL="9525" marR="9525" marT="952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905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mn-lt"/>
                          <a:ea typeface="Arial"/>
                          <a:cs typeface="Arial"/>
                          <a:sym typeface="Arial"/>
                        </a:rPr>
                        <a:t>Democratic Primary Winner </a:t>
                      </a:r>
                      <a:endParaRPr sz="1400" u="none" strike="noStrike" cap="none">
                        <a:latin typeface="+mn-lt"/>
                      </a:endParaRPr>
                    </a:p>
                  </a:txBody>
                  <a:tcPr marL="9525" marR="9525" marT="952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9050" cap="flat" cmpd="sng" algn="ctr">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rgbClr val="000000"/>
                          </a:solidFill>
                          <a:latin typeface="+mn-lt"/>
                          <a:ea typeface="Arial"/>
                          <a:cs typeface="Arial"/>
                          <a:sym typeface="Arial"/>
                        </a:rPr>
                        <a:t>Cook Rating</a:t>
                      </a:r>
                      <a:endParaRPr sz="1400" u="none" strike="noStrike" cap="none">
                        <a:latin typeface="+mn-lt"/>
                      </a:endParaRPr>
                    </a:p>
                  </a:txBody>
                  <a:tcPr marL="9525" marR="9525" marT="9525"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92713">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WI-Senate</a:t>
                      </a:r>
                      <a:endParaRPr sz="1400" u="none" strike="noStrike" cap="none">
                        <a:latin typeface="+mn-lt"/>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ctr" rtl="0" fontAlgn="ctr"/>
                      <a:r>
                        <a:rPr lang="en-US" sz="900" b="1" i="0" u="none" strike="noStrike" dirty="0">
                          <a:solidFill>
                            <a:srgbClr val="000000"/>
                          </a:solidFill>
                          <a:effectLst/>
                          <a:latin typeface="Arial" panose="020B0604020202020204" pitchFamily="34" charset="0"/>
                        </a:rPr>
                        <a:t>Ron Johnson* (83.7%)</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Mandela Barnes (77.8%)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8BC9FD"/>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Toss Up</a:t>
                      </a:r>
                      <a:endParaRPr sz="1400" u="none" strike="noStrike" cap="none">
                        <a:latin typeface="+mn-lt"/>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4E4E4"/>
                    </a:solidFill>
                  </a:tcPr>
                </a:tc>
                <a:extLst>
                  <a:ext uri="{0D108BD9-81ED-4DB2-BD59-A6C34878D82A}">
                    <a16:rowId xmlns:a16="http://schemas.microsoft.com/office/drawing/2014/main" val="10001"/>
                  </a:ext>
                </a:extLst>
              </a:tr>
              <a:tr h="392713">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WI-Governor</a:t>
                      </a:r>
                      <a:endParaRPr sz="1400" u="none" strike="noStrike" cap="none">
                        <a:latin typeface="+mn-lt"/>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ctr" rtl="0" fontAlgn="ctr"/>
                      <a:r>
                        <a:rPr lang="en-US" sz="900" b="1" i="0" u="none" strike="noStrike" dirty="0">
                          <a:solidFill>
                            <a:srgbClr val="000000"/>
                          </a:solidFill>
                          <a:effectLst/>
                          <a:latin typeface="Arial" panose="020B0604020202020204" pitchFamily="34" charset="0"/>
                        </a:rPr>
                        <a:t>Tim </a:t>
                      </a:r>
                      <a:r>
                        <a:rPr lang="en-US" sz="900" b="1" i="0" u="none" strike="noStrike" dirty="0" err="1">
                          <a:solidFill>
                            <a:srgbClr val="000000"/>
                          </a:solidFill>
                          <a:effectLst/>
                          <a:latin typeface="Arial" panose="020B0604020202020204" pitchFamily="34" charset="0"/>
                        </a:rPr>
                        <a:t>Michels</a:t>
                      </a:r>
                      <a:r>
                        <a:rPr lang="en-US" sz="900" b="1" i="0" u="none" strike="noStrike" dirty="0">
                          <a:solidFill>
                            <a:srgbClr val="000000"/>
                          </a:solidFill>
                          <a:effectLst/>
                          <a:latin typeface="Arial" panose="020B0604020202020204" pitchFamily="34" charset="0"/>
                        </a:rPr>
                        <a:t> (47.2%)</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Tony Evers* (Uncontested)</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8BC9FD"/>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Toss Up</a:t>
                      </a:r>
                      <a:endParaRPr sz="1400" u="none" strike="noStrike" cap="none">
                        <a:latin typeface="+mn-lt"/>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E4E4E4"/>
                    </a:solidFill>
                  </a:tcPr>
                </a:tc>
                <a:extLst>
                  <a:ext uri="{0D108BD9-81ED-4DB2-BD59-A6C34878D82A}">
                    <a16:rowId xmlns:a16="http://schemas.microsoft.com/office/drawing/2014/main" val="10002"/>
                  </a:ext>
                </a:extLst>
              </a:tr>
              <a:tr h="392713">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WI-1</a:t>
                      </a:r>
                      <a:endParaRPr sz="1400" u="none" strike="noStrike" cap="none">
                        <a:latin typeface="+mn-lt"/>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ctr" rtl="0" fontAlgn="ctr"/>
                      <a:r>
                        <a:rPr lang="en-US" sz="900" b="1" i="0" u="none" strike="noStrike" dirty="0">
                          <a:solidFill>
                            <a:srgbClr val="000000"/>
                          </a:solidFill>
                          <a:effectLst/>
                          <a:latin typeface="Arial" panose="020B0604020202020204" pitchFamily="34" charset="0"/>
                        </a:rPr>
                        <a:t>Bryan </a:t>
                      </a:r>
                      <a:r>
                        <a:rPr lang="en-US" sz="900" b="1" i="0" u="none" strike="noStrike" dirty="0" err="1">
                          <a:solidFill>
                            <a:srgbClr val="000000"/>
                          </a:solidFill>
                          <a:effectLst/>
                          <a:latin typeface="Arial" panose="020B0604020202020204" pitchFamily="34" charset="0"/>
                        </a:rPr>
                        <a:t>Steil</a:t>
                      </a:r>
                      <a:r>
                        <a:rPr lang="en-US" sz="900" b="1" i="0" u="none" strike="noStrike" dirty="0">
                          <a:solidFill>
                            <a:srgbClr val="000000"/>
                          </a:solidFill>
                          <a:effectLst/>
                          <a:latin typeface="Arial" panose="020B0604020202020204" pitchFamily="34" charset="0"/>
                        </a:rPr>
                        <a:t>* (Uncontested)</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Ann Roe (Uncontested)</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8BC9FD"/>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Solid R</a:t>
                      </a:r>
                      <a:endParaRPr sz="1400" u="none" strike="noStrike" cap="none">
                        <a:latin typeface="+mn-lt"/>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5736"/>
                    </a:solidFill>
                  </a:tcPr>
                </a:tc>
                <a:extLst>
                  <a:ext uri="{0D108BD9-81ED-4DB2-BD59-A6C34878D82A}">
                    <a16:rowId xmlns:a16="http://schemas.microsoft.com/office/drawing/2014/main" val="10003"/>
                  </a:ext>
                </a:extLst>
              </a:tr>
              <a:tr h="392713">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WI-2</a:t>
                      </a:r>
                      <a:endParaRPr sz="1400" u="none" strike="noStrike" cap="none">
                        <a:latin typeface="+mn-lt"/>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ctr" rtl="0" fontAlgn="ctr"/>
                      <a:r>
                        <a:rPr lang="en-US" sz="900" b="1" i="0" u="none" strike="noStrike" dirty="0">
                          <a:solidFill>
                            <a:srgbClr val="000000"/>
                          </a:solidFill>
                          <a:effectLst/>
                          <a:latin typeface="Arial" panose="020B0604020202020204" pitchFamily="34" charset="0"/>
                        </a:rPr>
                        <a:t>Not Yet Called</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6C143"/>
                    </a:solidFill>
                  </a:tcPr>
                </a:tc>
                <a:tc>
                  <a:txBody>
                    <a:bodyPr/>
                    <a:lstStyle/>
                    <a:p>
                      <a:pPr algn="ctr" rtl="0" fontAlgn="ctr"/>
                      <a:r>
                        <a:rPr lang="en-US" sz="900" b="1" i="0" u="none" strike="noStrike">
                          <a:solidFill>
                            <a:srgbClr val="000000"/>
                          </a:solidFill>
                          <a:effectLst/>
                          <a:latin typeface="Arial" panose="020B0604020202020204" pitchFamily="34" charset="0"/>
                        </a:rPr>
                        <a:t>Mark Pocan* (Uncontested)</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8BC9FD"/>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Solid D</a:t>
                      </a:r>
                      <a:endParaRPr sz="1400" u="none" strike="noStrike" cap="none">
                        <a:latin typeface="+mn-lt"/>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581E4"/>
                    </a:solidFill>
                  </a:tcPr>
                </a:tc>
                <a:extLst>
                  <a:ext uri="{0D108BD9-81ED-4DB2-BD59-A6C34878D82A}">
                    <a16:rowId xmlns:a16="http://schemas.microsoft.com/office/drawing/2014/main" val="10004"/>
                  </a:ext>
                </a:extLst>
              </a:tr>
              <a:tr h="392713">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WI-3</a:t>
                      </a:r>
                      <a:endParaRPr sz="1400" u="none" strike="noStrike" cap="none">
                        <a:latin typeface="+mn-lt"/>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ctr" rtl="0" fontAlgn="ctr"/>
                      <a:r>
                        <a:rPr lang="en-US" sz="900" b="1" i="0" u="none" strike="noStrike" dirty="0">
                          <a:solidFill>
                            <a:srgbClr val="000000"/>
                          </a:solidFill>
                          <a:effectLst/>
                          <a:latin typeface="Arial" panose="020B0604020202020204" pitchFamily="34" charset="0"/>
                        </a:rPr>
                        <a:t>Derrick Van Orden (Uncontested)</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AC1"/>
                    </a:solidFill>
                  </a:tcPr>
                </a:tc>
                <a:tc>
                  <a:txBody>
                    <a:bodyPr/>
                    <a:lstStyle/>
                    <a:p>
                      <a:pPr algn="ctr" rtl="0" fontAlgn="ctr"/>
                      <a:r>
                        <a:rPr lang="en-US" sz="900" b="1" i="0" u="none" strike="noStrike">
                          <a:solidFill>
                            <a:srgbClr val="000000"/>
                          </a:solidFill>
                          <a:effectLst/>
                          <a:latin typeface="Arial" panose="020B0604020202020204" pitchFamily="34" charset="0"/>
                        </a:rPr>
                        <a:t>Brad Pfaff (38.9%)</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8BC9FD"/>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000000"/>
                          </a:solidFill>
                          <a:latin typeface="+mn-lt"/>
                          <a:ea typeface="Arial"/>
                          <a:cs typeface="Arial"/>
                          <a:sym typeface="Arial"/>
                        </a:rPr>
                        <a:t>Lean R</a:t>
                      </a:r>
                      <a:endParaRPr sz="1400" u="none" strike="noStrike" cap="none" dirty="0">
                        <a:latin typeface="+mn-lt"/>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CCA"/>
                    </a:solidFill>
                  </a:tcPr>
                </a:tc>
                <a:extLst>
                  <a:ext uri="{0D108BD9-81ED-4DB2-BD59-A6C34878D82A}">
                    <a16:rowId xmlns:a16="http://schemas.microsoft.com/office/drawing/2014/main" val="10005"/>
                  </a:ext>
                </a:extLst>
              </a:tr>
              <a:tr h="392713">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WI-4</a:t>
                      </a:r>
                      <a:endParaRPr sz="1400" u="none" strike="noStrike" cap="none">
                        <a:latin typeface="+mn-lt"/>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ctr" rtl="0" fontAlgn="ctr"/>
                      <a:r>
                        <a:rPr lang="en-US" sz="900" b="1" i="0" u="none" strike="noStrike" dirty="0">
                          <a:solidFill>
                            <a:srgbClr val="000000"/>
                          </a:solidFill>
                          <a:effectLst/>
                          <a:latin typeface="Arial" panose="020B0604020202020204" pitchFamily="34" charset="0"/>
                        </a:rPr>
                        <a:t>Tim Rogers (74.8%)</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Gwen Moore* (Uncontested)</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8BC9FD"/>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Solid D</a:t>
                      </a:r>
                      <a:endParaRPr sz="1400" u="none" strike="noStrike" cap="none">
                        <a:latin typeface="+mn-lt"/>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0581E4"/>
                    </a:solidFill>
                  </a:tcPr>
                </a:tc>
                <a:extLst>
                  <a:ext uri="{0D108BD9-81ED-4DB2-BD59-A6C34878D82A}">
                    <a16:rowId xmlns:a16="http://schemas.microsoft.com/office/drawing/2014/main" val="10006"/>
                  </a:ext>
                </a:extLst>
              </a:tr>
              <a:tr h="392713">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WI-5</a:t>
                      </a:r>
                      <a:endParaRPr sz="1400" u="none" strike="noStrike" cap="none">
                        <a:latin typeface="+mn-lt"/>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ctr" rtl="0" fontAlgn="ctr"/>
                      <a:r>
                        <a:rPr lang="en-US" sz="900" b="1" i="0" u="none" strike="noStrike">
                          <a:solidFill>
                            <a:srgbClr val="000000"/>
                          </a:solidFill>
                          <a:effectLst/>
                          <a:latin typeface="Arial" panose="020B0604020202020204" pitchFamily="34" charset="0"/>
                        </a:rPr>
                        <a:t>Scott Fitzgerald* (Uncontested)</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Mike Van </a:t>
                      </a:r>
                      <a:r>
                        <a:rPr lang="en-US" sz="900" b="1" i="0" u="none" strike="noStrike" dirty="0" err="1">
                          <a:solidFill>
                            <a:srgbClr val="000000"/>
                          </a:solidFill>
                          <a:effectLst/>
                          <a:latin typeface="Arial" panose="020B0604020202020204" pitchFamily="34" charset="0"/>
                        </a:rPr>
                        <a:t>Someren</a:t>
                      </a:r>
                      <a:r>
                        <a:rPr lang="en-US" sz="900" b="1" i="0" u="none" strike="noStrike" dirty="0">
                          <a:solidFill>
                            <a:srgbClr val="000000"/>
                          </a:solidFill>
                          <a:effectLst/>
                          <a:latin typeface="Arial" panose="020B0604020202020204" pitchFamily="34" charset="0"/>
                        </a:rPr>
                        <a:t> (Uncontested)</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8BC9FD"/>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Solid R</a:t>
                      </a:r>
                      <a:endParaRPr sz="1400" u="none" strike="noStrike" cap="none">
                        <a:latin typeface="+mn-lt"/>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5736"/>
                    </a:solidFill>
                  </a:tcPr>
                </a:tc>
                <a:extLst>
                  <a:ext uri="{0D108BD9-81ED-4DB2-BD59-A6C34878D82A}">
                    <a16:rowId xmlns:a16="http://schemas.microsoft.com/office/drawing/2014/main" val="10007"/>
                  </a:ext>
                </a:extLst>
              </a:tr>
              <a:tr h="392713">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WI-6</a:t>
                      </a:r>
                      <a:endParaRPr sz="1400" u="none" strike="noStrike" cap="none">
                        <a:latin typeface="+mn-lt"/>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ctr" rtl="0" fontAlgn="ctr"/>
                      <a:r>
                        <a:rPr lang="en-US" sz="900" b="1" i="0" u="none" strike="noStrike">
                          <a:solidFill>
                            <a:srgbClr val="000000"/>
                          </a:solidFill>
                          <a:effectLst/>
                          <a:latin typeface="Arial" panose="020B0604020202020204" pitchFamily="34" charset="0"/>
                        </a:rPr>
                        <a:t>Glenn Grothman* (82.5%)</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No Candidate</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8BC9FD"/>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Solid R</a:t>
                      </a:r>
                      <a:endParaRPr sz="1400" u="none" strike="noStrike" cap="none">
                        <a:latin typeface="+mn-lt"/>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5736"/>
                    </a:solidFill>
                  </a:tcPr>
                </a:tc>
                <a:extLst>
                  <a:ext uri="{0D108BD9-81ED-4DB2-BD59-A6C34878D82A}">
                    <a16:rowId xmlns:a16="http://schemas.microsoft.com/office/drawing/2014/main" val="10008"/>
                  </a:ext>
                </a:extLst>
              </a:tr>
              <a:tr h="392713">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WI-7</a:t>
                      </a:r>
                      <a:endParaRPr sz="1400" u="none" strike="noStrike" cap="none">
                        <a:latin typeface="+mn-lt"/>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ctr" rtl="0" fontAlgn="ctr"/>
                      <a:r>
                        <a:rPr lang="en-US" sz="900" b="1" i="0" u="none" strike="noStrike">
                          <a:solidFill>
                            <a:srgbClr val="000000"/>
                          </a:solidFill>
                          <a:effectLst/>
                          <a:latin typeface="Arial" panose="020B0604020202020204" pitchFamily="34" charset="0"/>
                        </a:rPr>
                        <a:t>Tom Tiffany* (86.6%)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Richard </a:t>
                      </a:r>
                      <a:r>
                        <a:rPr lang="en-US" sz="900" b="1" i="0" u="none" strike="noStrike" dirty="0" err="1">
                          <a:solidFill>
                            <a:srgbClr val="000000"/>
                          </a:solidFill>
                          <a:effectLst/>
                          <a:latin typeface="Arial" panose="020B0604020202020204" pitchFamily="34" charset="0"/>
                        </a:rPr>
                        <a:t>Ausman</a:t>
                      </a:r>
                      <a:r>
                        <a:rPr lang="en-US" sz="900" b="1" i="0" u="none" strike="noStrike" dirty="0">
                          <a:solidFill>
                            <a:srgbClr val="000000"/>
                          </a:solidFill>
                          <a:effectLst/>
                          <a:latin typeface="Arial" panose="020B0604020202020204" pitchFamily="34" charset="0"/>
                        </a:rPr>
                        <a:t> (Uncontested)</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8BC9FD"/>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Solid R</a:t>
                      </a:r>
                      <a:endParaRPr sz="1400" u="none" strike="noStrike" cap="none">
                        <a:latin typeface="+mn-lt"/>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5736"/>
                    </a:solidFill>
                  </a:tcPr>
                </a:tc>
                <a:extLst>
                  <a:ext uri="{0D108BD9-81ED-4DB2-BD59-A6C34878D82A}">
                    <a16:rowId xmlns:a16="http://schemas.microsoft.com/office/drawing/2014/main" val="10009"/>
                  </a:ext>
                </a:extLst>
              </a:tr>
              <a:tr h="392713">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000000"/>
                          </a:solidFill>
                          <a:latin typeface="+mn-lt"/>
                          <a:ea typeface="Arial"/>
                          <a:cs typeface="Arial"/>
                          <a:sym typeface="Arial"/>
                        </a:rPr>
                        <a:t>WI-8</a:t>
                      </a:r>
                      <a:endParaRPr sz="1400" u="none" strike="noStrike" cap="none">
                        <a:latin typeface="+mn-lt"/>
                      </a:endParaRPr>
                    </a:p>
                  </a:txBody>
                  <a:tcPr marL="9525" marR="9525" marT="9525" marB="0"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algn="ctr" rtl="0" fontAlgn="ctr"/>
                      <a:r>
                        <a:rPr lang="en-US" sz="900" b="1" i="0" u="none" strike="noStrike">
                          <a:solidFill>
                            <a:srgbClr val="000000"/>
                          </a:solidFill>
                          <a:effectLst/>
                          <a:latin typeface="Arial" panose="020B0604020202020204" pitchFamily="34" charset="0"/>
                        </a:rPr>
                        <a:t>Mike Gallagher* (84.6%)</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AC1"/>
                    </a:solidFill>
                  </a:tcPr>
                </a:tc>
                <a:tc>
                  <a:txBody>
                    <a:bodyPr/>
                    <a:lstStyle/>
                    <a:p>
                      <a:pPr algn="ctr" rtl="0" fontAlgn="ctr"/>
                      <a:r>
                        <a:rPr lang="en-US" sz="900" b="1" i="0" u="none" strike="noStrike" dirty="0">
                          <a:solidFill>
                            <a:srgbClr val="000000"/>
                          </a:solidFill>
                          <a:effectLst/>
                          <a:latin typeface="Arial" panose="020B0604020202020204" pitchFamily="34" charset="0"/>
                        </a:rPr>
                        <a:t>No Candidate</a:t>
                      </a:r>
                    </a:p>
                  </a:txBody>
                  <a:tcPr marL="7620" marR="7620" marT="762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BC9FD"/>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dirty="0">
                          <a:solidFill>
                            <a:srgbClr val="000000"/>
                          </a:solidFill>
                          <a:latin typeface="+mn-lt"/>
                          <a:ea typeface="Arial"/>
                          <a:cs typeface="Arial"/>
                          <a:sym typeface="Arial"/>
                        </a:rPr>
                        <a:t>Solid R</a:t>
                      </a:r>
                      <a:endParaRPr sz="1400" u="none" strike="noStrike" cap="none" dirty="0">
                        <a:latin typeface="+mn-lt"/>
                      </a:endParaRPr>
                    </a:p>
                  </a:txBody>
                  <a:tcPr marL="9525" marR="9525" marT="9525" marB="0"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5736"/>
                    </a:solidFill>
                  </a:tcPr>
                </a:tc>
                <a:extLst>
                  <a:ext uri="{0D108BD9-81ED-4DB2-BD59-A6C34878D82A}">
                    <a16:rowId xmlns:a16="http://schemas.microsoft.com/office/drawing/2014/main" val="10010"/>
                  </a:ext>
                </a:extLst>
              </a:tr>
            </a:tbl>
          </a:graphicData>
        </a:graphic>
      </p:graphicFrame>
      <p:sp>
        <p:nvSpPr>
          <p:cNvPr id="8" name="TextBox 7">
            <a:extLst>
              <a:ext uri="{FF2B5EF4-FFF2-40B4-BE49-F238E27FC236}">
                <a16:creationId xmlns:a16="http://schemas.microsoft.com/office/drawing/2014/main" id="{0992C2C9-E4A4-5EF8-CCFC-374E9FB90DB5}"/>
              </a:ext>
            </a:extLst>
          </p:cNvPr>
          <p:cNvSpPr txBox="1"/>
          <p:nvPr/>
        </p:nvSpPr>
        <p:spPr>
          <a:xfrm>
            <a:off x="636989" y="6346956"/>
            <a:ext cx="2685329" cy="200055"/>
          </a:xfrm>
          <a:prstGeom prst="rect">
            <a:avLst/>
          </a:prstGeom>
          <a:noFill/>
        </p:spPr>
        <p:txBody>
          <a:bodyPr wrap="square" rtlCol="0">
            <a:spAutoFit/>
          </a:bodyPr>
          <a:lstStyle/>
          <a:p>
            <a:r>
              <a:rPr lang="en-US" sz="700" spc="200" dirty="0">
                <a:solidFill>
                  <a:schemeClr val="accent1"/>
                </a:solidFill>
              </a:rPr>
              <a:t>PRESENTATION CENTER </a:t>
            </a:r>
            <a:r>
              <a:rPr lang="en-US" sz="700" dirty="0">
                <a:solidFill>
                  <a:schemeClr val="bg2">
                    <a:lumMod val="75000"/>
                  </a:schemeClr>
                </a:solidFill>
              </a:rPr>
              <a:t>8/29/22</a:t>
            </a:r>
          </a:p>
        </p:txBody>
      </p:sp>
      <p:sp>
        <p:nvSpPr>
          <p:cNvPr id="10" name="TextBox 9">
            <a:extLst>
              <a:ext uri="{FF2B5EF4-FFF2-40B4-BE49-F238E27FC236}">
                <a16:creationId xmlns:a16="http://schemas.microsoft.com/office/drawing/2014/main" id="{381B757E-2A68-F70B-43F8-CCD5AD8BA976}"/>
              </a:ext>
            </a:extLst>
          </p:cNvPr>
          <p:cNvSpPr txBox="1"/>
          <p:nvPr/>
        </p:nvSpPr>
        <p:spPr>
          <a:xfrm>
            <a:off x="636991" y="6224623"/>
            <a:ext cx="3648374" cy="200055"/>
          </a:xfrm>
          <a:prstGeom prst="rect">
            <a:avLst/>
          </a:prstGeom>
          <a:noFill/>
        </p:spPr>
        <p:txBody>
          <a:bodyPr wrap="square" rtlCol="0">
            <a:spAutoFit/>
          </a:bodyPr>
          <a:lstStyle/>
          <a:p>
            <a:r>
              <a:rPr lang="en-US" sz="700" spc="200" dirty="0">
                <a:solidFill>
                  <a:schemeClr val="bg2">
                    <a:lumMod val="50000"/>
                  </a:schemeClr>
                </a:solidFill>
              </a:rPr>
              <a:t>SOURCE</a:t>
            </a:r>
            <a:r>
              <a:rPr lang="en-US" sz="700" spc="200" dirty="0">
                <a:solidFill>
                  <a:schemeClr val="accent2"/>
                </a:solidFill>
              </a:rPr>
              <a:t> </a:t>
            </a:r>
            <a:r>
              <a:rPr lang="en-US" sz="700" dirty="0">
                <a:solidFill>
                  <a:schemeClr val="bg2">
                    <a:lumMod val="75000"/>
                  </a:schemeClr>
                </a:solidFill>
              </a:rPr>
              <a:t>AP data as of 8/29/22</a:t>
            </a:r>
          </a:p>
        </p:txBody>
      </p:sp>
    </p:spTree>
    <p:extLst>
      <p:ext uri="{BB962C8B-B14F-4D97-AF65-F5344CB8AC3E}">
        <p14:creationId xmlns:p14="http://schemas.microsoft.com/office/powerpoint/2010/main" val="2466784497"/>
      </p:ext>
    </p:extLst>
  </p:cSld>
  <p:clrMapOvr>
    <a:masterClrMapping/>
  </p:clrMapOvr>
</p:sld>
</file>

<file path=ppt/theme/theme1.xml><?xml version="1.0" encoding="utf-8"?>
<a:theme xmlns:a="http://schemas.openxmlformats.org/drawingml/2006/main" name="Office Theme">
  <a:themeElements>
    <a:clrScheme name="Custom 8">
      <a:dk1>
        <a:srgbClr val="000000"/>
      </a:dk1>
      <a:lt1>
        <a:srgbClr val="FFFFFF"/>
      </a:lt1>
      <a:dk2>
        <a:srgbClr val="44546A"/>
      </a:dk2>
      <a:lt2>
        <a:srgbClr val="E7E6E6"/>
      </a:lt2>
      <a:accent1>
        <a:srgbClr val="55C6B5"/>
      </a:accent1>
      <a:accent2>
        <a:srgbClr val="00A8E1"/>
      </a:accent2>
      <a:accent3>
        <a:srgbClr val="BABBBA"/>
      </a:accent3>
      <a:accent4>
        <a:srgbClr val="FE5637"/>
      </a:accent4>
      <a:accent5>
        <a:srgbClr val="32653A"/>
      </a:accent5>
      <a:accent6>
        <a:srgbClr val="005471"/>
      </a:accent6>
      <a:hlink>
        <a:srgbClr val="69D3EB"/>
      </a:hlink>
      <a:folHlink>
        <a:srgbClr val="2B698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C Template Refresh_Iteration A_5_22_20" id="{65FF12BA-0685-1C46-953A-74426E137123}" vid="{60C31AC6-C625-7B4E-83CF-F30B2EF04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29029</Words>
  <Application>Microsoft Office PowerPoint</Application>
  <PresentationFormat>On-screen Show (4:3)</PresentationFormat>
  <Paragraphs>5110</Paragraphs>
  <Slides>102</Slides>
  <Notes>101</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102</vt:i4>
      </vt:variant>
    </vt:vector>
  </HeadingPairs>
  <TitlesOfParts>
    <vt:vector size="123" baseType="lpstr">
      <vt:lpstr>Arial</vt:lpstr>
      <vt:lpstr>Arial Black</vt:lpstr>
      <vt:lpstr>Calibri</vt:lpstr>
      <vt:lpstr>CNN Condensed</vt:lpstr>
      <vt:lpstr>ff-meta-serif-web-pro</vt:lpstr>
      <vt:lpstr>Georgia</vt:lpstr>
      <vt:lpstr>Gotham SSm</vt:lpstr>
      <vt:lpstr>Graphik Web</vt:lpstr>
      <vt:lpstr>Lato</vt:lpstr>
      <vt:lpstr>Merriweather</vt:lpstr>
      <vt:lpstr>Noto Sans Symbols</vt:lpstr>
      <vt:lpstr>Open Sans</vt:lpstr>
      <vt:lpstr>Postoni</vt:lpstr>
      <vt:lpstr>Roboto</vt:lpstr>
      <vt:lpstr>Segoe UI</vt:lpstr>
      <vt:lpstr>Slack-Lato</vt:lpstr>
      <vt:lpstr>Source Sans Pro</vt:lpstr>
      <vt:lpstr>Unify Sans</vt:lpstr>
      <vt:lpstr>var(--font-family-base)</vt:lpstr>
      <vt:lpstr>Verdana</vt:lpstr>
      <vt:lpstr>Office Theme</vt:lpstr>
      <vt:lpstr>2022 primaries</vt:lpstr>
      <vt:lpstr>2022 congressional primary dates</vt:lpstr>
      <vt:lpstr>Alabama primary dashboard</vt:lpstr>
      <vt:lpstr>Alabama primary results</vt:lpstr>
      <vt:lpstr>Alaska primary dashboard</vt:lpstr>
      <vt:lpstr>Alaska primary results</vt:lpstr>
      <vt:lpstr>Arizona primary dashboard</vt:lpstr>
      <vt:lpstr>Arizona primary results</vt:lpstr>
      <vt:lpstr>Arkansas primary dashboard</vt:lpstr>
      <vt:lpstr>Arkansas primary results</vt:lpstr>
      <vt:lpstr>California primary dashboard</vt:lpstr>
      <vt:lpstr>California primary results (1/3)</vt:lpstr>
      <vt:lpstr>California primary results (2/3)</vt:lpstr>
      <vt:lpstr>California primary results (3/3)</vt:lpstr>
      <vt:lpstr>Colorado primary results</vt:lpstr>
      <vt:lpstr>Colorado primary results</vt:lpstr>
      <vt:lpstr>Connecticut primary dashboard</vt:lpstr>
      <vt:lpstr>Connecticut primary results</vt:lpstr>
      <vt:lpstr>Florida primary dashboard</vt:lpstr>
      <vt:lpstr>Florida primary results (1/2)</vt:lpstr>
      <vt:lpstr>Florida primary results (2/2)</vt:lpstr>
      <vt:lpstr>Georgia primary dashboard</vt:lpstr>
      <vt:lpstr>Georgia primary results (1/2)</vt:lpstr>
      <vt:lpstr>Georgia primary results (2/2)</vt:lpstr>
      <vt:lpstr>Hawaii primary dashboard</vt:lpstr>
      <vt:lpstr>Hawaii primary results</vt:lpstr>
      <vt:lpstr>Idaho primary dashboard</vt:lpstr>
      <vt:lpstr>Idaho primary results</vt:lpstr>
      <vt:lpstr>Illinois primary dashboard</vt:lpstr>
      <vt:lpstr>Illinois primary results (1/2)</vt:lpstr>
      <vt:lpstr>Illinois primary results (2/2)</vt:lpstr>
      <vt:lpstr>Indiana primary dashboard</vt:lpstr>
      <vt:lpstr>Indiana primary results</vt:lpstr>
      <vt:lpstr>Iowa primary dashboard</vt:lpstr>
      <vt:lpstr>Iowa primary results</vt:lpstr>
      <vt:lpstr>Kansas primary dashboard</vt:lpstr>
      <vt:lpstr>Kansas primary results</vt:lpstr>
      <vt:lpstr>Kentucky primary dashboard</vt:lpstr>
      <vt:lpstr>Kentucky primary results</vt:lpstr>
      <vt:lpstr>Maine primary dashboard</vt:lpstr>
      <vt:lpstr>Maine primary results</vt:lpstr>
      <vt:lpstr>Maryland primary dashboard</vt:lpstr>
      <vt:lpstr>Maryland primary results</vt:lpstr>
      <vt:lpstr>Michigan primary dashboard</vt:lpstr>
      <vt:lpstr>Michigan primary results</vt:lpstr>
      <vt:lpstr>Minnesota primary dashboard</vt:lpstr>
      <vt:lpstr>Minnesota primary results</vt:lpstr>
      <vt:lpstr>Mississippi primary dashboard</vt:lpstr>
      <vt:lpstr>Mississippi primary results</vt:lpstr>
      <vt:lpstr>Missouri primary dashboard</vt:lpstr>
      <vt:lpstr>Missouri primary results</vt:lpstr>
      <vt:lpstr>Montana primary dashboard</vt:lpstr>
      <vt:lpstr>Montana primary results</vt:lpstr>
      <vt:lpstr>Nebraska primary dashboard</vt:lpstr>
      <vt:lpstr>Nebraska primary results</vt:lpstr>
      <vt:lpstr>Nevada primary dashboard</vt:lpstr>
      <vt:lpstr>Nevada primary results</vt:lpstr>
      <vt:lpstr>New Jersey primary dashboard</vt:lpstr>
      <vt:lpstr>New Jersey primary results</vt:lpstr>
      <vt:lpstr>New Mexico primary dashboard</vt:lpstr>
      <vt:lpstr>New Mexico primary results</vt:lpstr>
      <vt:lpstr>North Carolina primary dashboard</vt:lpstr>
      <vt:lpstr>North Carolina primary results</vt:lpstr>
      <vt:lpstr>New York primary dashboard</vt:lpstr>
      <vt:lpstr>New York primary results (1/2)</vt:lpstr>
      <vt:lpstr>New York primary results (2/2)</vt:lpstr>
      <vt:lpstr>North Dakota primary dashboard</vt:lpstr>
      <vt:lpstr>North Dakota primary results</vt:lpstr>
      <vt:lpstr>Ohio primary dashboard</vt:lpstr>
      <vt:lpstr>Ohio primary results</vt:lpstr>
      <vt:lpstr>Oklahoma primary dashboard</vt:lpstr>
      <vt:lpstr>Oklahoma primary results</vt:lpstr>
      <vt:lpstr>Oregon primary dashboard</vt:lpstr>
      <vt:lpstr>Oregon primary results</vt:lpstr>
      <vt:lpstr>Pennsylvania primary dashboard</vt:lpstr>
      <vt:lpstr>Pennsylvania primary results (1/2)</vt:lpstr>
      <vt:lpstr>Pennsylvania primary results (2/2)</vt:lpstr>
      <vt:lpstr>South Carolina primary dashboard</vt:lpstr>
      <vt:lpstr>South Carolina primary results </vt:lpstr>
      <vt:lpstr>South Dakota primary dashboard</vt:lpstr>
      <vt:lpstr>South Dakota primary results </vt:lpstr>
      <vt:lpstr>Tennessee primary dashboard</vt:lpstr>
      <vt:lpstr>Tennessee primary results </vt:lpstr>
      <vt:lpstr>Texas primary dashboard</vt:lpstr>
      <vt:lpstr>Texas primary results (1/3) </vt:lpstr>
      <vt:lpstr>Texas primary results (2/3) </vt:lpstr>
      <vt:lpstr>Texas primary results (3/3) </vt:lpstr>
      <vt:lpstr>Utah primary dashboard</vt:lpstr>
      <vt:lpstr>Utah primary results </vt:lpstr>
      <vt:lpstr>Vermont primary dashboard</vt:lpstr>
      <vt:lpstr>Vermont primary results </vt:lpstr>
      <vt:lpstr>Virginia primary dashboard</vt:lpstr>
      <vt:lpstr>Virginia primary results </vt:lpstr>
      <vt:lpstr>Washington primary dashboard</vt:lpstr>
      <vt:lpstr>Washington primary results </vt:lpstr>
      <vt:lpstr>West Virginia primary dashboard</vt:lpstr>
      <vt:lpstr>West Virginia primary results </vt:lpstr>
      <vt:lpstr>Wisconsin primary dashboard</vt:lpstr>
      <vt:lpstr>Wisconsin primary results </vt:lpstr>
      <vt:lpstr>Wyoming primary dashboard</vt:lpstr>
      <vt:lpstr>Wyoming primary results </vt:lpstr>
      <vt:lpstr>Ways to edit these slides</vt:lpstr>
    </vt:vector>
  </TitlesOfParts>
  <Company>Atlantic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Presentation Center</dc:creator>
  <cp:lastModifiedBy>Megan Tozzie</cp:lastModifiedBy>
  <cp:revision>1897</cp:revision>
  <dcterms:created xsi:type="dcterms:W3CDTF">2020-05-28T13:14:54Z</dcterms:created>
  <dcterms:modified xsi:type="dcterms:W3CDTF">2022-09-08T12:50:21Z</dcterms:modified>
</cp:coreProperties>
</file>