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tags/tag1.xml" ContentType="application/vnd.openxmlformats-officedocument.presentationml.tags+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15.xml" ContentType="application/vnd.openxmlformats-officedocument.presentationml.notesSlid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charts/chart3.xml" ContentType="application/vnd.openxmlformats-officedocument.drawingml.chart+xml"/>
  <Override PartName="/ppt/drawings/drawing1.xml" ContentType="application/vnd.openxmlformats-officedocument.drawingml.chartshapes+xml"/>
  <Override PartName="/ppt/notesSlides/notesSlide18.xml" ContentType="application/vnd.openxmlformats-officedocument.presentationml.notesSlide+xml"/>
  <Override PartName="/ppt/charts/chart4.xml" ContentType="application/vnd.openxmlformats-officedocument.drawingml.chart+xml"/>
  <Override PartName="/ppt/charts/style3.xml" ContentType="application/vnd.ms-office.chartstyle+xml"/>
  <Override PartName="/ppt/charts/colors3.xml" ContentType="application/vnd.ms-office.chartcolorstyl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81" r:id="rId4"/>
  </p:sldMasterIdLst>
  <p:notesMasterIdLst>
    <p:notesMasterId r:id="rId52"/>
  </p:notesMasterIdLst>
  <p:sldIdLst>
    <p:sldId id="272" r:id="rId5"/>
    <p:sldId id="2147480002" r:id="rId6"/>
    <p:sldId id="308" r:id="rId7"/>
    <p:sldId id="413" r:id="rId8"/>
    <p:sldId id="310" r:id="rId9"/>
    <p:sldId id="312" r:id="rId10"/>
    <p:sldId id="2147480000" r:id="rId11"/>
    <p:sldId id="392" r:id="rId12"/>
    <p:sldId id="313" r:id="rId13"/>
    <p:sldId id="315" r:id="rId14"/>
    <p:sldId id="316" r:id="rId15"/>
    <p:sldId id="317" r:id="rId16"/>
    <p:sldId id="318" r:id="rId17"/>
    <p:sldId id="423" r:id="rId18"/>
    <p:sldId id="420" r:id="rId19"/>
    <p:sldId id="421" r:id="rId20"/>
    <p:sldId id="366" r:id="rId21"/>
    <p:sldId id="2147479996" r:id="rId22"/>
    <p:sldId id="329" r:id="rId23"/>
    <p:sldId id="2147480001" r:id="rId24"/>
    <p:sldId id="395" r:id="rId25"/>
    <p:sldId id="396" r:id="rId26"/>
    <p:sldId id="2147479999" r:id="rId27"/>
    <p:sldId id="398" r:id="rId28"/>
    <p:sldId id="399" r:id="rId29"/>
    <p:sldId id="401" r:id="rId30"/>
    <p:sldId id="400" r:id="rId31"/>
    <p:sldId id="402" r:id="rId32"/>
    <p:sldId id="403" r:id="rId33"/>
    <p:sldId id="404" r:id="rId34"/>
    <p:sldId id="405" r:id="rId35"/>
    <p:sldId id="406" r:id="rId36"/>
    <p:sldId id="407" r:id="rId37"/>
    <p:sldId id="408" r:id="rId38"/>
    <p:sldId id="409" r:id="rId39"/>
    <p:sldId id="410" r:id="rId40"/>
    <p:sldId id="386" r:id="rId41"/>
    <p:sldId id="387" r:id="rId42"/>
    <p:sldId id="389" r:id="rId43"/>
    <p:sldId id="415" r:id="rId44"/>
    <p:sldId id="416" r:id="rId45"/>
    <p:sldId id="361" r:id="rId46"/>
    <p:sldId id="2147479998" r:id="rId47"/>
    <p:sldId id="363" r:id="rId48"/>
    <p:sldId id="364" r:id="rId49"/>
    <p:sldId id="365" r:id="rId50"/>
    <p:sldId id="394" r:id="rId5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DC8D140A-FAA4-FCE2-E506-E8111F71CE80}" name="Keller and Heckman" initials="KH" userId="Keller and Heckman" providerId="None"/>
  <p188:author id="{C2F78817-8546-FCDA-D4DB-287C47D0B6C2}" name="Dejia Jordan" initials="DJ" userId="S::dejia.jordan@bld-marketing.com::c147bf8f-d687-489d-b838-31d138599b18" providerId="AD"/>
  <p188:author id="{B2571F2C-12BE-6E04-7B94-B582CAA11750}" name="Guest User" initials="GU" userId="S::urn:spo:anon#430a6ad67b9db09832d1fa220c2533f55d03bcfd6578bbf1d3548a9af7e83ae7::" providerId="AD"/>
  <p188:author id="{0098764D-7666-CA6E-B88F-C469C7F9A697}" name="Jennifer Armstrong" initials="JA" userId="S::jarmstrong@vinylinfo.org::c2f78e82-8850-42bc-a48e-5c74c91159c3" providerId="AD"/>
  <p188:author id="{ACF5B24E-D1FC-8D0A-B493-2EE6411DBDAE}" name="Guest User" initials="GU" userId="S::urn:spo:anon#75f2891f3430840498c1a9cc23f77b244312715c4dd082a56f51f91c5d0e7ba6::" providerId="AD"/>
  <p188:author id="{8443ED59-20C7-4FDF-8DCA-8A14D1AA1C8C}" name="Microsoft Office User" initials="MOU" userId="Microsoft Office User" providerId="None"/>
  <p188:author id="{6720FC80-3738-AF37-FB1D-C743C7021F43}" name="Jay W. Thomas" initials="JT" userId="S::jthomas@vinylinfo.org::e2c661c6-dd94-4514-88e1-50ff15475ce9" providerId="AD"/>
  <p188:author id="{A051BB92-2351-D139-9FD9-55AA0DA73B3A}" name="Craig Carlin" initials="CC" userId="S::craig.carlin@bld-marketing.com::178af5b3-b91c-49da-b4b5-a1dc1ac99744"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C2027"/>
    <a:srgbClr val="384648"/>
    <a:srgbClr val="F5B326"/>
    <a:srgbClr val="343650"/>
    <a:srgbClr val="40B27D"/>
    <a:srgbClr val="F47D5E"/>
    <a:srgbClr val="E29923"/>
    <a:srgbClr val="E9A430"/>
    <a:srgbClr val="E9AE22"/>
    <a:srgbClr val="1983C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96D4A8F5-770B-7199-276C-41D1E1610FF2}" v="4" dt="2026-05-30T16:53:15.558"/>
    <p1510:client id="{A8E393E8-15F7-4734-A1F2-C5BC1FDDFBEC}" v="4" dt="2026-05-30T16:49:33.308"/>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56" d="100"/>
          <a:sy n="56" d="100"/>
        </p:scale>
        <p:origin x="84" y="35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slide" Target="slides/slide43.xml"/><Relationship Id="rId50" Type="http://schemas.openxmlformats.org/officeDocument/2006/relationships/slide" Target="slides/slide46.xml"/><Relationship Id="rId55" Type="http://schemas.openxmlformats.org/officeDocument/2006/relationships/theme" Target="theme/theme1.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presProps" Target="presProps.xml"/><Relationship Id="rId58" Type="http://schemas.microsoft.com/office/2015/10/relationships/revisionInfo" Target="revisionInfo.xml"/><Relationship Id="rId5" Type="http://schemas.openxmlformats.org/officeDocument/2006/relationships/slide" Target="slides/slide1.xml"/><Relationship Id="rId19" Type="http://schemas.openxmlformats.org/officeDocument/2006/relationships/slide" Target="slides/slide15.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tableStyles" Target="tableStyles.xml"/><Relationship Id="rId8" Type="http://schemas.openxmlformats.org/officeDocument/2006/relationships/slide" Target="slides/slide4.xml"/><Relationship Id="rId51" Type="http://schemas.openxmlformats.org/officeDocument/2006/relationships/slide" Target="slides/slide47.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microsoft.com/office/2018/10/relationships/authors" Target="authors.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viewProps" Target="viewProps.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microsoft.com/office/2016/11/relationships/changesInfo" Target="changesInfos/changesInfo1.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notesMaster" Target="notesMasters/notesMaster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Jay W. Thomas" userId="e2c661c6-dd94-4514-88e1-50ff15475ce9" providerId="ADAL" clId="{FCE58089-4211-498E-B2BB-5175186FA0F0}"/>
    <pc:docChg chg="undo custSel modSld delMainMaster">
      <pc:chgData name="Jay W. Thomas" userId="e2c661c6-dd94-4514-88e1-50ff15475ce9" providerId="ADAL" clId="{FCE58089-4211-498E-B2BB-5175186FA0F0}" dt="2026-05-30T16:50:43.846" v="34" actId="1076"/>
      <pc:docMkLst>
        <pc:docMk/>
      </pc:docMkLst>
      <pc:sldChg chg="addSp modSp mod">
        <pc:chgData name="Jay W. Thomas" userId="e2c661c6-dd94-4514-88e1-50ff15475ce9" providerId="ADAL" clId="{FCE58089-4211-498E-B2BB-5175186FA0F0}" dt="2026-05-30T16:46:24.748" v="23" actId="26606"/>
        <pc:sldMkLst>
          <pc:docMk/>
          <pc:sldMk cId="3055184908" sldId="272"/>
        </pc:sldMkLst>
        <pc:spChg chg="add mod">
          <ac:chgData name="Jay W. Thomas" userId="e2c661c6-dd94-4514-88e1-50ff15475ce9" providerId="ADAL" clId="{FCE58089-4211-498E-B2BB-5175186FA0F0}" dt="2026-05-30T16:46:24.748" v="23" actId="26606"/>
          <ac:spMkLst>
            <pc:docMk/>
            <pc:sldMk cId="3055184908" sldId="272"/>
            <ac:spMk id="13" creationId="{77B344E1-8550-41C2-950E-359C71E1C4E0}"/>
          </ac:spMkLst>
        </pc:spChg>
      </pc:sldChg>
      <pc:sldChg chg="addSp modSp mod">
        <pc:chgData name="Jay W. Thomas" userId="e2c661c6-dd94-4514-88e1-50ff15475ce9" providerId="ADAL" clId="{FCE58089-4211-498E-B2BB-5175186FA0F0}" dt="2026-05-30T16:46:24.748" v="23" actId="26606"/>
        <pc:sldMkLst>
          <pc:docMk/>
          <pc:sldMk cId="2359870050" sldId="308"/>
        </pc:sldMkLst>
        <pc:spChg chg="add mod">
          <ac:chgData name="Jay W. Thomas" userId="e2c661c6-dd94-4514-88e1-50ff15475ce9" providerId="ADAL" clId="{FCE58089-4211-498E-B2BB-5175186FA0F0}" dt="2026-05-30T16:46:24.748" v="23" actId="26606"/>
          <ac:spMkLst>
            <pc:docMk/>
            <pc:sldMk cId="2359870050" sldId="308"/>
            <ac:spMk id="5" creationId="{DF66DEEE-81EA-4A57-A20C-B596EEE7DF37}"/>
          </ac:spMkLst>
        </pc:spChg>
      </pc:sldChg>
      <pc:sldChg chg="addSp modSp mod">
        <pc:chgData name="Jay W. Thomas" userId="e2c661c6-dd94-4514-88e1-50ff15475ce9" providerId="ADAL" clId="{FCE58089-4211-498E-B2BB-5175186FA0F0}" dt="2026-05-30T16:46:24.748" v="23" actId="26606"/>
        <pc:sldMkLst>
          <pc:docMk/>
          <pc:sldMk cId="2067501667" sldId="310"/>
        </pc:sldMkLst>
        <pc:spChg chg="add mod">
          <ac:chgData name="Jay W. Thomas" userId="e2c661c6-dd94-4514-88e1-50ff15475ce9" providerId="ADAL" clId="{FCE58089-4211-498E-B2BB-5175186FA0F0}" dt="2026-05-30T16:46:24.748" v="23" actId="26606"/>
          <ac:spMkLst>
            <pc:docMk/>
            <pc:sldMk cId="2067501667" sldId="310"/>
            <ac:spMk id="28" creationId="{1A6202DB-84E8-4509-B94C-93538AE77C4D}"/>
          </ac:spMkLst>
        </pc:spChg>
        <pc:picChg chg="mod">
          <ac:chgData name="Jay W. Thomas" userId="e2c661c6-dd94-4514-88e1-50ff15475ce9" providerId="ADAL" clId="{FCE58089-4211-498E-B2BB-5175186FA0F0}" dt="2026-05-30T14:49:33.042" v="1" actId="26606"/>
          <ac:picMkLst>
            <pc:docMk/>
            <pc:sldMk cId="2067501667" sldId="310"/>
            <ac:picMk id="12" creationId="{ADEA03A8-7249-B50A-B030-4317AB188370}"/>
          </ac:picMkLst>
        </pc:picChg>
      </pc:sldChg>
      <pc:sldChg chg="addSp delSp modSp mod">
        <pc:chgData name="Jay W. Thomas" userId="e2c661c6-dd94-4514-88e1-50ff15475ce9" providerId="ADAL" clId="{FCE58089-4211-498E-B2BB-5175186FA0F0}" dt="2026-05-30T16:49:36.715" v="28" actId="14100"/>
        <pc:sldMkLst>
          <pc:docMk/>
          <pc:sldMk cId="3084638411" sldId="312"/>
        </pc:sldMkLst>
        <pc:spChg chg="add del mod">
          <ac:chgData name="Jay W. Thomas" userId="e2c661c6-dd94-4514-88e1-50ff15475ce9" providerId="ADAL" clId="{FCE58089-4211-498E-B2BB-5175186FA0F0}" dt="2026-05-30T16:49:24.138" v="26" actId="478"/>
          <ac:spMkLst>
            <pc:docMk/>
            <pc:sldMk cId="3084638411" sldId="312"/>
            <ac:spMk id="2" creationId="{DA5594A7-F6F7-16A1-DC21-2D76CEF69BB1}"/>
          </ac:spMkLst>
        </pc:spChg>
        <pc:spChg chg="add mod">
          <ac:chgData name="Jay W. Thomas" userId="e2c661c6-dd94-4514-88e1-50ff15475ce9" providerId="ADAL" clId="{FCE58089-4211-498E-B2BB-5175186FA0F0}" dt="2026-05-30T16:49:36.715" v="28" actId="14100"/>
          <ac:spMkLst>
            <pc:docMk/>
            <pc:sldMk cId="3084638411" sldId="312"/>
            <ac:spMk id="3" creationId="{C120F3C9-B2EF-DC84-EE73-0D2FA75153F8}"/>
          </ac:spMkLst>
        </pc:spChg>
        <pc:spChg chg="add del mod">
          <ac:chgData name="Jay W. Thomas" userId="e2c661c6-dd94-4514-88e1-50ff15475ce9" providerId="ADAL" clId="{FCE58089-4211-498E-B2BB-5175186FA0F0}" dt="2026-05-30T16:49:18.580" v="24" actId="478"/>
          <ac:spMkLst>
            <pc:docMk/>
            <pc:sldMk cId="3084638411" sldId="312"/>
            <ac:spMk id="9" creationId="{32D0006F-F44E-4FBA-879E-3833D81860C3}"/>
          </ac:spMkLst>
        </pc:spChg>
      </pc:sldChg>
      <pc:sldChg chg="addSp modSp mod">
        <pc:chgData name="Jay W. Thomas" userId="e2c661c6-dd94-4514-88e1-50ff15475ce9" providerId="ADAL" clId="{FCE58089-4211-498E-B2BB-5175186FA0F0}" dt="2026-05-30T16:46:24.748" v="23" actId="26606"/>
        <pc:sldMkLst>
          <pc:docMk/>
          <pc:sldMk cId="1742125578" sldId="313"/>
        </pc:sldMkLst>
        <pc:spChg chg="add mod">
          <ac:chgData name="Jay W. Thomas" userId="e2c661c6-dd94-4514-88e1-50ff15475ce9" providerId="ADAL" clId="{FCE58089-4211-498E-B2BB-5175186FA0F0}" dt="2026-05-30T16:46:24.748" v="23" actId="26606"/>
          <ac:spMkLst>
            <pc:docMk/>
            <pc:sldMk cId="1742125578" sldId="313"/>
            <ac:spMk id="8" creationId="{7E330AF4-8804-4D67-BC89-E4B9804420D9}"/>
          </ac:spMkLst>
        </pc:spChg>
      </pc:sldChg>
      <pc:sldChg chg="addSp modSp mod">
        <pc:chgData name="Jay W. Thomas" userId="e2c661c6-dd94-4514-88e1-50ff15475ce9" providerId="ADAL" clId="{FCE58089-4211-498E-B2BB-5175186FA0F0}" dt="2026-05-30T16:46:24.748" v="23" actId="26606"/>
        <pc:sldMkLst>
          <pc:docMk/>
          <pc:sldMk cId="2005831804" sldId="315"/>
        </pc:sldMkLst>
        <pc:spChg chg="add mod">
          <ac:chgData name="Jay W. Thomas" userId="e2c661c6-dd94-4514-88e1-50ff15475ce9" providerId="ADAL" clId="{FCE58089-4211-498E-B2BB-5175186FA0F0}" dt="2026-05-30T16:46:24.748" v="23" actId="26606"/>
          <ac:spMkLst>
            <pc:docMk/>
            <pc:sldMk cId="2005831804" sldId="315"/>
            <ac:spMk id="7" creationId="{7C54356F-1D36-4C4F-A018-27166719B30B}"/>
          </ac:spMkLst>
        </pc:spChg>
      </pc:sldChg>
      <pc:sldChg chg="addSp modSp mod">
        <pc:chgData name="Jay W. Thomas" userId="e2c661c6-dd94-4514-88e1-50ff15475ce9" providerId="ADAL" clId="{FCE58089-4211-498E-B2BB-5175186FA0F0}" dt="2026-05-30T16:46:24.748" v="23" actId="26606"/>
        <pc:sldMkLst>
          <pc:docMk/>
          <pc:sldMk cId="1591297775" sldId="316"/>
        </pc:sldMkLst>
        <pc:spChg chg="add mod">
          <ac:chgData name="Jay W. Thomas" userId="e2c661c6-dd94-4514-88e1-50ff15475ce9" providerId="ADAL" clId="{FCE58089-4211-498E-B2BB-5175186FA0F0}" dt="2026-05-30T16:46:24.748" v="23" actId="26606"/>
          <ac:spMkLst>
            <pc:docMk/>
            <pc:sldMk cId="1591297775" sldId="316"/>
            <ac:spMk id="7" creationId="{662CB12E-F358-43AB-9BA9-11445D125CB9}"/>
          </ac:spMkLst>
        </pc:spChg>
      </pc:sldChg>
      <pc:sldChg chg="addSp modSp mod">
        <pc:chgData name="Jay W. Thomas" userId="e2c661c6-dd94-4514-88e1-50ff15475ce9" providerId="ADAL" clId="{FCE58089-4211-498E-B2BB-5175186FA0F0}" dt="2026-05-30T16:46:24.748" v="23" actId="26606"/>
        <pc:sldMkLst>
          <pc:docMk/>
          <pc:sldMk cId="939497988" sldId="317"/>
        </pc:sldMkLst>
        <pc:spChg chg="add mod">
          <ac:chgData name="Jay W. Thomas" userId="e2c661c6-dd94-4514-88e1-50ff15475ce9" providerId="ADAL" clId="{FCE58089-4211-498E-B2BB-5175186FA0F0}" dt="2026-05-30T16:46:24.748" v="23" actId="26606"/>
          <ac:spMkLst>
            <pc:docMk/>
            <pc:sldMk cId="939497988" sldId="317"/>
            <ac:spMk id="7" creationId="{610478FE-6FFF-4F2C-A376-5C6E0CA52DFB}"/>
          </ac:spMkLst>
        </pc:spChg>
      </pc:sldChg>
      <pc:sldChg chg="addSp modSp mod">
        <pc:chgData name="Jay W. Thomas" userId="e2c661c6-dd94-4514-88e1-50ff15475ce9" providerId="ADAL" clId="{FCE58089-4211-498E-B2BB-5175186FA0F0}" dt="2026-05-30T16:46:24.748" v="23" actId="26606"/>
        <pc:sldMkLst>
          <pc:docMk/>
          <pc:sldMk cId="1658660915" sldId="318"/>
        </pc:sldMkLst>
        <pc:spChg chg="add mod">
          <ac:chgData name="Jay W. Thomas" userId="e2c661c6-dd94-4514-88e1-50ff15475ce9" providerId="ADAL" clId="{FCE58089-4211-498E-B2BB-5175186FA0F0}" dt="2026-05-30T16:46:24.748" v="23" actId="26606"/>
          <ac:spMkLst>
            <pc:docMk/>
            <pc:sldMk cId="1658660915" sldId="318"/>
            <ac:spMk id="7" creationId="{46CB6FE1-31F8-403A-823B-AE116141443F}"/>
          </ac:spMkLst>
        </pc:spChg>
      </pc:sldChg>
      <pc:sldChg chg="modSp mod">
        <pc:chgData name="Jay W. Thomas" userId="e2c661c6-dd94-4514-88e1-50ff15475ce9" providerId="ADAL" clId="{FCE58089-4211-498E-B2BB-5175186FA0F0}" dt="2026-05-30T16:46:24.748" v="23" actId="26606"/>
        <pc:sldMkLst>
          <pc:docMk/>
          <pc:sldMk cId="2290330001" sldId="329"/>
        </pc:sldMkLst>
        <pc:spChg chg="mod">
          <ac:chgData name="Jay W. Thomas" userId="e2c661c6-dd94-4514-88e1-50ff15475ce9" providerId="ADAL" clId="{FCE58089-4211-498E-B2BB-5175186FA0F0}" dt="2026-05-30T16:46:24.748" v="23" actId="26606"/>
          <ac:spMkLst>
            <pc:docMk/>
            <pc:sldMk cId="2290330001" sldId="329"/>
            <ac:spMk id="2" creationId="{774449D4-589A-506D-B235-DF2E4C522893}"/>
          </ac:spMkLst>
        </pc:spChg>
      </pc:sldChg>
      <pc:sldChg chg="addSp modSp mod">
        <pc:chgData name="Jay W. Thomas" userId="e2c661c6-dd94-4514-88e1-50ff15475ce9" providerId="ADAL" clId="{FCE58089-4211-498E-B2BB-5175186FA0F0}" dt="2026-05-30T16:46:24.748" v="23" actId="26606"/>
        <pc:sldMkLst>
          <pc:docMk/>
          <pc:sldMk cId="4224254276" sldId="361"/>
        </pc:sldMkLst>
        <pc:spChg chg="add mod">
          <ac:chgData name="Jay W. Thomas" userId="e2c661c6-dd94-4514-88e1-50ff15475ce9" providerId="ADAL" clId="{FCE58089-4211-498E-B2BB-5175186FA0F0}" dt="2026-05-30T16:46:24.748" v="23" actId="26606"/>
          <ac:spMkLst>
            <pc:docMk/>
            <pc:sldMk cId="4224254276" sldId="361"/>
            <ac:spMk id="5" creationId="{B43FB00B-D4D2-4A8E-B7A9-5D7E1812295E}"/>
          </ac:spMkLst>
        </pc:spChg>
      </pc:sldChg>
      <pc:sldChg chg="addSp modSp mod">
        <pc:chgData name="Jay W. Thomas" userId="e2c661c6-dd94-4514-88e1-50ff15475ce9" providerId="ADAL" clId="{FCE58089-4211-498E-B2BB-5175186FA0F0}" dt="2026-05-30T16:46:24.748" v="23" actId="26606"/>
        <pc:sldMkLst>
          <pc:docMk/>
          <pc:sldMk cId="3098983026" sldId="363"/>
        </pc:sldMkLst>
        <pc:spChg chg="add mod">
          <ac:chgData name="Jay W. Thomas" userId="e2c661c6-dd94-4514-88e1-50ff15475ce9" providerId="ADAL" clId="{FCE58089-4211-498E-B2BB-5175186FA0F0}" dt="2026-05-30T16:46:24.748" v="23" actId="26606"/>
          <ac:spMkLst>
            <pc:docMk/>
            <pc:sldMk cId="3098983026" sldId="363"/>
            <ac:spMk id="5" creationId="{91B1259A-C428-4D17-8697-BBE1DAD049EF}"/>
          </ac:spMkLst>
        </pc:spChg>
      </pc:sldChg>
      <pc:sldChg chg="addSp modSp mod">
        <pc:chgData name="Jay W. Thomas" userId="e2c661c6-dd94-4514-88e1-50ff15475ce9" providerId="ADAL" clId="{FCE58089-4211-498E-B2BB-5175186FA0F0}" dt="2026-05-30T16:46:24.748" v="23" actId="26606"/>
        <pc:sldMkLst>
          <pc:docMk/>
          <pc:sldMk cId="1417798827" sldId="364"/>
        </pc:sldMkLst>
        <pc:spChg chg="add mod">
          <ac:chgData name="Jay W. Thomas" userId="e2c661c6-dd94-4514-88e1-50ff15475ce9" providerId="ADAL" clId="{FCE58089-4211-498E-B2BB-5175186FA0F0}" dt="2026-05-30T16:46:24.748" v="23" actId="26606"/>
          <ac:spMkLst>
            <pc:docMk/>
            <pc:sldMk cId="1417798827" sldId="364"/>
            <ac:spMk id="5" creationId="{FEAB79DD-5FCA-4EB0-9315-DC6712A2E9F5}"/>
          </ac:spMkLst>
        </pc:spChg>
      </pc:sldChg>
      <pc:sldChg chg="addSp modSp mod">
        <pc:chgData name="Jay W. Thomas" userId="e2c661c6-dd94-4514-88e1-50ff15475ce9" providerId="ADAL" clId="{FCE58089-4211-498E-B2BB-5175186FA0F0}" dt="2026-05-30T16:46:24.748" v="23" actId="26606"/>
        <pc:sldMkLst>
          <pc:docMk/>
          <pc:sldMk cId="612010231" sldId="365"/>
        </pc:sldMkLst>
        <pc:spChg chg="add mod">
          <ac:chgData name="Jay W. Thomas" userId="e2c661c6-dd94-4514-88e1-50ff15475ce9" providerId="ADAL" clId="{FCE58089-4211-498E-B2BB-5175186FA0F0}" dt="2026-05-30T16:46:24.748" v="23" actId="26606"/>
          <ac:spMkLst>
            <pc:docMk/>
            <pc:sldMk cId="612010231" sldId="365"/>
            <ac:spMk id="5" creationId="{E9E87320-7AB6-418F-8DAB-9144F7A1D5F2}"/>
          </ac:spMkLst>
        </pc:spChg>
      </pc:sldChg>
      <pc:sldChg chg="addSp modSp mod">
        <pc:chgData name="Jay W. Thomas" userId="e2c661c6-dd94-4514-88e1-50ff15475ce9" providerId="ADAL" clId="{FCE58089-4211-498E-B2BB-5175186FA0F0}" dt="2026-05-30T16:46:24.748" v="23" actId="26606"/>
        <pc:sldMkLst>
          <pc:docMk/>
          <pc:sldMk cId="2312031994" sldId="366"/>
        </pc:sldMkLst>
        <pc:spChg chg="add mod">
          <ac:chgData name="Jay W. Thomas" userId="e2c661c6-dd94-4514-88e1-50ff15475ce9" providerId="ADAL" clId="{FCE58089-4211-498E-B2BB-5175186FA0F0}" dt="2026-05-30T16:46:24.748" v="23" actId="26606"/>
          <ac:spMkLst>
            <pc:docMk/>
            <pc:sldMk cId="2312031994" sldId="366"/>
            <ac:spMk id="20" creationId="{75BAD66A-C89B-4C04-BD1B-38BA5C014150}"/>
          </ac:spMkLst>
        </pc:spChg>
        <pc:picChg chg="mod">
          <ac:chgData name="Jay W. Thomas" userId="e2c661c6-dd94-4514-88e1-50ff15475ce9" providerId="ADAL" clId="{FCE58089-4211-498E-B2BB-5175186FA0F0}" dt="2026-05-30T14:49:33.042" v="1" actId="26606"/>
          <ac:picMkLst>
            <pc:docMk/>
            <pc:sldMk cId="2312031994" sldId="366"/>
            <ac:picMk id="15" creationId="{0A0A40EC-62AA-6D14-C423-DE918A0063B9}"/>
          </ac:picMkLst>
        </pc:picChg>
        <pc:picChg chg="mod">
          <ac:chgData name="Jay W. Thomas" userId="e2c661c6-dd94-4514-88e1-50ff15475ce9" providerId="ADAL" clId="{FCE58089-4211-498E-B2BB-5175186FA0F0}" dt="2026-05-30T14:49:33.042" v="1" actId="26606"/>
          <ac:picMkLst>
            <pc:docMk/>
            <pc:sldMk cId="2312031994" sldId="366"/>
            <ac:picMk id="17" creationId="{E67DC769-0FB4-C0F2-3C76-2018484429D7}"/>
          </ac:picMkLst>
        </pc:picChg>
        <pc:picChg chg="mod">
          <ac:chgData name="Jay W. Thomas" userId="e2c661c6-dd94-4514-88e1-50ff15475ce9" providerId="ADAL" clId="{FCE58089-4211-498E-B2BB-5175186FA0F0}" dt="2026-05-30T14:49:33.042" v="1" actId="26606"/>
          <ac:picMkLst>
            <pc:docMk/>
            <pc:sldMk cId="2312031994" sldId="366"/>
            <ac:picMk id="19" creationId="{61C131C3-22D9-E2DE-8581-985F61056DE5}"/>
          </ac:picMkLst>
        </pc:picChg>
      </pc:sldChg>
      <pc:sldChg chg="addSp modSp mod">
        <pc:chgData name="Jay W. Thomas" userId="e2c661c6-dd94-4514-88e1-50ff15475ce9" providerId="ADAL" clId="{FCE58089-4211-498E-B2BB-5175186FA0F0}" dt="2026-05-30T16:50:34.555" v="33" actId="14100"/>
        <pc:sldMkLst>
          <pc:docMk/>
          <pc:sldMk cId="3491385319" sldId="386"/>
        </pc:sldMkLst>
        <pc:spChg chg="add mod">
          <ac:chgData name="Jay W. Thomas" userId="e2c661c6-dd94-4514-88e1-50ff15475ce9" providerId="ADAL" clId="{FCE58089-4211-498E-B2BB-5175186FA0F0}" dt="2026-05-30T16:50:34.555" v="33" actId="14100"/>
          <ac:spMkLst>
            <pc:docMk/>
            <pc:sldMk cId="3491385319" sldId="386"/>
            <ac:spMk id="8" creationId="{9378CB97-1A18-4EA0-8CE7-64D8782947C2}"/>
          </ac:spMkLst>
        </pc:spChg>
        <pc:picChg chg="mod">
          <ac:chgData name="Jay W. Thomas" userId="e2c661c6-dd94-4514-88e1-50ff15475ce9" providerId="ADAL" clId="{FCE58089-4211-498E-B2BB-5175186FA0F0}" dt="2026-05-30T14:49:33.042" v="1" actId="26606"/>
          <ac:picMkLst>
            <pc:docMk/>
            <pc:sldMk cId="3491385319" sldId="386"/>
            <ac:picMk id="7" creationId="{E50B6624-2A5A-A088-6E7F-756A472ED7F3}"/>
          </ac:picMkLst>
        </pc:picChg>
      </pc:sldChg>
      <pc:sldChg chg="addSp modSp mod">
        <pc:chgData name="Jay W. Thomas" userId="e2c661c6-dd94-4514-88e1-50ff15475ce9" providerId="ADAL" clId="{FCE58089-4211-498E-B2BB-5175186FA0F0}" dt="2026-05-30T16:46:24.748" v="23" actId="26606"/>
        <pc:sldMkLst>
          <pc:docMk/>
          <pc:sldMk cId="1429169887" sldId="387"/>
        </pc:sldMkLst>
        <pc:spChg chg="add mod">
          <ac:chgData name="Jay W. Thomas" userId="e2c661c6-dd94-4514-88e1-50ff15475ce9" providerId="ADAL" clId="{FCE58089-4211-498E-B2BB-5175186FA0F0}" dt="2026-05-30T16:46:24.748" v="23" actId="26606"/>
          <ac:spMkLst>
            <pc:docMk/>
            <pc:sldMk cId="1429169887" sldId="387"/>
            <ac:spMk id="7" creationId="{BC7DCAD6-BEEE-4EE1-A9C9-A511633A1A0C}"/>
          </ac:spMkLst>
        </pc:spChg>
        <pc:picChg chg="mod">
          <ac:chgData name="Jay W. Thomas" userId="e2c661c6-dd94-4514-88e1-50ff15475ce9" providerId="ADAL" clId="{FCE58089-4211-498E-B2BB-5175186FA0F0}" dt="2026-05-30T14:49:33.042" v="1" actId="26606"/>
          <ac:picMkLst>
            <pc:docMk/>
            <pc:sldMk cId="1429169887" sldId="387"/>
            <ac:picMk id="6" creationId="{FFEA0E36-8163-ECA1-3D01-6D2AE6E50A91}"/>
          </ac:picMkLst>
        </pc:picChg>
      </pc:sldChg>
      <pc:sldChg chg="addSp modSp mod">
        <pc:chgData name="Jay W. Thomas" userId="e2c661c6-dd94-4514-88e1-50ff15475ce9" providerId="ADAL" clId="{FCE58089-4211-498E-B2BB-5175186FA0F0}" dt="2026-05-30T16:46:24.748" v="23" actId="26606"/>
        <pc:sldMkLst>
          <pc:docMk/>
          <pc:sldMk cId="2969077157" sldId="389"/>
        </pc:sldMkLst>
        <pc:spChg chg="add mod">
          <ac:chgData name="Jay W. Thomas" userId="e2c661c6-dd94-4514-88e1-50ff15475ce9" providerId="ADAL" clId="{FCE58089-4211-498E-B2BB-5175186FA0F0}" dt="2026-05-30T16:46:24.748" v="23" actId="26606"/>
          <ac:spMkLst>
            <pc:docMk/>
            <pc:sldMk cId="2969077157" sldId="389"/>
            <ac:spMk id="10" creationId="{EFEABBE1-956D-40F1-848F-003FB9E7E0A4}"/>
          </ac:spMkLst>
        </pc:spChg>
        <pc:picChg chg="mod">
          <ac:chgData name="Jay W. Thomas" userId="e2c661c6-dd94-4514-88e1-50ff15475ce9" providerId="ADAL" clId="{FCE58089-4211-498E-B2BB-5175186FA0F0}" dt="2026-05-30T14:49:33.042" v="1" actId="26606"/>
          <ac:picMkLst>
            <pc:docMk/>
            <pc:sldMk cId="2969077157" sldId="389"/>
            <ac:picMk id="7" creationId="{F15A1497-F4F4-6A9F-4868-FFBBAE019EBF}"/>
          </ac:picMkLst>
        </pc:picChg>
        <pc:picChg chg="mod">
          <ac:chgData name="Jay W. Thomas" userId="e2c661c6-dd94-4514-88e1-50ff15475ce9" providerId="ADAL" clId="{FCE58089-4211-498E-B2BB-5175186FA0F0}" dt="2026-05-30T14:49:33.042" v="1" actId="26606"/>
          <ac:picMkLst>
            <pc:docMk/>
            <pc:sldMk cId="2969077157" sldId="389"/>
            <ac:picMk id="9" creationId="{202B2829-592E-1F3F-76C0-C9CCCF3928D9}"/>
          </ac:picMkLst>
        </pc:picChg>
      </pc:sldChg>
      <pc:sldChg chg="addSp modSp mod">
        <pc:chgData name="Jay W. Thomas" userId="e2c661c6-dd94-4514-88e1-50ff15475ce9" providerId="ADAL" clId="{FCE58089-4211-498E-B2BB-5175186FA0F0}" dt="2026-05-30T16:46:24.748" v="23" actId="26606"/>
        <pc:sldMkLst>
          <pc:docMk/>
          <pc:sldMk cId="358032228" sldId="392"/>
        </pc:sldMkLst>
        <pc:spChg chg="add mod">
          <ac:chgData name="Jay W. Thomas" userId="e2c661c6-dd94-4514-88e1-50ff15475ce9" providerId="ADAL" clId="{FCE58089-4211-498E-B2BB-5175186FA0F0}" dt="2026-05-30T16:46:24.748" v="23" actId="26606"/>
          <ac:spMkLst>
            <pc:docMk/>
            <pc:sldMk cId="358032228" sldId="392"/>
            <ac:spMk id="6" creationId="{86B52B47-3B10-4D6D-8610-92768DA5640E}"/>
          </ac:spMkLst>
        </pc:spChg>
      </pc:sldChg>
      <pc:sldChg chg="addSp modSp mod">
        <pc:chgData name="Jay W. Thomas" userId="e2c661c6-dd94-4514-88e1-50ff15475ce9" providerId="ADAL" clId="{FCE58089-4211-498E-B2BB-5175186FA0F0}" dt="2026-05-30T16:46:24.748" v="23" actId="26606"/>
        <pc:sldMkLst>
          <pc:docMk/>
          <pc:sldMk cId="1589134626" sldId="394"/>
        </pc:sldMkLst>
        <pc:spChg chg="add mod">
          <ac:chgData name="Jay W. Thomas" userId="e2c661c6-dd94-4514-88e1-50ff15475ce9" providerId="ADAL" clId="{FCE58089-4211-498E-B2BB-5175186FA0F0}" dt="2026-05-30T16:46:24.748" v="23" actId="26606"/>
          <ac:spMkLst>
            <pc:docMk/>
            <pc:sldMk cId="1589134626" sldId="394"/>
            <ac:spMk id="5" creationId="{302B68F8-26E9-4F69-B8F6-B8FE54DB47AC}"/>
          </ac:spMkLst>
        </pc:spChg>
      </pc:sldChg>
      <pc:sldChg chg="addSp modSp mod">
        <pc:chgData name="Jay W. Thomas" userId="e2c661c6-dd94-4514-88e1-50ff15475ce9" providerId="ADAL" clId="{FCE58089-4211-498E-B2BB-5175186FA0F0}" dt="2026-05-30T16:46:24.748" v="23" actId="26606"/>
        <pc:sldMkLst>
          <pc:docMk/>
          <pc:sldMk cId="2030115995" sldId="395"/>
        </pc:sldMkLst>
        <pc:spChg chg="add mod">
          <ac:chgData name="Jay W. Thomas" userId="e2c661c6-dd94-4514-88e1-50ff15475ce9" providerId="ADAL" clId="{FCE58089-4211-498E-B2BB-5175186FA0F0}" dt="2026-05-30T16:46:24.748" v="23" actId="26606"/>
          <ac:spMkLst>
            <pc:docMk/>
            <pc:sldMk cId="2030115995" sldId="395"/>
            <ac:spMk id="10" creationId="{D1E7B1C3-94A7-400B-91B6-B072E3C39A48}"/>
          </ac:spMkLst>
        </pc:spChg>
      </pc:sldChg>
      <pc:sldChg chg="addSp modSp mod">
        <pc:chgData name="Jay W. Thomas" userId="e2c661c6-dd94-4514-88e1-50ff15475ce9" providerId="ADAL" clId="{FCE58089-4211-498E-B2BB-5175186FA0F0}" dt="2026-05-30T16:46:24.748" v="23" actId="26606"/>
        <pc:sldMkLst>
          <pc:docMk/>
          <pc:sldMk cId="439675930" sldId="396"/>
        </pc:sldMkLst>
        <pc:spChg chg="add mod">
          <ac:chgData name="Jay W. Thomas" userId="e2c661c6-dd94-4514-88e1-50ff15475ce9" providerId="ADAL" clId="{FCE58089-4211-498E-B2BB-5175186FA0F0}" dt="2026-05-30T16:46:24.748" v="23" actId="26606"/>
          <ac:spMkLst>
            <pc:docMk/>
            <pc:sldMk cId="439675930" sldId="396"/>
            <ac:spMk id="11" creationId="{707070DB-D450-46AB-BEC5-BB129B4122DF}"/>
          </ac:spMkLst>
        </pc:spChg>
      </pc:sldChg>
      <pc:sldChg chg="addSp modSp mod">
        <pc:chgData name="Jay W. Thomas" userId="e2c661c6-dd94-4514-88e1-50ff15475ce9" providerId="ADAL" clId="{FCE58089-4211-498E-B2BB-5175186FA0F0}" dt="2026-05-30T16:46:24.748" v="23" actId="26606"/>
        <pc:sldMkLst>
          <pc:docMk/>
          <pc:sldMk cId="2855983393" sldId="398"/>
        </pc:sldMkLst>
        <pc:spChg chg="add mod">
          <ac:chgData name="Jay W. Thomas" userId="e2c661c6-dd94-4514-88e1-50ff15475ce9" providerId="ADAL" clId="{FCE58089-4211-498E-B2BB-5175186FA0F0}" dt="2026-05-30T16:46:24.748" v="23" actId="26606"/>
          <ac:spMkLst>
            <pc:docMk/>
            <pc:sldMk cId="2855983393" sldId="398"/>
            <ac:spMk id="8" creationId="{41029BBA-0BCE-4F18-9D6F-F52BD3289ECC}"/>
          </ac:spMkLst>
        </pc:spChg>
        <pc:picChg chg="mod">
          <ac:chgData name="Jay W. Thomas" userId="e2c661c6-dd94-4514-88e1-50ff15475ce9" providerId="ADAL" clId="{FCE58089-4211-498E-B2BB-5175186FA0F0}" dt="2026-05-30T14:49:33.042" v="1" actId="26606"/>
          <ac:picMkLst>
            <pc:docMk/>
            <pc:sldMk cId="2855983393" sldId="398"/>
            <ac:picMk id="7" creationId="{334ACD93-D930-0C05-C7D9-3806F3143D8E}"/>
          </ac:picMkLst>
        </pc:picChg>
      </pc:sldChg>
      <pc:sldChg chg="addSp modSp mod">
        <pc:chgData name="Jay W. Thomas" userId="e2c661c6-dd94-4514-88e1-50ff15475ce9" providerId="ADAL" clId="{FCE58089-4211-498E-B2BB-5175186FA0F0}" dt="2026-05-30T16:46:24.748" v="23" actId="26606"/>
        <pc:sldMkLst>
          <pc:docMk/>
          <pc:sldMk cId="2100142739" sldId="399"/>
        </pc:sldMkLst>
        <pc:spChg chg="add mod">
          <ac:chgData name="Jay W. Thomas" userId="e2c661c6-dd94-4514-88e1-50ff15475ce9" providerId="ADAL" clId="{FCE58089-4211-498E-B2BB-5175186FA0F0}" dt="2026-05-30T16:46:24.748" v="23" actId="26606"/>
          <ac:spMkLst>
            <pc:docMk/>
            <pc:sldMk cId="2100142739" sldId="399"/>
            <ac:spMk id="9" creationId="{5967C1C6-30FF-40D0-9CE5-D2D09814B5EB}"/>
          </ac:spMkLst>
        </pc:spChg>
        <pc:picChg chg="mod">
          <ac:chgData name="Jay W. Thomas" userId="e2c661c6-dd94-4514-88e1-50ff15475ce9" providerId="ADAL" clId="{FCE58089-4211-498E-B2BB-5175186FA0F0}" dt="2026-05-30T14:49:33.042" v="1" actId="26606"/>
          <ac:picMkLst>
            <pc:docMk/>
            <pc:sldMk cId="2100142739" sldId="399"/>
            <ac:picMk id="8" creationId="{6DEBC3BB-E2BB-815F-EC2C-E6F932FB48ED}"/>
          </ac:picMkLst>
        </pc:picChg>
      </pc:sldChg>
      <pc:sldChg chg="addSp modSp mod">
        <pc:chgData name="Jay W. Thomas" userId="e2c661c6-dd94-4514-88e1-50ff15475ce9" providerId="ADAL" clId="{FCE58089-4211-498E-B2BB-5175186FA0F0}" dt="2026-05-30T16:46:24.748" v="23" actId="26606"/>
        <pc:sldMkLst>
          <pc:docMk/>
          <pc:sldMk cId="2594796521" sldId="400"/>
        </pc:sldMkLst>
        <pc:spChg chg="add mod">
          <ac:chgData name="Jay W. Thomas" userId="e2c661c6-dd94-4514-88e1-50ff15475ce9" providerId="ADAL" clId="{FCE58089-4211-498E-B2BB-5175186FA0F0}" dt="2026-05-30T16:46:24.748" v="23" actId="26606"/>
          <ac:spMkLst>
            <pc:docMk/>
            <pc:sldMk cId="2594796521" sldId="400"/>
            <ac:spMk id="5" creationId="{510B409E-DD19-4FFF-BE9B-139D3B04B1DD}"/>
          </ac:spMkLst>
        </pc:spChg>
      </pc:sldChg>
      <pc:sldChg chg="addSp modSp mod">
        <pc:chgData name="Jay W. Thomas" userId="e2c661c6-dd94-4514-88e1-50ff15475ce9" providerId="ADAL" clId="{FCE58089-4211-498E-B2BB-5175186FA0F0}" dt="2026-05-30T16:46:24.748" v="23" actId="26606"/>
        <pc:sldMkLst>
          <pc:docMk/>
          <pc:sldMk cId="325845384" sldId="401"/>
        </pc:sldMkLst>
        <pc:spChg chg="mod">
          <ac:chgData name="Jay W. Thomas" userId="e2c661c6-dd94-4514-88e1-50ff15475ce9" providerId="ADAL" clId="{FCE58089-4211-498E-B2BB-5175186FA0F0}" dt="2026-05-30T14:40:18.948" v="0" actId="27636"/>
          <ac:spMkLst>
            <pc:docMk/>
            <pc:sldMk cId="325845384" sldId="401"/>
            <ac:spMk id="2" creationId="{41969FF8-256E-041D-7391-081C19C4A56B}"/>
          </ac:spMkLst>
        </pc:spChg>
        <pc:spChg chg="add mod">
          <ac:chgData name="Jay W. Thomas" userId="e2c661c6-dd94-4514-88e1-50ff15475ce9" providerId="ADAL" clId="{FCE58089-4211-498E-B2BB-5175186FA0F0}" dt="2026-05-30T16:46:24.748" v="23" actId="26606"/>
          <ac:spMkLst>
            <pc:docMk/>
            <pc:sldMk cId="325845384" sldId="401"/>
            <ac:spMk id="7" creationId="{8D89A9FD-AFF1-4F7C-9388-7BC0DD6A0F92}"/>
          </ac:spMkLst>
        </pc:spChg>
      </pc:sldChg>
      <pc:sldChg chg="addSp modSp mod">
        <pc:chgData name="Jay W. Thomas" userId="e2c661c6-dd94-4514-88e1-50ff15475ce9" providerId="ADAL" clId="{FCE58089-4211-498E-B2BB-5175186FA0F0}" dt="2026-05-30T16:46:24.748" v="23" actId="26606"/>
        <pc:sldMkLst>
          <pc:docMk/>
          <pc:sldMk cId="1838597531" sldId="402"/>
        </pc:sldMkLst>
        <pc:spChg chg="mod">
          <ac:chgData name="Jay W. Thomas" userId="e2c661c6-dd94-4514-88e1-50ff15475ce9" providerId="ADAL" clId="{FCE58089-4211-498E-B2BB-5175186FA0F0}" dt="2026-05-30T16:39:31.815" v="22" actId="26606"/>
          <ac:spMkLst>
            <pc:docMk/>
            <pc:sldMk cId="1838597531" sldId="402"/>
            <ac:spMk id="46" creationId="{275C8A1B-F51D-146C-EFFF-87E9F6F7C823}"/>
          </ac:spMkLst>
        </pc:spChg>
        <pc:spChg chg="add mod">
          <ac:chgData name="Jay W. Thomas" userId="e2c661c6-dd94-4514-88e1-50ff15475ce9" providerId="ADAL" clId="{FCE58089-4211-498E-B2BB-5175186FA0F0}" dt="2026-05-30T16:46:24.748" v="23" actId="26606"/>
          <ac:spMkLst>
            <pc:docMk/>
            <pc:sldMk cId="1838597531" sldId="402"/>
            <ac:spMk id="48" creationId="{80391B77-6D74-4DB8-923C-356AC007D4BF}"/>
          </ac:spMkLst>
        </pc:spChg>
      </pc:sldChg>
      <pc:sldChg chg="addSp modSp mod">
        <pc:chgData name="Jay W. Thomas" userId="e2c661c6-dd94-4514-88e1-50ff15475ce9" providerId="ADAL" clId="{FCE58089-4211-498E-B2BB-5175186FA0F0}" dt="2026-05-30T16:46:24.748" v="23" actId="26606"/>
        <pc:sldMkLst>
          <pc:docMk/>
          <pc:sldMk cId="1018296104" sldId="403"/>
        </pc:sldMkLst>
        <pc:spChg chg="add mod">
          <ac:chgData name="Jay W. Thomas" userId="e2c661c6-dd94-4514-88e1-50ff15475ce9" providerId="ADAL" clId="{FCE58089-4211-498E-B2BB-5175186FA0F0}" dt="2026-05-30T16:46:24.748" v="23" actId="26606"/>
          <ac:spMkLst>
            <pc:docMk/>
            <pc:sldMk cId="1018296104" sldId="403"/>
            <ac:spMk id="9" creationId="{0C05C77D-9F66-47E9-BFB4-DD7BFDD58EA6}"/>
          </ac:spMkLst>
        </pc:spChg>
      </pc:sldChg>
      <pc:sldChg chg="addSp modSp mod">
        <pc:chgData name="Jay W. Thomas" userId="e2c661c6-dd94-4514-88e1-50ff15475ce9" providerId="ADAL" clId="{FCE58089-4211-498E-B2BB-5175186FA0F0}" dt="2026-05-30T16:46:24.748" v="23" actId="26606"/>
        <pc:sldMkLst>
          <pc:docMk/>
          <pc:sldMk cId="3613379759" sldId="404"/>
        </pc:sldMkLst>
        <pc:spChg chg="add mod">
          <ac:chgData name="Jay W. Thomas" userId="e2c661c6-dd94-4514-88e1-50ff15475ce9" providerId="ADAL" clId="{FCE58089-4211-498E-B2BB-5175186FA0F0}" dt="2026-05-30T16:46:24.748" v="23" actId="26606"/>
          <ac:spMkLst>
            <pc:docMk/>
            <pc:sldMk cId="3613379759" sldId="404"/>
            <ac:spMk id="8" creationId="{D52A7CEB-B571-4885-A1BD-448D9DC22C3B}"/>
          </ac:spMkLst>
        </pc:spChg>
        <pc:picChg chg="mod">
          <ac:chgData name="Jay W. Thomas" userId="e2c661c6-dd94-4514-88e1-50ff15475ce9" providerId="ADAL" clId="{FCE58089-4211-498E-B2BB-5175186FA0F0}" dt="2026-05-30T14:49:33.042" v="1" actId="26606"/>
          <ac:picMkLst>
            <pc:docMk/>
            <pc:sldMk cId="3613379759" sldId="404"/>
            <ac:picMk id="7" creationId="{BD48D7DE-30BD-7D7C-80E8-3A3EA35C092B}"/>
          </ac:picMkLst>
        </pc:picChg>
      </pc:sldChg>
      <pc:sldChg chg="addSp modSp mod">
        <pc:chgData name="Jay W. Thomas" userId="e2c661c6-dd94-4514-88e1-50ff15475ce9" providerId="ADAL" clId="{FCE58089-4211-498E-B2BB-5175186FA0F0}" dt="2026-05-30T16:46:24.748" v="23" actId="26606"/>
        <pc:sldMkLst>
          <pc:docMk/>
          <pc:sldMk cId="2688984329" sldId="405"/>
        </pc:sldMkLst>
        <pc:spChg chg="add mod">
          <ac:chgData name="Jay W. Thomas" userId="e2c661c6-dd94-4514-88e1-50ff15475ce9" providerId="ADAL" clId="{FCE58089-4211-498E-B2BB-5175186FA0F0}" dt="2026-05-30T16:46:24.748" v="23" actId="26606"/>
          <ac:spMkLst>
            <pc:docMk/>
            <pc:sldMk cId="2688984329" sldId="405"/>
            <ac:spMk id="9" creationId="{FA293993-A5A3-46B6-87A4-B0B04CB66AB0}"/>
          </ac:spMkLst>
        </pc:spChg>
        <pc:picChg chg="mod">
          <ac:chgData name="Jay W. Thomas" userId="e2c661c6-dd94-4514-88e1-50ff15475ce9" providerId="ADAL" clId="{FCE58089-4211-498E-B2BB-5175186FA0F0}" dt="2026-05-30T14:49:33.042" v="1" actId="26606"/>
          <ac:picMkLst>
            <pc:docMk/>
            <pc:sldMk cId="2688984329" sldId="405"/>
            <ac:picMk id="7" creationId="{E1142AA1-CFE6-5A6B-4528-382E7F94DC72}"/>
          </ac:picMkLst>
        </pc:picChg>
      </pc:sldChg>
      <pc:sldChg chg="addSp modSp mod">
        <pc:chgData name="Jay W. Thomas" userId="e2c661c6-dd94-4514-88e1-50ff15475ce9" providerId="ADAL" clId="{FCE58089-4211-498E-B2BB-5175186FA0F0}" dt="2026-05-30T16:46:24.748" v="23" actId="26606"/>
        <pc:sldMkLst>
          <pc:docMk/>
          <pc:sldMk cId="1572959555" sldId="406"/>
        </pc:sldMkLst>
        <pc:spChg chg="add mod">
          <ac:chgData name="Jay W. Thomas" userId="e2c661c6-dd94-4514-88e1-50ff15475ce9" providerId="ADAL" clId="{FCE58089-4211-498E-B2BB-5175186FA0F0}" dt="2026-05-30T16:46:24.748" v="23" actId="26606"/>
          <ac:spMkLst>
            <pc:docMk/>
            <pc:sldMk cId="1572959555" sldId="406"/>
            <ac:spMk id="8" creationId="{A483AA9E-80F8-4295-A609-95076575E3E3}"/>
          </ac:spMkLst>
        </pc:spChg>
        <pc:picChg chg="mod">
          <ac:chgData name="Jay W. Thomas" userId="e2c661c6-dd94-4514-88e1-50ff15475ce9" providerId="ADAL" clId="{FCE58089-4211-498E-B2BB-5175186FA0F0}" dt="2026-05-30T14:49:33.042" v="1" actId="26606"/>
          <ac:picMkLst>
            <pc:docMk/>
            <pc:sldMk cId="1572959555" sldId="406"/>
            <ac:picMk id="7" creationId="{C4E35819-C95D-2D77-BE8C-2D777B6208D7}"/>
          </ac:picMkLst>
        </pc:picChg>
      </pc:sldChg>
      <pc:sldChg chg="addSp modSp mod">
        <pc:chgData name="Jay W. Thomas" userId="e2c661c6-dd94-4514-88e1-50ff15475ce9" providerId="ADAL" clId="{FCE58089-4211-498E-B2BB-5175186FA0F0}" dt="2026-05-30T16:46:24.748" v="23" actId="26606"/>
        <pc:sldMkLst>
          <pc:docMk/>
          <pc:sldMk cId="100935723" sldId="407"/>
        </pc:sldMkLst>
        <pc:spChg chg="add mod">
          <ac:chgData name="Jay W. Thomas" userId="e2c661c6-dd94-4514-88e1-50ff15475ce9" providerId="ADAL" clId="{FCE58089-4211-498E-B2BB-5175186FA0F0}" dt="2026-05-30T16:46:24.748" v="23" actId="26606"/>
          <ac:spMkLst>
            <pc:docMk/>
            <pc:sldMk cId="100935723" sldId="407"/>
            <ac:spMk id="9" creationId="{183F7868-B81E-4546-A3A8-6719057310C0}"/>
          </ac:spMkLst>
        </pc:spChg>
        <pc:picChg chg="mod">
          <ac:chgData name="Jay W. Thomas" userId="e2c661c6-dd94-4514-88e1-50ff15475ce9" providerId="ADAL" clId="{FCE58089-4211-498E-B2BB-5175186FA0F0}" dt="2026-05-30T14:49:33.042" v="1" actId="26606"/>
          <ac:picMkLst>
            <pc:docMk/>
            <pc:sldMk cId="100935723" sldId="407"/>
            <ac:picMk id="8" creationId="{2C05AC2B-A4A1-E7E7-6B3C-CF93779FB165}"/>
          </ac:picMkLst>
        </pc:picChg>
      </pc:sldChg>
      <pc:sldChg chg="addSp modSp mod">
        <pc:chgData name="Jay W. Thomas" userId="e2c661c6-dd94-4514-88e1-50ff15475ce9" providerId="ADAL" clId="{FCE58089-4211-498E-B2BB-5175186FA0F0}" dt="2026-05-30T16:46:24.748" v="23" actId="26606"/>
        <pc:sldMkLst>
          <pc:docMk/>
          <pc:sldMk cId="895636121" sldId="408"/>
        </pc:sldMkLst>
        <pc:spChg chg="add mod">
          <ac:chgData name="Jay W. Thomas" userId="e2c661c6-dd94-4514-88e1-50ff15475ce9" providerId="ADAL" clId="{FCE58089-4211-498E-B2BB-5175186FA0F0}" dt="2026-05-30T16:46:24.748" v="23" actId="26606"/>
          <ac:spMkLst>
            <pc:docMk/>
            <pc:sldMk cId="895636121" sldId="408"/>
            <ac:spMk id="11" creationId="{01BA4E87-F19C-432B-8E2A-2F0516C07522}"/>
          </ac:spMkLst>
        </pc:spChg>
        <pc:picChg chg="mod">
          <ac:chgData name="Jay W. Thomas" userId="e2c661c6-dd94-4514-88e1-50ff15475ce9" providerId="ADAL" clId="{FCE58089-4211-498E-B2BB-5175186FA0F0}" dt="2026-05-30T14:49:33.042" v="1" actId="26606"/>
          <ac:picMkLst>
            <pc:docMk/>
            <pc:sldMk cId="895636121" sldId="408"/>
            <ac:picMk id="9" creationId="{00DF536D-C2BE-A9C5-144C-DD00C3B05618}"/>
          </ac:picMkLst>
        </pc:picChg>
      </pc:sldChg>
      <pc:sldChg chg="addSp modSp mod">
        <pc:chgData name="Jay W. Thomas" userId="e2c661c6-dd94-4514-88e1-50ff15475ce9" providerId="ADAL" clId="{FCE58089-4211-498E-B2BB-5175186FA0F0}" dt="2026-05-30T16:46:24.748" v="23" actId="26606"/>
        <pc:sldMkLst>
          <pc:docMk/>
          <pc:sldMk cId="1559952706" sldId="409"/>
        </pc:sldMkLst>
        <pc:spChg chg="add mod">
          <ac:chgData name="Jay W. Thomas" userId="e2c661c6-dd94-4514-88e1-50ff15475ce9" providerId="ADAL" clId="{FCE58089-4211-498E-B2BB-5175186FA0F0}" dt="2026-05-30T16:46:24.748" v="23" actId="26606"/>
          <ac:spMkLst>
            <pc:docMk/>
            <pc:sldMk cId="1559952706" sldId="409"/>
            <ac:spMk id="9" creationId="{F22293B4-3BD1-4694-B3CE-86FDD14F2983}"/>
          </ac:spMkLst>
        </pc:spChg>
        <pc:picChg chg="mod">
          <ac:chgData name="Jay W. Thomas" userId="e2c661c6-dd94-4514-88e1-50ff15475ce9" providerId="ADAL" clId="{FCE58089-4211-498E-B2BB-5175186FA0F0}" dt="2026-05-30T14:49:33.042" v="1" actId="26606"/>
          <ac:picMkLst>
            <pc:docMk/>
            <pc:sldMk cId="1559952706" sldId="409"/>
            <ac:picMk id="7" creationId="{3DC838EF-5B8C-0D04-D2CA-2D83964A3362}"/>
          </ac:picMkLst>
        </pc:picChg>
      </pc:sldChg>
      <pc:sldChg chg="addSp modSp mod">
        <pc:chgData name="Jay W. Thomas" userId="e2c661c6-dd94-4514-88e1-50ff15475ce9" providerId="ADAL" clId="{FCE58089-4211-498E-B2BB-5175186FA0F0}" dt="2026-05-30T16:46:24.748" v="23" actId="26606"/>
        <pc:sldMkLst>
          <pc:docMk/>
          <pc:sldMk cId="3847793435" sldId="410"/>
        </pc:sldMkLst>
        <pc:spChg chg="add mod">
          <ac:chgData name="Jay W. Thomas" userId="e2c661c6-dd94-4514-88e1-50ff15475ce9" providerId="ADAL" clId="{FCE58089-4211-498E-B2BB-5175186FA0F0}" dt="2026-05-30T16:46:24.748" v="23" actId="26606"/>
          <ac:spMkLst>
            <pc:docMk/>
            <pc:sldMk cId="3847793435" sldId="410"/>
            <ac:spMk id="8" creationId="{C372BC53-D339-4716-91E9-B608EB4E756C}"/>
          </ac:spMkLst>
        </pc:spChg>
        <pc:picChg chg="mod">
          <ac:chgData name="Jay W. Thomas" userId="e2c661c6-dd94-4514-88e1-50ff15475ce9" providerId="ADAL" clId="{FCE58089-4211-498E-B2BB-5175186FA0F0}" dt="2026-05-30T14:49:33.042" v="1" actId="26606"/>
          <ac:picMkLst>
            <pc:docMk/>
            <pc:sldMk cId="3847793435" sldId="410"/>
            <ac:picMk id="7" creationId="{740CB17F-B803-3C7B-AA16-E0265BA70F77}"/>
          </ac:picMkLst>
        </pc:picChg>
      </pc:sldChg>
      <pc:sldChg chg="addSp modSp mod">
        <pc:chgData name="Jay W. Thomas" userId="e2c661c6-dd94-4514-88e1-50ff15475ce9" providerId="ADAL" clId="{FCE58089-4211-498E-B2BB-5175186FA0F0}" dt="2026-05-30T16:46:24.748" v="23" actId="26606"/>
        <pc:sldMkLst>
          <pc:docMk/>
          <pc:sldMk cId="1819287404" sldId="413"/>
        </pc:sldMkLst>
        <pc:spChg chg="add mod">
          <ac:chgData name="Jay W. Thomas" userId="e2c661c6-dd94-4514-88e1-50ff15475ce9" providerId="ADAL" clId="{FCE58089-4211-498E-B2BB-5175186FA0F0}" dt="2026-05-30T16:46:24.748" v="23" actId="26606"/>
          <ac:spMkLst>
            <pc:docMk/>
            <pc:sldMk cId="1819287404" sldId="413"/>
            <ac:spMk id="16" creationId="{E25272A9-2D11-4E45-9882-F68A0B4E1E6C}"/>
          </ac:spMkLst>
        </pc:spChg>
      </pc:sldChg>
      <pc:sldChg chg="addSp modSp mod">
        <pc:chgData name="Jay W. Thomas" userId="e2c661c6-dd94-4514-88e1-50ff15475ce9" providerId="ADAL" clId="{FCE58089-4211-498E-B2BB-5175186FA0F0}" dt="2026-05-30T16:46:24.748" v="23" actId="26606"/>
        <pc:sldMkLst>
          <pc:docMk/>
          <pc:sldMk cId="2350819766" sldId="415"/>
        </pc:sldMkLst>
        <pc:spChg chg="add mod">
          <ac:chgData name="Jay W. Thomas" userId="e2c661c6-dd94-4514-88e1-50ff15475ce9" providerId="ADAL" clId="{FCE58089-4211-498E-B2BB-5175186FA0F0}" dt="2026-05-30T16:46:24.748" v="23" actId="26606"/>
          <ac:spMkLst>
            <pc:docMk/>
            <pc:sldMk cId="2350819766" sldId="415"/>
            <ac:spMk id="5" creationId="{72AF8976-CCA0-45C1-BF9F-FFF56D3BBAF4}"/>
          </ac:spMkLst>
        </pc:spChg>
        <pc:picChg chg="mod">
          <ac:chgData name="Jay W. Thomas" userId="e2c661c6-dd94-4514-88e1-50ff15475ce9" providerId="ADAL" clId="{FCE58089-4211-498E-B2BB-5175186FA0F0}" dt="2026-05-30T14:49:33.042" v="1" actId="26606"/>
          <ac:picMkLst>
            <pc:docMk/>
            <pc:sldMk cId="2350819766" sldId="415"/>
            <ac:picMk id="4" creationId="{41A16CBB-B511-DF1C-81D6-85DF45C92E9B}"/>
          </ac:picMkLst>
        </pc:picChg>
      </pc:sldChg>
      <pc:sldChg chg="addSp modSp mod">
        <pc:chgData name="Jay W. Thomas" userId="e2c661c6-dd94-4514-88e1-50ff15475ce9" providerId="ADAL" clId="{FCE58089-4211-498E-B2BB-5175186FA0F0}" dt="2026-05-30T16:50:43.846" v="34" actId="1076"/>
        <pc:sldMkLst>
          <pc:docMk/>
          <pc:sldMk cId="2910142694" sldId="416"/>
        </pc:sldMkLst>
        <pc:spChg chg="add mod">
          <ac:chgData name="Jay W. Thomas" userId="e2c661c6-dd94-4514-88e1-50ff15475ce9" providerId="ADAL" clId="{FCE58089-4211-498E-B2BB-5175186FA0F0}" dt="2026-05-30T16:50:43.846" v="34" actId="1076"/>
          <ac:spMkLst>
            <pc:docMk/>
            <pc:sldMk cId="2910142694" sldId="416"/>
            <ac:spMk id="11" creationId="{6033F20D-1DCA-411F-9759-430D795B9939}"/>
          </ac:spMkLst>
        </pc:spChg>
        <pc:picChg chg="mod">
          <ac:chgData name="Jay W. Thomas" userId="e2c661c6-dd94-4514-88e1-50ff15475ce9" providerId="ADAL" clId="{FCE58089-4211-498E-B2BB-5175186FA0F0}" dt="2026-05-30T14:49:33.042" v="1" actId="26606"/>
          <ac:picMkLst>
            <pc:docMk/>
            <pc:sldMk cId="2910142694" sldId="416"/>
            <ac:picMk id="6" creationId="{97913F8B-661A-AB83-5CD4-8AB2B3EA1E69}"/>
          </ac:picMkLst>
        </pc:picChg>
        <pc:picChg chg="mod">
          <ac:chgData name="Jay W. Thomas" userId="e2c661c6-dd94-4514-88e1-50ff15475ce9" providerId="ADAL" clId="{FCE58089-4211-498E-B2BB-5175186FA0F0}" dt="2026-05-30T14:49:33.042" v="1" actId="26606"/>
          <ac:picMkLst>
            <pc:docMk/>
            <pc:sldMk cId="2910142694" sldId="416"/>
            <ac:picMk id="8" creationId="{8EBD6952-905A-F8B4-97A7-F9853BD71FDC}"/>
          </ac:picMkLst>
        </pc:picChg>
        <pc:picChg chg="mod">
          <ac:chgData name="Jay W. Thomas" userId="e2c661c6-dd94-4514-88e1-50ff15475ce9" providerId="ADAL" clId="{FCE58089-4211-498E-B2BB-5175186FA0F0}" dt="2026-05-30T14:49:33.042" v="1" actId="26606"/>
          <ac:picMkLst>
            <pc:docMk/>
            <pc:sldMk cId="2910142694" sldId="416"/>
            <ac:picMk id="10" creationId="{C3A2E811-7212-46B1-B9CF-5F01F1EF86DD}"/>
          </ac:picMkLst>
        </pc:picChg>
      </pc:sldChg>
      <pc:sldChg chg="addSp delSp modSp mod">
        <pc:chgData name="Jay W. Thomas" userId="e2c661c6-dd94-4514-88e1-50ff15475ce9" providerId="ADAL" clId="{FCE58089-4211-498E-B2BB-5175186FA0F0}" dt="2026-05-30T16:50:12.544" v="32" actId="478"/>
        <pc:sldMkLst>
          <pc:docMk/>
          <pc:sldMk cId="118540167" sldId="420"/>
        </pc:sldMkLst>
        <pc:spChg chg="add del mod">
          <ac:chgData name="Jay W. Thomas" userId="e2c661c6-dd94-4514-88e1-50ff15475ce9" providerId="ADAL" clId="{FCE58089-4211-498E-B2BB-5175186FA0F0}" dt="2026-05-30T16:50:12.544" v="32" actId="478"/>
          <ac:spMkLst>
            <pc:docMk/>
            <pc:sldMk cId="118540167" sldId="420"/>
            <ac:spMk id="9" creationId="{69FF1AF1-495E-41C6-B0BC-C6559785AC2E}"/>
          </ac:spMkLst>
        </pc:spChg>
      </pc:sldChg>
      <pc:sldChg chg="addSp delSp modSp mod">
        <pc:chgData name="Jay W. Thomas" userId="e2c661c6-dd94-4514-88e1-50ff15475ce9" providerId="ADAL" clId="{FCE58089-4211-498E-B2BB-5175186FA0F0}" dt="2026-05-30T16:50:11.561" v="31" actId="478"/>
        <pc:sldMkLst>
          <pc:docMk/>
          <pc:sldMk cId="1128421561" sldId="421"/>
        </pc:sldMkLst>
        <pc:spChg chg="add del mod">
          <ac:chgData name="Jay W. Thomas" userId="e2c661c6-dd94-4514-88e1-50ff15475ce9" providerId="ADAL" clId="{FCE58089-4211-498E-B2BB-5175186FA0F0}" dt="2026-05-30T16:50:11.561" v="31" actId="478"/>
          <ac:spMkLst>
            <pc:docMk/>
            <pc:sldMk cId="1128421561" sldId="421"/>
            <ac:spMk id="9" creationId="{003ED9FA-3C8C-4BC3-9F7E-B9F3EE66592C}"/>
          </ac:spMkLst>
        </pc:spChg>
      </pc:sldChg>
      <pc:sldChg chg="addSp modSp mod">
        <pc:chgData name="Jay W. Thomas" userId="e2c661c6-dd94-4514-88e1-50ff15475ce9" providerId="ADAL" clId="{FCE58089-4211-498E-B2BB-5175186FA0F0}" dt="2026-05-30T16:46:24.748" v="23" actId="26606"/>
        <pc:sldMkLst>
          <pc:docMk/>
          <pc:sldMk cId="3057868460" sldId="423"/>
        </pc:sldMkLst>
        <pc:spChg chg="add mod">
          <ac:chgData name="Jay W. Thomas" userId="e2c661c6-dd94-4514-88e1-50ff15475ce9" providerId="ADAL" clId="{FCE58089-4211-498E-B2BB-5175186FA0F0}" dt="2026-05-30T16:46:24.748" v="23" actId="26606"/>
          <ac:spMkLst>
            <pc:docMk/>
            <pc:sldMk cId="3057868460" sldId="423"/>
            <ac:spMk id="9" creationId="{7B31AF5C-F756-4239-8C26-AD0CBA422E8B}"/>
          </ac:spMkLst>
        </pc:spChg>
      </pc:sldChg>
      <pc:sldChg chg="modSp mod">
        <pc:chgData name="Jay W. Thomas" userId="e2c661c6-dd94-4514-88e1-50ff15475ce9" providerId="ADAL" clId="{FCE58089-4211-498E-B2BB-5175186FA0F0}" dt="2026-05-30T16:46:24.748" v="23" actId="26606"/>
        <pc:sldMkLst>
          <pc:docMk/>
          <pc:sldMk cId="317416268" sldId="2147479996"/>
        </pc:sldMkLst>
        <pc:spChg chg="mod">
          <ac:chgData name="Jay W. Thomas" userId="e2c661c6-dd94-4514-88e1-50ff15475ce9" providerId="ADAL" clId="{FCE58089-4211-498E-B2BB-5175186FA0F0}" dt="2026-05-30T16:46:24.748" v="23" actId="26606"/>
          <ac:spMkLst>
            <pc:docMk/>
            <pc:sldMk cId="317416268" sldId="2147479996"/>
            <ac:spMk id="2" creationId="{B97B61D7-AAEA-FB57-35F7-BA28114890C9}"/>
          </ac:spMkLst>
        </pc:spChg>
      </pc:sldChg>
      <pc:sldChg chg="addSp modSp mod">
        <pc:chgData name="Jay W. Thomas" userId="e2c661c6-dd94-4514-88e1-50ff15475ce9" providerId="ADAL" clId="{FCE58089-4211-498E-B2BB-5175186FA0F0}" dt="2026-05-30T16:46:24.748" v="23" actId="26606"/>
        <pc:sldMkLst>
          <pc:docMk/>
          <pc:sldMk cId="653312804" sldId="2147479998"/>
        </pc:sldMkLst>
        <pc:spChg chg="add mod">
          <ac:chgData name="Jay W. Thomas" userId="e2c661c6-dd94-4514-88e1-50ff15475ce9" providerId="ADAL" clId="{FCE58089-4211-498E-B2BB-5175186FA0F0}" dt="2026-05-30T16:46:24.748" v="23" actId="26606"/>
          <ac:spMkLst>
            <pc:docMk/>
            <pc:sldMk cId="653312804" sldId="2147479998"/>
            <ac:spMk id="8" creationId="{2B53DDED-3D5A-414D-B798-3D1017B5E173}"/>
          </ac:spMkLst>
        </pc:spChg>
      </pc:sldChg>
      <pc:sldChg chg="addSp modSp mod">
        <pc:chgData name="Jay W. Thomas" userId="e2c661c6-dd94-4514-88e1-50ff15475ce9" providerId="ADAL" clId="{FCE58089-4211-498E-B2BB-5175186FA0F0}" dt="2026-05-30T16:46:24.748" v="23" actId="26606"/>
        <pc:sldMkLst>
          <pc:docMk/>
          <pc:sldMk cId="1267917652" sldId="2147479999"/>
        </pc:sldMkLst>
        <pc:spChg chg="add mod">
          <ac:chgData name="Jay W. Thomas" userId="e2c661c6-dd94-4514-88e1-50ff15475ce9" providerId="ADAL" clId="{FCE58089-4211-498E-B2BB-5175186FA0F0}" dt="2026-05-30T16:46:24.748" v="23" actId="26606"/>
          <ac:spMkLst>
            <pc:docMk/>
            <pc:sldMk cId="1267917652" sldId="2147479999"/>
            <ac:spMk id="9" creationId="{811EC8BB-0C2B-488B-9C02-493640D837BF}"/>
          </ac:spMkLst>
        </pc:spChg>
        <pc:picChg chg="mod">
          <ac:chgData name="Jay W. Thomas" userId="e2c661c6-dd94-4514-88e1-50ff15475ce9" providerId="ADAL" clId="{FCE58089-4211-498E-B2BB-5175186FA0F0}" dt="2026-05-30T14:49:33.042" v="1" actId="26606"/>
          <ac:picMkLst>
            <pc:docMk/>
            <pc:sldMk cId="1267917652" sldId="2147479999"/>
            <ac:picMk id="8" creationId="{FE07F8DD-C5E9-9529-BAEE-564E3595D932}"/>
          </ac:picMkLst>
        </pc:picChg>
      </pc:sldChg>
      <pc:sldChg chg="addSp modSp mod">
        <pc:chgData name="Jay W. Thomas" userId="e2c661c6-dd94-4514-88e1-50ff15475ce9" providerId="ADAL" clId="{FCE58089-4211-498E-B2BB-5175186FA0F0}" dt="2026-05-30T16:46:24.748" v="23" actId="26606"/>
        <pc:sldMkLst>
          <pc:docMk/>
          <pc:sldMk cId="2049740502" sldId="2147480000"/>
        </pc:sldMkLst>
        <pc:spChg chg="add mod">
          <ac:chgData name="Jay W. Thomas" userId="e2c661c6-dd94-4514-88e1-50ff15475ce9" providerId="ADAL" clId="{FCE58089-4211-498E-B2BB-5175186FA0F0}" dt="2026-05-30T16:46:24.748" v="23" actId="26606"/>
          <ac:spMkLst>
            <pc:docMk/>
            <pc:sldMk cId="2049740502" sldId="2147480000"/>
            <ac:spMk id="7" creationId="{72D1CD20-4A59-4D72-B1C3-8C2BCC178AE9}"/>
          </ac:spMkLst>
        </pc:spChg>
      </pc:sldChg>
      <pc:sldChg chg="addSp modSp mod">
        <pc:chgData name="Jay W. Thomas" userId="e2c661c6-dd94-4514-88e1-50ff15475ce9" providerId="ADAL" clId="{FCE58089-4211-498E-B2BB-5175186FA0F0}" dt="2026-05-30T16:46:24.748" v="23" actId="26606"/>
        <pc:sldMkLst>
          <pc:docMk/>
          <pc:sldMk cId="2937271092" sldId="2147480001"/>
        </pc:sldMkLst>
        <pc:spChg chg="add mod">
          <ac:chgData name="Jay W. Thomas" userId="e2c661c6-dd94-4514-88e1-50ff15475ce9" providerId="ADAL" clId="{FCE58089-4211-498E-B2BB-5175186FA0F0}" dt="2026-05-30T16:46:24.748" v="23" actId="26606"/>
          <ac:spMkLst>
            <pc:docMk/>
            <pc:sldMk cId="2937271092" sldId="2147480001"/>
            <ac:spMk id="14" creationId="{CC009F01-EA01-4065-ADC7-33FDF47B20D5}"/>
          </ac:spMkLst>
        </pc:spChg>
      </pc:sldChg>
      <pc:sldMasterChg chg="del delSldLayout">
        <pc:chgData name="Jay W. Thomas" userId="e2c661c6-dd94-4514-88e1-50ff15475ce9" providerId="ADAL" clId="{FCE58089-4211-498E-B2BB-5175186FA0F0}" dt="2026-05-30T14:49:33.042" v="1" actId="26606"/>
        <pc:sldMasterMkLst>
          <pc:docMk/>
          <pc:sldMasterMk cId="4252444497" sldId="2147483648"/>
        </pc:sldMasterMkLst>
        <pc:sldLayoutChg chg="del">
          <pc:chgData name="Jay W. Thomas" userId="e2c661c6-dd94-4514-88e1-50ff15475ce9" providerId="ADAL" clId="{FCE58089-4211-498E-B2BB-5175186FA0F0}" dt="2026-05-30T14:49:33.042" v="1" actId="26606"/>
          <pc:sldLayoutMkLst>
            <pc:docMk/>
            <pc:sldMasterMk cId="4252444497" sldId="2147483648"/>
            <pc:sldLayoutMk cId="2652661008" sldId="2147483649"/>
          </pc:sldLayoutMkLst>
        </pc:sldLayoutChg>
        <pc:sldLayoutChg chg="del">
          <pc:chgData name="Jay W. Thomas" userId="e2c661c6-dd94-4514-88e1-50ff15475ce9" providerId="ADAL" clId="{FCE58089-4211-498E-B2BB-5175186FA0F0}" dt="2026-05-30T14:49:33.042" v="1" actId="26606"/>
          <pc:sldLayoutMkLst>
            <pc:docMk/>
            <pc:sldMasterMk cId="4252444497" sldId="2147483648"/>
            <pc:sldLayoutMk cId="1162932556" sldId="2147483660"/>
          </pc:sldLayoutMkLst>
        </pc:sldLayoutChg>
        <pc:sldLayoutChg chg="del">
          <pc:chgData name="Jay W. Thomas" userId="e2c661c6-dd94-4514-88e1-50ff15475ce9" providerId="ADAL" clId="{FCE58089-4211-498E-B2BB-5175186FA0F0}" dt="2026-05-30T14:49:33.042" v="1" actId="26606"/>
          <pc:sldLayoutMkLst>
            <pc:docMk/>
            <pc:sldMasterMk cId="4252444497" sldId="2147483648"/>
            <pc:sldLayoutMk cId="1311180317" sldId="2147483670"/>
          </pc:sldLayoutMkLst>
        </pc:sldLayoutChg>
        <pc:sldLayoutChg chg="del">
          <pc:chgData name="Jay W. Thomas" userId="e2c661c6-dd94-4514-88e1-50ff15475ce9" providerId="ADAL" clId="{FCE58089-4211-498E-B2BB-5175186FA0F0}" dt="2026-05-30T14:49:33.042" v="1" actId="26606"/>
          <pc:sldLayoutMkLst>
            <pc:docMk/>
            <pc:sldMasterMk cId="4252444497" sldId="2147483648"/>
            <pc:sldLayoutMk cId="2701067263" sldId="2147483671"/>
          </pc:sldLayoutMkLst>
        </pc:sldLayoutChg>
        <pc:sldLayoutChg chg="del">
          <pc:chgData name="Jay W. Thomas" userId="e2c661c6-dd94-4514-88e1-50ff15475ce9" providerId="ADAL" clId="{FCE58089-4211-498E-B2BB-5175186FA0F0}" dt="2026-05-30T14:49:33.042" v="1" actId="26606"/>
          <pc:sldLayoutMkLst>
            <pc:docMk/>
            <pc:sldMasterMk cId="4252444497" sldId="2147483648"/>
            <pc:sldLayoutMk cId="1752206541" sldId="2147483672"/>
          </pc:sldLayoutMkLst>
        </pc:sldLayoutChg>
        <pc:sldLayoutChg chg="del">
          <pc:chgData name="Jay W. Thomas" userId="e2c661c6-dd94-4514-88e1-50ff15475ce9" providerId="ADAL" clId="{FCE58089-4211-498E-B2BB-5175186FA0F0}" dt="2026-05-30T14:49:33.042" v="1" actId="26606"/>
          <pc:sldLayoutMkLst>
            <pc:docMk/>
            <pc:sldMasterMk cId="4252444497" sldId="2147483648"/>
            <pc:sldLayoutMk cId="3456949172" sldId="2147483673"/>
          </pc:sldLayoutMkLst>
        </pc:sldLayoutChg>
        <pc:sldLayoutChg chg="del">
          <pc:chgData name="Jay W. Thomas" userId="e2c661c6-dd94-4514-88e1-50ff15475ce9" providerId="ADAL" clId="{FCE58089-4211-498E-B2BB-5175186FA0F0}" dt="2026-05-30T14:49:33.042" v="1" actId="26606"/>
          <pc:sldLayoutMkLst>
            <pc:docMk/>
            <pc:sldMasterMk cId="4252444497" sldId="2147483648"/>
            <pc:sldLayoutMk cId="2396543452" sldId="2147483674"/>
          </pc:sldLayoutMkLst>
        </pc:sldLayoutChg>
        <pc:sldLayoutChg chg="del">
          <pc:chgData name="Jay W. Thomas" userId="e2c661c6-dd94-4514-88e1-50ff15475ce9" providerId="ADAL" clId="{FCE58089-4211-498E-B2BB-5175186FA0F0}" dt="2026-05-30T14:49:33.042" v="1" actId="26606"/>
          <pc:sldLayoutMkLst>
            <pc:docMk/>
            <pc:sldMasterMk cId="4252444497" sldId="2147483648"/>
            <pc:sldLayoutMk cId="527599112" sldId="2147483675"/>
          </pc:sldLayoutMkLst>
        </pc:sldLayoutChg>
        <pc:sldLayoutChg chg="del">
          <pc:chgData name="Jay W. Thomas" userId="e2c661c6-dd94-4514-88e1-50ff15475ce9" providerId="ADAL" clId="{FCE58089-4211-498E-B2BB-5175186FA0F0}" dt="2026-05-30T14:49:33.042" v="1" actId="26606"/>
          <pc:sldLayoutMkLst>
            <pc:docMk/>
            <pc:sldMasterMk cId="4252444497" sldId="2147483648"/>
            <pc:sldLayoutMk cId="3747235642" sldId="2147483678"/>
          </pc:sldLayoutMkLst>
        </pc:sldLayoutChg>
        <pc:sldLayoutChg chg="del">
          <pc:chgData name="Jay W. Thomas" userId="e2c661c6-dd94-4514-88e1-50ff15475ce9" providerId="ADAL" clId="{FCE58089-4211-498E-B2BB-5175186FA0F0}" dt="2026-05-30T14:49:33.042" v="1" actId="26606"/>
          <pc:sldLayoutMkLst>
            <pc:docMk/>
            <pc:sldMasterMk cId="4252444497" sldId="2147483648"/>
            <pc:sldLayoutMk cId="1362303323" sldId="2147483679"/>
          </pc:sldLayoutMkLst>
        </pc:sldLayoutChg>
        <pc:sldLayoutChg chg="del">
          <pc:chgData name="Jay W. Thomas" userId="e2c661c6-dd94-4514-88e1-50ff15475ce9" providerId="ADAL" clId="{FCE58089-4211-498E-B2BB-5175186FA0F0}" dt="2026-05-30T14:49:33.042" v="1" actId="26606"/>
          <pc:sldLayoutMkLst>
            <pc:docMk/>
            <pc:sldMasterMk cId="4252444497" sldId="2147483648"/>
            <pc:sldLayoutMk cId="3074843730" sldId="2147483680"/>
          </pc:sldLayoutMkLst>
        </pc:sldLayoutChg>
      </pc:sldMasterChg>
    </pc:docChg>
  </pc:docChgLst>
  <pc:docChgLst>
    <pc:chgData name="Jay W. Thomas" userId="S::jthomas@vinylinfo.org::e2c661c6-dd94-4514-88e1-50ff15475ce9" providerId="AD" clId="Web-{96D4A8F5-770B-7199-276C-41D1E1610FF2}"/>
    <pc:docChg chg="addSld modSld">
      <pc:chgData name="Jay W. Thomas" userId="S::jthomas@vinylinfo.org::e2c661c6-dd94-4514-88e1-50ff15475ce9" providerId="AD" clId="Web-{96D4A8F5-770B-7199-276C-41D1E1610FF2}" dt="2026-05-30T16:53:15.558" v="4" actId="20577"/>
      <pc:docMkLst>
        <pc:docMk/>
      </pc:docMkLst>
      <pc:sldChg chg="modSp new">
        <pc:chgData name="Jay W. Thomas" userId="S::jthomas@vinylinfo.org::e2c661c6-dd94-4514-88e1-50ff15475ce9" providerId="AD" clId="Web-{96D4A8F5-770B-7199-276C-41D1E1610FF2}" dt="2026-05-30T16:53:15.558" v="4" actId="20577"/>
        <pc:sldMkLst>
          <pc:docMk/>
          <pc:sldMk cId="1139845933" sldId="2147480002"/>
        </pc:sldMkLst>
        <pc:spChg chg="mod">
          <ac:chgData name="Jay W. Thomas" userId="S::jthomas@vinylinfo.org::e2c661c6-dd94-4514-88e1-50ff15475ce9" providerId="AD" clId="Web-{96D4A8F5-770B-7199-276C-41D1E1610FF2}" dt="2026-05-30T16:53:15.558" v="4" actId="20577"/>
          <ac:spMkLst>
            <pc:docMk/>
            <pc:sldMk cId="1139845933" sldId="2147480002"/>
            <ac:spMk id="3" creationId="{74C3421E-F860-D235-FDBC-622DD6418375}"/>
          </ac:spMkLst>
        </pc:spChg>
      </pc:sldChg>
    </pc:docChg>
  </pc:docChgLst>
</pc:chgInfo>
</file>

<file path=ppt/charts/_rels/chart1.xml.rels><?xml version="1.0" encoding="UTF-8" standalone="yes"?>
<Relationships xmlns="http://schemas.openxmlformats.org/package/2006/relationships"><Relationship Id="rId3" Type="http://schemas.openxmlformats.org/officeDocument/2006/relationships/oleObject" Target="https://vinylinfo.sharepoint.com/sites/VITeam/Shared%20Documents/General/VSC/Marketing%20for%20VSC/CEUs/Vinyl%20Town%20Hall/Part%201%20-%20Modern%20Vinyl/Modern%20Vinyl%20with%20speaker%20notes_BarClustered.xlsx" TargetMode="External"/><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oleObject" Target="https://vinylinfo.sharepoint.com/sites/VITeam/Shared%20Documents/General/VSC/Marketing%20for%20VSC/CEUs/Vinyl%20Town%20Hall/Part%201%20-%20Modern%20Vinyl/Modern%20Vinyl%20with%20speaker%20notes_BarClustered%203.xlsx" TargetMode="External"/><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2" Type="http://schemas.openxmlformats.org/officeDocument/2006/relationships/chartUserShapes" Target="../drawings/drawing1.xml"/><Relationship Id="rId1" Type="http://schemas.openxmlformats.org/officeDocument/2006/relationships/oleObject" Target="https://vinylinfo.sharepoint.com/sites/VITeam/Shared%20Documents/General/HSE/2025/Industry%20Data%20for%20VI%20Presentations%20-%202024%20data%20update.xlsx" TargetMode="External"/></Relationships>
</file>

<file path=ppt/charts/_rels/chart4.xml.rels><?xml version="1.0" encoding="UTF-8" standalone="yes"?>
<Relationships xmlns="http://schemas.openxmlformats.org/package/2006/relationships"><Relationship Id="rId3" Type="http://schemas.openxmlformats.org/officeDocument/2006/relationships/oleObject" Target="https://vinylinfo.sharepoint.com/sites/VITeam/Shared%20Documents/General/HSE/2025/Industry%20Data%20for%20VI%20Presentations%20-%202023%20EDC%20data%20update.xlsx" TargetMode="External"/><Relationship Id="rId2" Type="http://schemas.microsoft.com/office/2011/relationships/chartColorStyle" Target="colors3.xml"/><Relationship Id="rId1" Type="http://schemas.microsoft.com/office/2011/relationships/chartStyle" Target="style3.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r>
              <a:rPr lang="en-US"/>
              <a:t>Cancer Incidence Rates Per 100k (Data updated July 2025)</a:t>
            </a:r>
          </a:p>
        </c:rich>
      </c:tx>
      <c:overlay val="0"/>
      <c:spPr>
        <a:noFill/>
        <a:ln>
          <a:noFill/>
        </a:ln>
        <a:effectLst/>
      </c:spPr>
      <c:txPr>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barChart>
        <c:barDir val="bar"/>
        <c:grouping val="clustered"/>
        <c:varyColors val="0"/>
        <c:ser>
          <c:idx val="0"/>
          <c:order val="0"/>
          <c:tx>
            <c:strRef>
              <c:f>Sheet1!$B$1</c:f>
              <c:strCache>
                <c:ptCount val="1"/>
                <c:pt idx="0">
                  <c:v>Cancer Incidence Rates Per 100k</c:v>
                </c:pt>
              </c:strCache>
            </c:strRef>
          </c:tx>
          <c:spPr>
            <a:solidFill>
              <a:schemeClr val="accent1"/>
            </a:solidFill>
            <a:ln>
              <a:noFill/>
            </a:ln>
            <a:effectLst/>
          </c:spPr>
          <c:invertIfNegative val="0"/>
          <c:cat>
            <c:strRef>
              <c:f>Sheet1!$A$2:$A$3</c:f>
              <c:strCache>
                <c:ptCount val="2"/>
                <c:pt idx="0">
                  <c:v>In the corridor</c:v>
                </c:pt>
                <c:pt idx="1">
                  <c:v>Outside the corridor in LA</c:v>
                </c:pt>
              </c:strCache>
            </c:strRef>
          </c:cat>
          <c:val>
            <c:numRef>
              <c:f>Sheet1!$B$2:$B$3</c:f>
              <c:numCache>
                <c:formatCode>General</c:formatCode>
                <c:ptCount val="2"/>
                <c:pt idx="0">
                  <c:v>468.6</c:v>
                </c:pt>
                <c:pt idx="1">
                  <c:v>495.7</c:v>
                </c:pt>
              </c:numCache>
            </c:numRef>
          </c:val>
          <c:extLst>
            <c:ext xmlns:c16="http://schemas.microsoft.com/office/drawing/2014/chart" uri="{C3380CC4-5D6E-409C-BE32-E72D297353CC}">
              <c16:uniqueId val="{00000000-5ED3-4D08-B122-8A1BE86D56D7}"/>
            </c:ext>
          </c:extLst>
        </c:ser>
        <c:dLbls>
          <c:showLegendKey val="0"/>
          <c:showVal val="0"/>
          <c:showCatName val="0"/>
          <c:showSerName val="0"/>
          <c:showPercent val="0"/>
          <c:showBubbleSize val="0"/>
        </c:dLbls>
        <c:gapWidth val="182"/>
        <c:axId val="722826784"/>
        <c:axId val="722821504"/>
      </c:barChart>
      <c:catAx>
        <c:axId val="722826784"/>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722821504"/>
        <c:crosses val="autoZero"/>
        <c:auto val="1"/>
        <c:lblAlgn val="ctr"/>
        <c:lblOffset val="100"/>
        <c:noMultiLvlLbl val="0"/>
      </c:catAx>
      <c:valAx>
        <c:axId val="722821504"/>
        <c:scaling>
          <c:orientation val="minMax"/>
        </c:scaling>
        <c:delete val="0"/>
        <c:axPos val="b"/>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722826784"/>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r>
              <a:rPr lang="en-US"/>
              <a:t>Cancer Mortality Rates per 100k (Data updated July 2025)</a:t>
            </a:r>
          </a:p>
        </c:rich>
      </c:tx>
      <c:layout>
        <c:manualLayout>
          <c:xMode val="edge"/>
          <c:yMode val="edge"/>
          <c:x val="0.20845147535869768"/>
          <c:y val="2.1592649310872895E-2"/>
        </c:manualLayout>
      </c:layout>
      <c:overlay val="0"/>
      <c:spPr>
        <a:noFill/>
        <a:ln>
          <a:noFill/>
        </a:ln>
        <a:effectLst/>
      </c:spPr>
      <c:txPr>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barChart>
        <c:barDir val="bar"/>
        <c:grouping val="clustered"/>
        <c:varyColors val="0"/>
        <c:ser>
          <c:idx val="0"/>
          <c:order val="0"/>
          <c:tx>
            <c:strRef>
              <c:f>Sheet1!$B$1</c:f>
              <c:strCache>
                <c:ptCount val="1"/>
                <c:pt idx="0">
                  <c:v>Series 1</c:v>
                </c:pt>
              </c:strCache>
            </c:strRef>
          </c:tx>
          <c:spPr>
            <a:solidFill>
              <a:schemeClr val="accent1"/>
            </a:solidFill>
            <a:ln>
              <a:noFill/>
            </a:ln>
            <a:effectLst/>
          </c:spPr>
          <c:invertIfNegative val="0"/>
          <c:cat>
            <c:strRef>
              <c:f>Sheet1!$A$2:$A$3</c:f>
              <c:strCache>
                <c:ptCount val="2"/>
                <c:pt idx="0">
                  <c:v>Inside the corridor</c:v>
                </c:pt>
                <c:pt idx="1">
                  <c:v>Outside the corridor in LA</c:v>
                </c:pt>
              </c:strCache>
            </c:strRef>
          </c:cat>
          <c:val>
            <c:numRef>
              <c:f>Sheet1!$B$2:$B$3</c:f>
              <c:numCache>
                <c:formatCode>General</c:formatCode>
                <c:ptCount val="2"/>
                <c:pt idx="0">
                  <c:v>161.4</c:v>
                </c:pt>
                <c:pt idx="1">
                  <c:v>174.2</c:v>
                </c:pt>
              </c:numCache>
            </c:numRef>
          </c:val>
          <c:extLst>
            <c:ext xmlns:c16="http://schemas.microsoft.com/office/drawing/2014/chart" uri="{C3380CC4-5D6E-409C-BE32-E72D297353CC}">
              <c16:uniqueId val="{00000000-258E-4998-A7EC-E3494CE5AEFA}"/>
            </c:ext>
          </c:extLst>
        </c:ser>
        <c:dLbls>
          <c:showLegendKey val="0"/>
          <c:showVal val="0"/>
          <c:showCatName val="0"/>
          <c:showSerName val="0"/>
          <c:showPercent val="0"/>
          <c:showBubbleSize val="0"/>
        </c:dLbls>
        <c:gapWidth val="182"/>
        <c:axId val="92789519"/>
        <c:axId val="92789999"/>
      </c:barChart>
      <c:catAx>
        <c:axId val="92789519"/>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92789999"/>
        <c:crosses val="autoZero"/>
        <c:auto val="1"/>
        <c:lblAlgn val="ctr"/>
        <c:lblOffset val="100"/>
        <c:noMultiLvlLbl val="0"/>
      </c:catAx>
      <c:valAx>
        <c:axId val="92789999"/>
        <c:scaling>
          <c:orientation val="minMax"/>
        </c:scaling>
        <c:delete val="0"/>
        <c:axPos val="b"/>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92789519"/>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3620613456975825"/>
          <c:y val="0.15943740994385674"/>
          <c:w val="0.55247065299982945"/>
          <c:h val="0.62779710395807131"/>
        </c:manualLayout>
      </c:layout>
      <c:lineChart>
        <c:grouping val="standard"/>
        <c:varyColors val="0"/>
        <c:ser>
          <c:idx val="1"/>
          <c:order val="0"/>
          <c:tx>
            <c:strRef>
              <c:f>'US VCM Releases Reductions'!$F$1</c:f>
              <c:strCache>
                <c:ptCount val="1"/>
                <c:pt idx="0">
                  <c:v>lbs. VCM Released per 
MM lbs. PVC Produced</c:v>
                </c:pt>
              </c:strCache>
            </c:strRef>
          </c:tx>
          <c:spPr>
            <a:ln w="28575" cap="rnd">
              <a:solidFill>
                <a:schemeClr val="accent2"/>
              </a:solidFill>
              <a:round/>
            </a:ln>
            <a:effectLst/>
          </c:spPr>
          <c:marker>
            <c:symbol val="none"/>
          </c:marker>
          <c:dLbls>
            <c:dLbl>
              <c:idx val="2"/>
              <c:layout>
                <c:manualLayout>
                  <c:x val="-2.6569738341222331E-17"/>
                  <c:y val="-1.737028636079644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29E1-4BAB-8DA1-B053E3C501DF}"/>
                </c:ext>
              </c:extLst>
            </c:dLbl>
            <c:dLbl>
              <c:idx val="3"/>
              <c:layout>
                <c:manualLayout>
                  <c:x val="0"/>
                  <c:y val="-1.7370286360796568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29E1-4BAB-8DA1-B053E3C501DF}"/>
                </c:ext>
              </c:extLst>
            </c:dLbl>
            <c:dLbl>
              <c:idx val="4"/>
              <c:layout>
                <c:manualLayout>
                  <c:x val="0"/>
                  <c:y val="-1.737028636079644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29E1-4BAB-8DA1-B053E3C501DF}"/>
                </c:ext>
              </c:extLst>
            </c:dLbl>
            <c:dLbl>
              <c:idx val="5"/>
              <c:layout>
                <c:manualLayout>
                  <c:x val="0"/>
                  <c:y val="-1.737028636079644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29E1-4BAB-8DA1-B053E3C501DF}"/>
                </c:ext>
              </c:extLst>
            </c:dLbl>
            <c:dLbl>
              <c:idx val="6"/>
              <c:layout>
                <c:manualLayout>
                  <c:x val="-5.3139476682444662E-17"/>
                  <c:y val="-2.4318400905115015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4-29E1-4BAB-8DA1-B053E3C501DF}"/>
                </c:ext>
              </c:extLst>
            </c:dLbl>
            <c:dLbl>
              <c:idx val="7"/>
              <c:layout>
                <c:manualLayout>
                  <c:x val="0"/>
                  <c:y val="-3.1266515449433721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5-29E1-4BAB-8DA1-B053E3C501DF}"/>
                </c:ext>
              </c:extLst>
            </c:dLbl>
            <c:dLbl>
              <c:idx val="8"/>
              <c:layout>
                <c:manualLayout>
                  <c:x val="-5.3139476682444662E-17"/>
                  <c:y val="-3.1266515449433589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6-29E1-4BAB-8DA1-B053E3C501DF}"/>
                </c:ext>
              </c:extLst>
            </c:dLbl>
            <c:dLbl>
              <c:idx val="9"/>
              <c:layout>
                <c:manualLayout>
                  <c:x val="-5.3139476682444662E-17"/>
                  <c:y val="-2.0844343632955727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7-29E1-4BAB-8DA1-B053E3C501DF}"/>
                </c:ext>
              </c:extLst>
            </c:dLbl>
            <c:dLbl>
              <c:idx val="10"/>
              <c:layout>
                <c:manualLayout>
                  <c:x val="0"/>
                  <c:y val="-2.0844343632955856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8-29E1-4BAB-8DA1-B053E3C501DF}"/>
                </c:ext>
              </c:extLst>
            </c:dLbl>
            <c:dLbl>
              <c:idx val="11"/>
              <c:layout>
                <c:manualLayout>
                  <c:x val="0"/>
                  <c:y val="-1.3896229088637153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9-29E1-4BAB-8DA1-B053E3C501DF}"/>
                </c:ext>
              </c:extLst>
            </c:dLbl>
            <c:dLbl>
              <c:idx val="12"/>
              <c:layout>
                <c:manualLayout>
                  <c:x val="-1.0627895336488932E-16"/>
                  <c:y val="-2.0844343632955856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A-29E1-4BAB-8DA1-B053E3C501DF}"/>
                </c:ext>
              </c:extLst>
            </c:dLbl>
            <c:dLbl>
              <c:idx val="13"/>
              <c:layout>
                <c:manualLayout>
                  <c:x val="0"/>
                  <c:y val="-2.0844343632955727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B-29E1-4BAB-8DA1-B053E3C501DF}"/>
                </c:ext>
              </c:extLst>
            </c:dLbl>
            <c:dLbl>
              <c:idx val="14"/>
              <c:layout>
                <c:manualLayout>
                  <c:x val="0"/>
                  <c:y val="-1.737028636079644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C-29E1-4BAB-8DA1-B053E3C501DF}"/>
                </c:ext>
              </c:extLst>
            </c:dLbl>
            <c:dLbl>
              <c:idx val="15"/>
              <c:layout>
                <c:manualLayout>
                  <c:x val="-1.0627895336488932E-16"/>
                  <c:y val="-1.3896229088637153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D-29E1-4BAB-8DA1-B053E3C501DF}"/>
                </c:ext>
              </c:extLst>
            </c:dLbl>
            <c:dLbl>
              <c:idx val="16"/>
              <c:layout>
                <c:manualLayout>
                  <c:x val="-1.4492751969331055E-3"/>
                  <c:y val="-2.0844343632955727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E-29E1-4BAB-8DA1-B053E3C501DF}"/>
                </c:ext>
              </c:extLst>
            </c:dLbl>
            <c:dLbl>
              <c:idx val="17"/>
              <c:layout>
                <c:manualLayout>
                  <c:x val="-2.8985503938662111E-3"/>
                  <c:y val="-1.2738062846728403E-16"/>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F-29E1-4BAB-8DA1-B053E3C501DF}"/>
                </c:ext>
              </c:extLst>
            </c:dLbl>
            <c:spPr>
              <a:noFill/>
              <a:ln>
                <a:noFill/>
              </a:ln>
              <a:effectLst/>
            </c:spPr>
            <c:txPr>
              <a:bodyPr wrap="square" lIns="38100" tIns="19050" rIns="38100" bIns="19050" anchor="ctr">
                <a:spAutoFit/>
              </a:bodyPr>
              <a:lstStyle/>
              <a:p>
                <a:pPr>
                  <a:defRPr b="1"/>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ext>
            </c:extLst>
          </c:dLbls>
          <c:cat>
            <c:numRef>
              <c:f>'US VCM Releases Reductions'!$A$2:$A$20</c:f>
              <c:numCache>
                <c:formatCode>General</c:formatCode>
                <c:ptCount val="19"/>
                <c:pt idx="0">
                  <c:v>1987</c:v>
                </c:pt>
                <c:pt idx="1">
                  <c:v>1996</c:v>
                </c:pt>
                <c:pt idx="2">
                  <c:v>2006</c:v>
                </c:pt>
                <c:pt idx="3">
                  <c:v>2010</c:v>
                </c:pt>
                <c:pt idx="4">
                  <c:v>2011</c:v>
                </c:pt>
                <c:pt idx="5">
                  <c:v>2012</c:v>
                </c:pt>
                <c:pt idx="6">
                  <c:v>2013</c:v>
                </c:pt>
                <c:pt idx="7">
                  <c:v>2014</c:v>
                </c:pt>
                <c:pt idx="8">
                  <c:v>2015</c:v>
                </c:pt>
                <c:pt idx="9">
                  <c:v>2016</c:v>
                </c:pt>
                <c:pt idx="10">
                  <c:v>2017</c:v>
                </c:pt>
                <c:pt idx="11">
                  <c:v>2018</c:v>
                </c:pt>
                <c:pt idx="12">
                  <c:v>2019</c:v>
                </c:pt>
                <c:pt idx="13">
                  <c:v>2020</c:v>
                </c:pt>
                <c:pt idx="14">
                  <c:v>2021</c:v>
                </c:pt>
                <c:pt idx="15">
                  <c:v>2022</c:v>
                </c:pt>
                <c:pt idx="16">
                  <c:v>2023</c:v>
                </c:pt>
                <c:pt idx="17">
                  <c:v>2024</c:v>
                </c:pt>
                <c:pt idx="18">
                  <c:v>2025</c:v>
                </c:pt>
              </c:numCache>
            </c:numRef>
          </c:cat>
          <c:val>
            <c:numRef>
              <c:f>'US VCM Releases Reductions'!$F$2:$F$19</c:f>
              <c:numCache>
                <c:formatCode>0.0</c:formatCode>
                <c:ptCount val="18"/>
                <c:pt idx="0">
                  <c:v>226.01718730397693</c:v>
                </c:pt>
                <c:pt idx="1">
                  <c:v>84.845981215194087</c:v>
                </c:pt>
                <c:pt idx="2">
                  <c:v>42.941450737598409</c:v>
                </c:pt>
                <c:pt idx="3">
                  <c:v>32.791743730117631</c:v>
                </c:pt>
                <c:pt idx="4">
                  <c:v>31.682006574246106</c:v>
                </c:pt>
                <c:pt idx="5">
                  <c:v>33.12120801733478</c:v>
                </c:pt>
                <c:pt idx="6">
                  <c:v>29.976736367915013</c:v>
                </c:pt>
                <c:pt idx="7">
                  <c:v>37.791993396615766</c:v>
                </c:pt>
                <c:pt idx="8">
                  <c:v>38.173952013237731</c:v>
                </c:pt>
                <c:pt idx="9">
                  <c:v>37.622484431333987</c:v>
                </c:pt>
                <c:pt idx="10">
                  <c:v>36.382104599873976</c:v>
                </c:pt>
                <c:pt idx="11">
                  <c:v>33.570368098159513</c:v>
                </c:pt>
                <c:pt idx="12">
                  <c:v>26.987383089573786</c:v>
                </c:pt>
                <c:pt idx="13">
                  <c:v>30.886814775864334</c:v>
                </c:pt>
                <c:pt idx="14">
                  <c:v>27.675172055577196</c:v>
                </c:pt>
                <c:pt idx="15">
                  <c:v>29.572064906140628</c:v>
                </c:pt>
                <c:pt idx="16">
                  <c:v>20.08476791347454</c:v>
                </c:pt>
                <c:pt idx="17">
                  <c:v>17.90622121193994</c:v>
                </c:pt>
              </c:numCache>
            </c:numRef>
          </c:val>
          <c:smooth val="0"/>
          <c:extLst>
            <c:ext xmlns:c16="http://schemas.microsoft.com/office/drawing/2014/chart" uri="{C3380CC4-5D6E-409C-BE32-E72D297353CC}">
              <c16:uniqueId val="{00000010-29E1-4BAB-8DA1-B053E3C501DF}"/>
            </c:ext>
          </c:extLst>
        </c:ser>
        <c:dLbls>
          <c:showLegendKey val="0"/>
          <c:showVal val="0"/>
          <c:showCatName val="0"/>
          <c:showSerName val="0"/>
          <c:showPercent val="0"/>
          <c:showBubbleSize val="0"/>
        </c:dLbls>
        <c:marker val="1"/>
        <c:smooth val="0"/>
        <c:axId val="1526841520"/>
        <c:axId val="1"/>
      </c:lineChart>
      <c:lineChart>
        <c:grouping val="standard"/>
        <c:varyColors val="0"/>
        <c:ser>
          <c:idx val="2"/>
          <c:order val="1"/>
          <c:tx>
            <c:strRef>
              <c:f>'US VCM Releases Reductions'!$D$1</c:f>
              <c:strCache>
                <c:ptCount val="1"/>
                <c:pt idx="0">
                  <c:v> PVC Production, MMlbs. </c:v>
                </c:pt>
              </c:strCache>
            </c:strRef>
          </c:tx>
          <c:spPr>
            <a:ln w="28575" cap="rnd">
              <a:solidFill>
                <a:schemeClr val="accent3"/>
              </a:solidFill>
              <a:round/>
            </a:ln>
            <a:effectLst/>
          </c:spPr>
          <c:marker>
            <c:symbol val="none"/>
          </c:marker>
          <c:cat>
            <c:numRef>
              <c:f>'US VCM Releases Reductions'!$A$2:$A$20</c:f>
              <c:numCache>
                <c:formatCode>General</c:formatCode>
                <c:ptCount val="19"/>
                <c:pt idx="0">
                  <c:v>1987</c:v>
                </c:pt>
                <c:pt idx="1">
                  <c:v>1996</c:v>
                </c:pt>
                <c:pt idx="2">
                  <c:v>2006</c:v>
                </c:pt>
                <c:pt idx="3">
                  <c:v>2010</c:v>
                </c:pt>
                <c:pt idx="4">
                  <c:v>2011</c:v>
                </c:pt>
                <c:pt idx="5">
                  <c:v>2012</c:v>
                </c:pt>
                <c:pt idx="6">
                  <c:v>2013</c:v>
                </c:pt>
                <c:pt idx="7">
                  <c:v>2014</c:v>
                </c:pt>
                <c:pt idx="8">
                  <c:v>2015</c:v>
                </c:pt>
                <c:pt idx="9">
                  <c:v>2016</c:v>
                </c:pt>
                <c:pt idx="10">
                  <c:v>2017</c:v>
                </c:pt>
                <c:pt idx="11">
                  <c:v>2018</c:v>
                </c:pt>
                <c:pt idx="12">
                  <c:v>2019</c:v>
                </c:pt>
                <c:pt idx="13">
                  <c:v>2020</c:v>
                </c:pt>
                <c:pt idx="14">
                  <c:v>2021</c:v>
                </c:pt>
                <c:pt idx="15">
                  <c:v>2022</c:v>
                </c:pt>
                <c:pt idx="16">
                  <c:v>2023</c:v>
                </c:pt>
                <c:pt idx="17">
                  <c:v>2024</c:v>
                </c:pt>
                <c:pt idx="18">
                  <c:v>2025</c:v>
                </c:pt>
              </c:numCache>
            </c:numRef>
          </c:cat>
          <c:val>
            <c:numRef>
              <c:f>'US VCM Releases Reductions'!$D$2:$D$19</c:f>
              <c:numCache>
                <c:formatCode>_(* #,##0_);_(* \(#,##0\);_(* "-"??_);_(@_)</c:formatCode>
                <c:ptCount val="18"/>
                <c:pt idx="0">
                  <c:v>7971</c:v>
                </c:pt>
                <c:pt idx="1">
                  <c:v>12031</c:v>
                </c:pt>
                <c:pt idx="2">
                  <c:v>13083</c:v>
                </c:pt>
                <c:pt idx="3">
                  <c:v>13517</c:v>
                </c:pt>
                <c:pt idx="4">
                  <c:v>13994</c:v>
                </c:pt>
                <c:pt idx="5">
                  <c:v>14768</c:v>
                </c:pt>
                <c:pt idx="6">
                  <c:v>14873</c:v>
                </c:pt>
                <c:pt idx="7">
                  <c:v>14538</c:v>
                </c:pt>
                <c:pt idx="8">
                  <c:v>14504</c:v>
                </c:pt>
                <c:pt idx="9">
                  <c:v>15255</c:v>
                </c:pt>
                <c:pt idx="10">
                  <c:v>15870</c:v>
                </c:pt>
                <c:pt idx="11">
                  <c:v>16300</c:v>
                </c:pt>
                <c:pt idx="12">
                  <c:v>15931</c:v>
                </c:pt>
                <c:pt idx="13">
                  <c:v>15214</c:v>
                </c:pt>
                <c:pt idx="14">
                  <c:v>15402</c:v>
                </c:pt>
                <c:pt idx="15">
                  <c:v>15715</c:v>
                </c:pt>
                <c:pt idx="16">
                  <c:v>15533</c:v>
                </c:pt>
                <c:pt idx="17">
                  <c:v>16717</c:v>
                </c:pt>
              </c:numCache>
            </c:numRef>
          </c:val>
          <c:smooth val="0"/>
          <c:extLst>
            <c:ext xmlns:c16="http://schemas.microsoft.com/office/drawing/2014/chart" uri="{C3380CC4-5D6E-409C-BE32-E72D297353CC}">
              <c16:uniqueId val="{00000011-29E1-4BAB-8DA1-B053E3C501DF}"/>
            </c:ext>
          </c:extLst>
        </c:ser>
        <c:dLbls>
          <c:showLegendKey val="0"/>
          <c:showVal val="0"/>
          <c:showCatName val="0"/>
          <c:showSerName val="0"/>
          <c:showPercent val="0"/>
          <c:showBubbleSize val="0"/>
        </c:dLbls>
        <c:marker val="1"/>
        <c:smooth val="0"/>
        <c:axId val="3"/>
        <c:axId val="4"/>
      </c:lineChart>
      <c:catAx>
        <c:axId val="1526841520"/>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5400000" vert="horz"/>
          <a:lstStyle/>
          <a:p>
            <a:pPr>
              <a:defRPr sz="900" b="0" i="0" u="none" strike="noStrike" baseline="0">
                <a:solidFill>
                  <a:srgbClr val="333333"/>
                </a:solidFill>
                <a:latin typeface="Calibri"/>
                <a:ea typeface="Calibri"/>
                <a:cs typeface="Calibri"/>
              </a:defRPr>
            </a:pPr>
            <a:endParaRPr lang="en-US"/>
          </a:p>
        </c:txPr>
        <c:crossAx val="1"/>
        <c:crosses val="autoZero"/>
        <c:auto val="1"/>
        <c:lblAlgn val="ctr"/>
        <c:lblOffset val="100"/>
        <c:noMultiLvlLbl val="0"/>
      </c:catAx>
      <c:valAx>
        <c:axId val="1"/>
        <c:scaling>
          <c:orientation val="minMax"/>
        </c:scaling>
        <c:delete val="0"/>
        <c:axPos val="l"/>
        <c:majorGridlines>
          <c:spPr>
            <a:ln w="9525" cap="flat" cmpd="sng" algn="ctr">
              <a:solidFill>
                <a:schemeClr val="tx1">
                  <a:lumMod val="15000"/>
                  <a:lumOff val="85000"/>
                </a:schemeClr>
              </a:solidFill>
              <a:round/>
            </a:ln>
            <a:effectLst/>
          </c:spPr>
        </c:majorGridlines>
        <c:numFmt formatCode="0.0" sourceLinked="1"/>
        <c:majorTickMark val="none"/>
        <c:minorTickMark val="none"/>
        <c:tickLblPos val="nextTo"/>
        <c:spPr>
          <a:ln w="9525">
            <a:noFill/>
          </a:ln>
        </c:spPr>
        <c:txPr>
          <a:bodyPr rot="0" vert="horz"/>
          <a:lstStyle/>
          <a:p>
            <a:pPr>
              <a:defRPr sz="1100" b="0" i="0" u="none" strike="noStrike" baseline="0">
                <a:solidFill>
                  <a:srgbClr val="333333"/>
                </a:solidFill>
                <a:latin typeface="Calibri"/>
                <a:ea typeface="Calibri"/>
                <a:cs typeface="Calibri"/>
              </a:defRPr>
            </a:pPr>
            <a:endParaRPr lang="en-US"/>
          </a:p>
        </c:txPr>
        <c:crossAx val="1526841520"/>
        <c:crosses val="autoZero"/>
        <c:crossBetween val="between"/>
      </c:valAx>
      <c:catAx>
        <c:axId val="3"/>
        <c:scaling>
          <c:orientation val="minMax"/>
        </c:scaling>
        <c:delete val="1"/>
        <c:axPos val="b"/>
        <c:numFmt formatCode="General" sourceLinked="1"/>
        <c:majorTickMark val="out"/>
        <c:minorTickMark val="none"/>
        <c:tickLblPos val="nextTo"/>
        <c:crossAx val="4"/>
        <c:crosses val="autoZero"/>
        <c:auto val="1"/>
        <c:lblAlgn val="ctr"/>
        <c:lblOffset val="100"/>
        <c:noMultiLvlLbl val="0"/>
      </c:catAx>
      <c:valAx>
        <c:axId val="4"/>
        <c:scaling>
          <c:orientation val="minMax"/>
        </c:scaling>
        <c:delete val="0"/>
        <c:axPos val="r"/>
        <c:numFmt formatCode="_(* #,##0_);_(* \(#,##0\);_(* &quot;-&quot;??_);_(@_)" sourceLinked="1"/>
        <c:majorTickMark val="out"/>
        <c:minorTickMark val="none"/>
        <c:tickLblPos val="nextTo"/>
        <c:spPr>
          <a:ln w="9525">
            <a:noFill/>
          </a:ln>
        </c:spPr>
        <c:txPr>
          <a:bodyPr rot="0" vert="horz"/>
          <a:lstStyle/>
          <a:p>
            <a:pPr>
              <a:defRPr sz="1100" b="0" i="0" u="none" strike="noStrike" baseline="0">
                <a:solidFill>
                  <a:srgbClr val="333333"/>
                </a:solidFill>
                <a:latin typeface="Calibri"/>
                <a:ea typeface="Calibri"/>
                <a:cs typeface="Calibri"/>
              </a:defRPr>
            </a:pPr>
            <a:endParaRPr lang="en-US"/>
          </a:p>
        </c:txPr>
        <c:crossAx val="3"/>
        <c:crosses val="max"/>
        <c:crossBetween val="between"/>
      </c:valAx>
      <c:spPr>
        <a:noFill/>
        <a:ln w="25400">
          <a:noFill/>
        </a:ln>
      </c:spPr>
    </c:plotArea>
    <c:legend>
      <c:legendPos val="t"/>
      <c:overlay val="0"/>
      <c:spPr>
        <a:noFill/>
        <a:ln w="25400">
          <a:noFill/>
        </a:ln>
      </c:spPr>
      <c:txPr>
        <a:bodyPr/>
        <a:lstStyle/>
        <a:p>
          <a:pPr>
            <a:defRPr sz="1100" b="0" i="0" u="none" strike="noStrike" baseline="0">
              <a:solidFill>
                <a:srgbClr val="333333"/>
              </a:solidFill>
              <a:latin typeface="Calibri"/>
              <a:ea typeface="Calibri"/>
              <a:cs typeface="Calibri"/>
            </a:defRPr>
          </a:pPr>
          <a:endParaRPr lang="en-US"/>
        </a:p>
      </c:txPr>
    </c:legend>
    <c:plotVisOnly val="1"/>
    <c:dispBlanksAs val="gap"/>
    <c:showDLblsOverMax val="0"/>
  </c:chart>
  <c:spPr>
    <a:solidFill>
      <a:schemeClr val="bg1"/>
    </a:solidFill>
    <a:ln w="9525" cap="flat" cmpd="sng" algn="ctr">
      <a:solidFill>
        <a:schemeClr val="tx1">
          <a:lumMod val="15000"/>
          <a:lumOff val="85000"/>
        </a:schemeClr>
      </a:solidFill>
      <a:round/>
    </a:ln>
    <a:effectLst/>
  </c:spPr>
  <c:txPr>
    <a:bodyPr/>
    <a:lstStyle/>
    <a:p>
      <a:pPr>
        <a:defRPr sz="1000" b="0" i="0" u="none" strike="noStrike" baseline="0">
          <a:solidFill>
            <a:srgbClr val="000000"/>
          </a:solidFill>
          <a:latin typeface="Calibri"/>
          <a:ea typeface="Calibri"/>
          <a:cs typeface="Calibri"/>
        </a:defRPr>
      </a:pPr>
      <a:endParaRPr lang="en-US"/>
    </a:p>
  </c:txPr>
  <c:externalData r:id="rId1">
    <c:autoUpdate val="0"/>
  </c:externalData>
  <c:userShapes r:id="rId2"/>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US" sz="1600" b="1">
                <a:solidFill>
                  <a:srgbClr val="1D7095"/>
                </a:solidFill>
              </a:rPr>
              <a:t>Pounds EDC Released per 
MM Pounds PVC Produced</a:t>
            </a:r>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lineChart>
        <c:grouping val="standard"/>
        <c:varyColors val="0"/>
        <c:ser>
          <c:idx val="8"/>
          <c:order val="9"/>
          <c:tx>
            <c:strRef>
              <c:f>'EDC TRI release_trend 1988-2020'!$I$65</c:f>
              <c:strCache>
                <c:ptCount val="1"/>
                <c:pt idx="0">
                  <c:v>lbs. EDC Released per 
MM lbs. PVC Produced</c:v>
                </c:pt>
              </c:strCache>
            </c:strRef>
          </c:tx>
          <c:spPr>
            <a:ln w="28575" cap="rnd">
              <a:solidFill>
                <a:schemeClr val="accent3">
                  <a:lumMod val="60000"/>
                </a:schemeClr>
              </a:solidFill>
              <a:round/>
            </a:ln>
            <a:effectLst/>
          </c:spPr>
          <c:marker>
            <c:symbol val="none"/>
          </c:marker>
          <c:dLbls>
            <c:dLbl>
              <c:idx val="7"/>
              <c:tx>
                <c:rich>
                  <a:bodyPr rot="0" spcFirstLastPara="1" vertOverflow="clip" horzOverflow="clip" vert="horz" wrap="square" lIns="36576" tIns="18288" rIns="36576" bIns="18288" anchor="ctr" anchorCtr="1">
                    <a:spAutoFit/>
                  </a:bodyPr>
                  <a:lstStyle/>
                  <a:p>
                    <a:pPr>
                      <a:defRPr sz="1600" b="0" i="0" u="none" strike="noStrike" kern="1200" baseline="0">
                        <a:solidFill>
                          <a:schemeClr val="dk1">
                            <a:lumMod val="65000"/>
                            <a:lumOff val="35000"/>
                          </a:schemeClr>
                        </a:solidFill>
                        <a:latin typeface="+mn-lt"/>
                        <a:ea typeface="+mn-ea"/>
                        <a:cs typeface="+mn-cs"/>
                      </a:defRPr>
                    </a:pPr>
                    <a:fld id="{32FCE8F3-C890-495B-862A-1B3A1B61BE77}" type="VALUE">
                      <a:rPr lang="en-US" b="1"/>
                      <a:pPr>
                        <a:defRPr sz="1600"/>
                      </a:pPr>
                      <a:t>[VALUE]</a:t>
                    </a:fld>
                    <a:endParaRPr lang="en-US"/>
                  </a:p>
                </c:rich>
              </c:tx>
              <c:spPr>
                <a:solidFill>
                  <a:sysClr val="window" lastClr="FFFFFF"/>
                </a:solidFill>
                <a:ln>
                  <a:solidFill>
                    <a:sysClr val="windowText" lastClr="000000">
                      <a:lumMod val="25000"/>
                      <a:lumOff val="75000"/>
                    </a:sysClr>
                  </a:solidFill>
                </a:ln>
                <a:effectLst/>
              </c:spPr>
              <c:txPr>
                <a:bodyPr rot="0" spcFirstLastPara="1" vertOverflow="clip" horzOverflow="clip" vert="horz" wrap="square" lIns="36576" tIns="18288" rIns="36576" bIns="18288" anchor="ctr" anchorCtr="1">
                  <a:spAutoFit/>
                </a:bodyPr>
                <a:lstStyle/>
                <a:p>
                  <a:pPr>
                    <a:defRPr sz="1600" b="0" i="0" u="none" strike="noStrike" kern="1200" baseline="0">
                      <a:solidFill>
                        <a:schemeClr val="dk1">
                          <a:lumMod val="65000"/>
                          <a:lumOff val="35000"/>
                        </a:schemeClr>
                      </a:solidFill>
                      <a:latin typeface="+mn-lt"/>
                      <a:ea typeface="+mn-ea"/>
                      <a:cs typeface="+mn-cs"/>
                    </a:defRPr>
                  </a:pPr>
                  <a:endParaRPr lang="en-US"/>
                </a:p>
              </c:txPr>
              <c:dLblPos val="t"/>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wedgeRoundRectCallout">
                      <a:avLst/>
                    </a:prstGeom>
                    <a:noFill/>
                    <a:ln>
                      <a:noFill/>
                    </a:ln>
                  </c15:spPr>
                  <c15:dlblFieldTable/>
                  <c15:showDataLabelsRange val="0"/>
                </c:ext>
                <c:ext xmlns:c16="http://schemas.microsoft.com/office/drawing/2014/chart" uri="{C3380CC4-5D6E-409C-BE32-E72D297353CC}">
                  <c16:uniqueId val="{00000000-45E1-4893-8418-8E55EB6B20EA}"/>
                </c:ext>
              </c:extLst>
            </c:dLbl>
            <c:spPr>
              <a:noFill/>
              <a:ln>
                <a:noFill/>
              </a:ln>
              <a:effectLst/>
            </c:spPr>
            <c:txPr>
              <a:bodyPr rot="0" spcFirstLastPara="1" vertOverflow="ellipsis" vert="horz" wrap="square" lIns="38100" tIns="19050" rIns="38100" bIns="19050" anchor="ctr" anchorCtr="1">
                <a:spAutoFit/>
              </a:bodyPr>
              <a:lstStyle/>
              <a:p>
                <a:pPr>
                  <a:defRPr sz="1600" b="1" i="0" u="none" strike="noStrike" kern="1200" baseline="0">
                    <a:solidFill>
                      <a:schemeClr val="tx1">
                        <a:lumMod val="75000"/>
                        <a:lumOff val="25000"/>
                      </a:schemeClr>
                    </a:solidFill>
                    <a:latin typeface="+mn-lt"/>
                    <a:ea typeface="+mn-ea"/>
                    <a:cs typeface="+mn-cs"/>
                  </a:defRPr>
                </a:pPr>
                <a:endParaRPr lang="en-US"/>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'EDC TRI release_trend 1988-2020'!$A$66:$A$83</c:f>
              <c:numCache>
                <c:formatCode>General</c:formatCode>
                <c:ptCount val="18"/>
                <c:pt idx="0">
                  <c:v>1987</c:v>
                </c:pt>
                <c:pt idx="1">
                  <c:v>1996</c:v>
                </c:pt>
                <c:pt idx="2">
                  <c:v>2006</c:v>
                </c:pt>
                <c:pt idx="3">
                  <c:v>2010</c:v>
                </c:pt>
                <c:pt idx="4">
                  <c:v>2011</c:v>
                </c:pt>
                <c:pt idx="5">
                  <c:v>2012</c:v>
                </c:pt>
                <c:pt idx="6">
                  <c:v>2013</c:v>
                </c:pt>
                <c:pt idx="7">
                  <c:v>2014</c:v>
                </c:pt>
                <c:pt idx="8">
                  <c:v>2015</c:v>
                </c:pt>
                <c:pt idx="9">
                  <c:v>2016</c:v>
                </c:pt>
                <c:pt idx="10">
                  <c:v>2017</c:v>
                </c:pt>
                <c:pt idx="11">
                  <c:v>2018</c:v>
                </c:pt>
                <c:pt idx="12">
                  <c:v>2019</c:v>
                </c:pt>
                <c:pt idx="13">
                  <c:v>2020</c:v>
                </c:pt>
                <c:pt idx="14">
                  <c:v>2021</c:v>
                </c:pt>
                <c:pt idx="15">
                  <c:v>2022</c:v>
                </c:pt>
                <c:pt idx="16">
                  <c:v>2023</c:v>
                </c:pt>
                <c:pt idx="17">
                  <c:v>2024</c:v>
                </c:pt>
              </c:numCache>
            </c:numRef>
          </c:cat>
          <c:val>
            <c:numRef>
              <c:f>'EDC TRI release_trend 1988-2020'!$I$66:$I$83</c:f>
              <c:numCache>
                <c:formatCode>_(* #,##0.0_);_(* \(#,##0.0\);_(* "-"??_);_(@_)</c:formatCode>
                <c:ptCount val="18"/>
                <c:pt idx="0">
                  <c:v>564.12068749215905</c:v>
                </c:pt>
                <c:pt idx="1">
                  <c:v>85.546421743828446</c:v>
                </c:pt>
                <c:pt idx="2">
                  <c:v>34.460674157303373</c:v>
                </c:pt>
                <c:pt idx="3">
                  <c:v>35.012511020270772</c:v>
                </c:pt>
                <c:pt idx="4">
                  <c:v>28.290156077247392</c:v>
                </c:pt>
                <c:pt idx="5">
                  <c:v>25.931167333152761</c:v>
                </c:pt>
                <c:pt idx="6">
                  <c:v>23.669783935520744</c:v>
                </c:pt>
                <c:pt idx="7">
                  <c:v>25.671497104278441</c:v>
                </c:pt>
                <c:pt idx="8">
                  <c:v>28.821356848593489</c:v>
                </c:pt>
                <c:pt idx="9">
                  <c:v>24.703180766961651</c:v>
                </c:pt>
                <c:pt idx="10">
                  <c:v>24.687901701323252</c:v>
                </c:pt>
                <c:pt idx="11">
                  <c:v>23.55469037400368</c:v>
                </c:pt>
                <c:pt idx="12">
                  <c:v>17.991588198367861</c:v>
                </c:pt>
                <c:pt idx="13">
                  <c:v>19.150190613908244</c:v>
                </c:pt>
                <c:pt idx="14">
                  <c:v>23.513309959745488</c:v>
                </c:pt>
                <c:pt idx="15">
                  <c:v>25.553293032134903</c:v>
                </c:pt>
                <c:pt idx="16">
                  <c:v>21.042273868537951</c:v>
                </c:pt>
                <c:pt idx="17">
                  <c:v>14.408314889035113</c:v>
                </c:pt>
              </c:numCache>
            </c:numRef>
          </c:val>
          <c:smooth val="0"/>
          <c:extLst>
            <c:ext xmlns:c16="http://schemas.microsoft.com/office/drawing/2014/chart" uri="{C3380CC4-5D6E-409C-BE32-E72D297353CC}">
              <c16:uniqueId val="{00000001-45E1-4893-8418-8E55EB6B20EA}"/>
            </c:ext>
          </c:extLst>
        </c:ser>
        <c:dLbls>
          <c:showLegendKey val="0"/>
          <c:showVal val="0"/>
          <c:showCatName val="0"/>
          <c:showSerName val="0"/>
          <c:showPercent val="0"/>
          <c:showBubbleSize val="0"/>
        </c:dLbls>
        <c:smooth val="0"/>
        <c:axId val="1642503664"/>
        <c:axId val="1727628880"/>
        <c:extLst>
          <c:ext xmlns:c15="http://schemas.microsoft.com/office/drawing/2012/chart" uri="{02D57815-91ED-43cb-92C2-25804820EDAC}">
            <c15:filteredLineSeries>
              <c15:ser>
                <c:idx val="0"/>
                <c:order val="0"/>
                <c:tx>
                  <c:strRef>
                    <c:extLst>
                      <c:ext uri="{02D57815-91ED-43cb-92C2-25804820EDAC}">
                        <c15:formulaRef>
                          <c15:sqref>'EDC TRI release_trend 1988-2020'!$A$65</c15:sqref>
                        </c15:formulaRef>
                      </c:ext>
                    </c:extLst>
                    <c:strCache>
                      <c:ptCount val="1"/>
                      <c:pt idx="0">
                        <c:v>Year</c:v>
                      </c:pt>
                    </c:strCache>
                  </c:strRef>
                </c:tx>
                <c:spPr>
                  <a:ln w="28575" cap="rnd">
                    <a:solidFill>
                      <a:schemeClr val="accent1"/>
                    </a:solidFill>
                    <a:round/>
                  </a:ln>
                  <a:effectLst/>
                </c:spPr>
                <c:marker>
                  <c:symbol val="none"/>
                </c:marker>
                <c:cat>
                  <c:numRef>
                    <c:extLst>
                      <c:ext uri="{02D57815-91ED-43cb-92C2-25804820EDAC}">
                        <c15:formulaRef>
                          <c15:sqref>'EDC TRI release_trend 1988-2020'!$A$66:$A$83</c15:sqref>
                        </c15:formulaRef>
                      </c:ext>
                    </c:extLst>
                    <c:numCache>
                      <c:formatCode>General</c:formatCode>
                      <c:ptCount val="18"/>
                      <c:pt idx="0">
                        <c:v>1987</c:v>
                      </c:pt>
                      <c:pt idx="1">
                        <c:v>1996</c:v>
                      </c:pt>
                      <c:pt idx="2">
                        <c:v>2006</c:v>
                      </c:pt>
                      <c:pt idx="3">
                        <c:v>2010</c:v>
                      </c:pt>
                      <c:pt idx="4">
                        <c:v>2011</c:v>
                      </c:pt>
                      <c:pt idx="5">
                        <c:v>2012</c:v>
                      </c:pt>
                      <c:pt idx="6">
                        <c:v>2013</c:v>
                      </c:pt>
                      <c:pt idx="7">
                        <c:v>2014</c:v>
                      </c:pt>
                      <c:pt idx="8">
                        <c:v>2015</c:v>
                      </c:pt>
                      <c:pt idx="9">
                        <c:v>2016</c:v>
                      </c:pt>
                      <c:pt idx="10">
                        <c:v>2017</c:v>
                      </c:pt>
                      <c:pt idx="11">
                        <c:v>2018</c:v>
                      </c:pt>
                      <c:pt idx="12">
                        <c:v>2019</c:v>
                      </c:pt>
                      <c:pt idx="13">
                        <c:v>2020</c:v>
                      </c:pt>
                      <c:pt idx="14">
                        <c:v>2021</c:v>
                      </c:pt>
                      <c:pt idx="15">
                        <c:v>2022</c:v>
                      </c:pt>
                      <c:pt idx="16">
                        <c:v>2023</c:v>
                      </c:pt>
                      <c:pt idx="17">
                        <c:v>2024</c:v>
                      </c:pt>
                    </c:numCache>
                  </c:numRef>
                </c:cat>
                <c:val>
                  <c:numRef>
                    <c:extLst>
                      <c:ext uri="{02D57815-91ED-43cb-92C2-25804820EDAC}">
                        <c15:formulaRef>
                          <c15:sqref>'EDC TRI release_trend 1988-2020'!$A$66:$A$79</c15:sqref>
                        </c15:formulaRef>
                      </c:ext>
                    </c:extLst>
                    <c:numCache>
                      <c:formatCode>General</c:formatCode>
                      <c:ptCount val="14"/>
                      <c:pt idx="0">
                        <c:v>1987</c:v>
                      </c:pt>
                      <c:pt idx="1">
                        <c:v>1996</c:v>
                      </c:pt>
                      <c:pt idx="2">
                        <c:v>2006</c:v>
                      </c:pt>
                      <c:pt idx="3">
                        <c:v>2010</c:v>
                      </c:pt>
                      <c:pt idx="4">
                        <c:v>2011</c:v>
                      </c:pt>
                      <c:pt idx="5">
                        <c:v>2012</c:v>
                      </c:pt>
                      <c:pt idx="6">
                        <c:v>2013</c:v>
                      </c:pt>
                      <c:pt idx="7">
                        <c:v>2014</c:v>
                      </c:pt>
                      <c:pt idx="8">
                        <c:v>2015</c:v>
                      </c:pt>
                      <c:pt idx="9">
                        <c:v>2016</c:v>
                      </c:pt>
                      <c:pt idx="10">
                        <c:v>2017</c:v>
                      </c:pt>
                      <c:pt idx="11">
                        <c:v>2018</c:v>
                      </c:pt>
                      <c:pt idx="12">
                        <c:v>2019</c:v>
                      </c:pt>
                      <c:pt idx="13">
                        <c:v>2020</c:v>
                      </c:pt>
                    </c:numCache>
                  </c:numRef>
                </c:val>
                <c:smooth val="0"/>
                <c:extLst>
                  <c:ext xmlns:c16="http://schemas.microsoft.com/office/drawing/2014/chart" uri="{C3380CC4-5D6E-409C-BE32-E72D297353CC}">
                    <c16:uniqueId val="{00000002-45E1-4893-8418-8E55EB6B20EA}"/>
                  </c:ext>
                </c:extLst>
              </c15:ser>
            </c15:filteredLineSeries>
            <c15:filteredLineSeries>
              <c15:ser>
                <c:idx val="1"/>
                <c:order val="1"/>
                <c:tx>
                  <c:strRef>
                    <c:extLst xmlns:c15="http://schemas.microsoft.com/office/drawing/2012/chart">
                      <c:ext xmlns:c15="http://schemas.microsoft.com/office/drawing/2012/chart" uri="{02D57815-91ED-43cb-92C2-25804820EDAC}">
                        <c15:formulaRef>
                          <c15:sqref>'EDC TRI release_trend 1988-2020'!$B$65</c15:sqref>
                        </c15:formulaRef>
                      </c:ext>
                    </c:extLst>
                    <c:strCache>
                      <c:ptCount val="1"/>
                      <c:pt idx="0">
                        <c:v> Lbs. of VCM Released </c:v>
                      </c:pt>
                    </c:strCache>
                  </c:strRef>
                </c:tx>
                <c:spPr>
                  <a:ln w="28575" cap="rnd">
                    <a:solidFill>
                      <a:schemeClr val="accent2"/>
                    </a:solidFill>
                    <a:round/>
                  </a:ln>
                  <a:effectLst/>
                </c:spPr>
                <c:marker>
                  <c:symbol val="none"/>
                </c:marker>
                <c:cat>
                  <c:numRef>
                    <c:extLst xmlns:c15="http://schemas.microsoft.com/office/drawing/2012/chart">
                      <c:ext xmlns:c15="http://schemas.microsoft.com/office/drawing/2012/chart" uri="{02D57815-91ED-43cb-92C2-25804820EDAC}">
                        <c15:formulaRef>
                          <c15:sqref>'EDC TRI release_trend 1988-2020'!$A$66:$A$83</c15:sqref>
                        </c15:formulaRef>
                      </c:ext>
                    </c:extLst>
                    <c:numCache>
                      <c:formatCode>General</c:formatCode>
                      <c:ptCount val="18"/>
                      <c:pt idx="0">
                        <c:v>1987</c:v>
                      </c:pt>
                      <c:pt idx="1">
                        <c:v>1996</c:v>
                      </c:pt>
                      <c:pt idx="2">
                        <c:v>2006</c:v>
                      </c:pt>
                      <c:pt idx="3">
                        <c:v>2010</c:v>
                      </c:pt>
                      <c:pt idx="4">
                        <c:v>2011</c:v>
                      </c:pt>
                      <c:pt idx="5">
                        <c:v>2012</c:v>
                      </c:pt>
                      <c:pt idx="6">
                        <c:v>2013</c:v>
                      </c:pt>
                      <c:pt idx="7">
                        <c:v>2014</c:v>
                      </c:pt>
                      <c:pt idx="8">
                        <c:v>2015</c:v>
                      </c:pt>
                      <c:pt idx="9">
                        <c:v>2016</c:v>
                      </c:pt>
                      <c:pt idx="10">
                        <c:v>2017</c:v>
                      </c:pt>
                      <c:pt idx="11">
                        <c:v>2018</c:v>
                      </c:pt>
                      <c:pt idx="12">
                        <c:v>2019</c:v>
                      </c:pt>
                      <c:pt idx="13">
                        <c:v>2020</c:v>
                      </c:pt>
                      <c:pt idx="14">
                        <c:v>2021</c:v>
                      </c:pt>
                      <c:pt idx="15">
                        <c:v>2022</c:v>
                      </c:pt>
                      <c:pt idx="16">
                        <c:v>2023</c:v>
                      </c:pt>
                      <c:pt idx="17">
                        <c:v>2024</c:v>
                      </c:pt>
                    </c:numCache>
                  </c:numRef>
                </c:cat>
                <c:val>
                  <c:numRef>
                    <c:extLst xmlns:c15="http://schemas.microsoft.com/office/drawing/2012/chart">
                      <c:ext xmlns:c15="http://schemas.microsoft.com/office/drawing/2012/chart" uri="{02D57815-91ED-43cb-92C2-25804820EDAC}">
                        <c15:formulaRef>
                          <c15:sqref>'EDC TRI release_trend 1988-2020'!$B$66:$B$76</c15:sqref>
                        </c15:formulaRef>
                      </c:ext>
                    </c:extLst>
                    <c:numCache>
                      <c:formatCode>_(* #,##0_);_(* \(#,##0\);_(* "-"??_);_(@_)</c:formatCode>
                      <c:ptCount val="11"/>
                      <c:pt idx="0">
                        <c:v>1801583</c:v>
                      </c:pt>
                      <c:pt idx="1">
                        <c:v>1020782</c:v>
                      </c:pt>
                      <c:pt idx="2">
                        <c:v>561803</c:v>
                      </c:pt>
                      <c:pt idx="3">
                        <c:v>443246</c:v>
                      </c:pt>
                      <c:pt idx="4">
                        <c:v>443358</c:v>
                      </c:pt>
                      <c:pt idx="5">
                        <c:v>489134</c:v>
                      </c:pt>
                      <c:pt idx="6">
                        <c:v>445844</c:v>
                      </c:pt>
                      <c:pt idx="7">
                        <c:v>549420</c:v>
                      </c:pt>
                      <c:pt idx="8">
                        <c:v>553675</c:v>
                      </c:pt>
                      <c:pt idx="9">
                        <c:v>573931</c:v>
                      </c:pt>
                    </c:numCache>
                  </c:numRef>
                </c:val>
                <c:smooth val="0"/>
                <c:extLst xmlns:c15="http://schemas.microsoft.com/office/drawing/2012/chart">
                  <c:ext xmlns:c16="http://schemas.microsoft.com/office/drawing/2014/chart" uri="{C3380CC4-5D6E-409C-BE32-E72D297353CC}">
                    <c16:uniqueId val="{00000003-45E1-4893-8418-8E55EB6B20EA}"/>
                  </c:ext>
                </c:extLst>
              </c15:ser>
            </c15:filteredLineSeries>
            <c15:filteredLineSeries>
              <c15:ser>
                <c:idx val="2"/>
                <c:order val="2"/>
                <c:tx>
                  <c:strRef>
                    <c:extLst xmlns:c15="http://schemas.microsoft.com/office/drawing/2012/chart">
                      <c:ext xmlns:c15="http://schemas.microsoft.com/office/drawing/2012/chart" uri="{02D57815-91ED-43cb-92C2-25804820EDAC}">
                        <c15:formulaRef>
                          <c15:sqref>'EDC TRI release_trend 1988-2020'!$C$65</c15:sqref>
                        </c15:formulaRef>
                      </c:ext>
                    </c:extLst>
                    <c:strCache>
                      <c:ptCount val="1"/>
                      <c:pt idx="0">
                        <c:v> % Reduction in VCM Releases from 1987 levels </c:v>
                      </c:pt>
                    </c:strCache>
                  </c:strRef>
                </c:tx>
                <c:spPr>
                  <a:ln w="28575" cap="rnd">
                    <a:solidFill>
                      <a:schemeClr val="accent3"/>
                    </a:solidFill>
                    <a:round/>
                  </a:ln>
                  <a:effectLst/>
                </c:spPr>
                <c:marker>
                  <c:symbol val="none"/>
                </c:marker>
                <c:cat>
                  <c:numRef>
                    <c:extLst xmlns:c15="http://schemas.microsoft.com/office/drawing/2012/chart">
                      <c:ext xmlns:c15="http://schemas.microsoft.com/office/drawing/2012/chart" uri="{02D57815-91ED-43cb-92C2-25804820EDAC}">
                        <c15:formulaRef>
                          <c15:sqref>'EDC TRI release_trend 1988-2020'!$A$66:$A$83</c15:sqref>
                        </c15:formulaRef>
                      </c:ext>
                    </c:extLst>
                    <c:numCache>
                      <c:formatCode>General</c:formatCode>
                      <c:ptCount val="18"/>
                      <c:pt idx="0">
                        <c:v>1987</c:v>
                      </c:pt>
                      <c:pt idx="1">
                        <c:v>1996</c:v>
                      </c:pt>
                      <c:pt idx="2">
                        <c:v>2006</c:v>
                      </c:pt>
                      <c:pt idx="3">
                        <c:v>2010</c:v>
                      </c:pt>
                      <c:pt idx="4">
                        <c:v>2011</c:v>
                      </c:pt>
                      <c:pt idx="5">
                        <c:v>2012</c:v>
                      </c:pt>
                      <c:pt idx="6">
                        <c:v>2013</c:v>
                      </c:pt>
                      <c:pt idx="7">
                        <c:v>2014</c:v>
                      </c:pt>
                      <c:pt idx="8">
                        <c:v>2015</c:v>
                      </c:pt>
                      <c:pt idx="9">
                        <c:v>2016</c:v>
                      </c:pt>
                      <c:pt idx="10">
                        <c:v>2017</c:v>
                      </c:pt>
                      <c:pt idx="11">
                        <c:v>2018</c:v>
                      </c:pt>
                      <c:pt idx="12">
                        <c:v>2019</c:v>
                      </c:pt>
                      <c:pt idx="13">
                        <c:v>2020</c:v>
                      </c:pt>
                      <c:pt idx="14">
                        <c:v>2021</c:v>
                      </c:pt>
                      <c:pt idx="15">
                        <c:v>2022</c:v>
                      </c:pt>
                      <c:pt idx="16">
                        <c:v>2023</c:v>
                      </c:pt>
                      <c:pt idx="17">
                        <c:v>2024</c:v>
                      </c:pt>
                    </c:numCache>
                  </c:numRef>
                </c:cat>
                <c:val>
                  <c:numRef>
                    <c:extLst xmlns:c15="http://schemas.microsoft.com/office/drawing/2012/chart">
                      <c:ext xmlns:c15="http://schemas.microsoft.com/office/drawing/2012/chart" uri="{02D57815-91ED-43cb-92C2-25804820EDAC}">
                        <c15:formulaRef>
                          <c15:sqref>'EDC TRI release_trend 1988-2020'!$C$66:$C$76</c15:sqref>
                        </c15:formulaRef>
                      </c:ext>
                    </c:extLst>
                    <c:numCache>
                      <c:formatCode>0%</c:formatCode>
                      <c:ptCount val="11"/>
                      <c:pt idx="1">
                        <c:v>0.4333971845871103</c:v>
                      </c:pt>
                      <c:pt idx="2">
                        <c:v>0.6881614668877315</c:v>
                      </c:pt>
                      <c:pt idx="3">
                        <c:v>0.75396859317611231</c:v>
                      </c:pt>
                      <c:pt idx="4">
                        <c:v>0.753906425626796</c:v>
                      </c:pt>
                      <c:pt idx="5">
                        <c:v>0.72849766011335593</c:v>
                      </c:pt>
                      <c:pt idx="6">
                        <c:v>0.75252652805893483</c:v>
                      </c:pt>
                      <c:pt idx="7">
                        <c:v>0.69503486655902058</c:v>
                      </c:pt>
                      <c:pt idx="8">
                        <c:v>0.69267305475240382</c:v>
                      </c:pt>
                      <c:pt idx="9">
                        <c:v>0.68142960940461805</c:v>
                      </c:pt>
                    </c:numCache>
                  </c:numRef>
                </c:val>
                <c:smooth val="0"/>
                <c:extLst xmlns:c15="http://schemas.microsoft.com/office/drawing/2012/chart">
                  <c:ext xmlns:c16="http://schemas.microsoft.com/office/drawing/2014/chart" uri="{C3380CC4-5D6E-409C-BE32-E72D297353CC}">
                    <c16:uniqueId val="{00000004-45E1-4893-8418-8E55EB6B20EA}"/>
                  </c:ext>
                </c:extLst>
              </c15:ser>
            </c15:filteredLineSeries>
            <c15:filteredLineSeries>
              <c15:ser>
                <c:idx val="3"/>
                <c:order val="3"/>
                <c:tx>
                  <c:strRef>
                    <c:extLst xmlns:c15="http://schemas.microsoft.com/office/drawing/2012/chart">
                      <c:ext xmlns:c15="http://schemas.microsoft.com/office/drawing/2012/chart" uri="{02D57815-91ED-43cb-92C2-25804820EDAC}">
                        <c15:formulaRef>
                          <c15:sqref>'EDC TRI release_trend 1988-2020'!$D$65</c15:sqref>
                        </c15:formulaRef>
                      </c:ext>
                    </c:extLst>
                    <c:strCache>
                      <c:ptCount val="1"/>
                      <c:pt idx="0">
                        <c:v> PVC Production, MMlbs. </c:v>
                      </c:pt>
                    </c:strCache>
                  </c:strRef>
                </c:tx>
                <c:spPr>
                  <a:ln w="28575" cap="rnd">
                    <a:solidFill>
                      <a:schemeClr val="accent4"/>
                    </a:solidFill>
                    <a:round/>
                  </a:ln>
                  <a:effectLst/>
                </c:spPr>
                <c:marker>
                  <c:symbol val="none"/>
                </c:marker>
                <c:cat>
                  <c:numRef>
                    <c:extLst xmlns:c15="http://schemas.microsoft.com/office/drawing/2012/chart">
                      <c:ext xmlns:c15="http://schemas.microsoft.com/office/drawing/2012/chart" uri="{02D57815-91ED-43cb-92C2-25804820EDAC}">
                        <c15:formulaRef>
                          <c15:sqref>'EDC TRI release_trend 1988-2020'!$A$66:$A$83</c15:sqref>
                        </c15:formulaRef>
                      </c:ext>
                    </c:extLst>
                    <c:numCache>
                      <c:formatCode>General</c:formatCode>
                      <c:ptCount val="18"/>
                      <c:pt idx="0">
                        <c:v>1987</c:v>
                      </c:pt>
                      <c:pt idx="1">
                        <c:v>1996</c:v>
                      </c:pt>
                      <c:pt idx="2">
                        <c:v>2006</c:v>
                      </c:pt>
                      <c:pt idx="3">
                        <c:v>2010</c:v>
                      </c:pt>
                      <c:pt idx="4">
                        <c:v>2011</c:v>
                      </c:pt>
                      <c:pt idx="5">
                        <c:v>2012</c:v>
                      </c:pt>
                      <c:pt idx="6">
                        <c:v>2013</c:v>
                      </c:pt>
                      <c:pt idx="7">
                        <c:v>2014</c:v>
                      </c:pt>
                      <c:pt idx="8">
                        <c:v>2015</c:v>
                      </c:pt>
                      <c:pt idx="9">
                        <c:v>2016</c:v>
                      </c:pt>
                      <c:pt idx="10">
                        <c:v>2017</c:v>
                      </c:pt>
                      <c:pt idx="11">
                        <c:v>2018</c:v>
                      </c:pt>
                      <c:pt idx="12">
                        <c:v>2019</c:v>
                      </c:pt>
                      <c:pt idx="13">
                        <c:v>2020</c:v>
                      </c:pt>
                      <c:pt idx="14">
                        <c:v>2021</c:v>
                      </c:pt>
                      <c:pt idx="15">
                        <c:v>2022</c:v>
                      </c:pt>
                      <c:pt idx="16">
                        <c:v>2023</c:v>
                      </c:pt>
                      <c:pt idx="17">
                        <c:v>2024</c:v>
                      </c:pt>
                    </c:numCache>
                  </c:numRef>
                </c:cat>
                <c:val>
                  <c:numRef>
                    <c:extLst xmlns:c15="http://schemas.microsoft.com/office/drawing/2012/chart">
                      <c:ext xmlns:c15="http://schemas.microsoft.com/office/drawing/2012/chart" uri="{02D57815-91ED-43cb-92C2-25804820EDAC}">
                        <c15:formulaRef>
                          <c15:sqref>'EDC TRI release_trend 1988-2020'!$D$66:$D$81</c15:sqref>
                        </c15:formulaRef>
                      </c:ext>
                    </c:extLst>
                    <c:numCache>
                      <c:formatCode>_(* #,##0_);_(* \(#,##0\);_(* "-"??_);_(@_)</c:formatCode>
                      <c:ptCount val="16"/>
                      <c:pt idx="0">
                        <c:v>7971</c:v>
                      </c:pt>
                      <c:pt idx="1">
                        <c:v>12031</c:v>
                      </c:pt>
                      <c:pt idx="2">
                        <c:v>13083</c:v>
                      </c:pt>
                      <c:pt idx="3">
                        <c:v>13517</c:v>
                      </c:pt>
                      <c:pt idx="4">
                        <c:v>13994</c:v>
                      </c:pt>
                      <c:pt idx="5">
                        <c:v>14768</c:v>
                      </c:pt>
                      <c:pt idx="6">
                        <c:v>14873</c:v>
                      </c:pt>
                      <c:pt idx="7">
                        <c:v>14538</c:v>
                      </c:pt>
                      <c:pt idx="8">
                        <c:v>14504</c:v>
                      </c:pt>
                      <c:pt idx="9">
                        <c:v>15255</c:v>
                      </c:pt>
                      <c:pt idx="10" formatCode="#,##0">
                        <c:v>15870</c:v>
                      </c:pt>
                      <c:pt idx="11" formatCode="#,##0">
                        <c:v>16310</c:v>
                      </c:pt>
                      <c:pt idx="12" formatCode="#,##0">
                        <c:v>15930</c:v>
                      </c:pt>
                      <c:pt idx="13" formatCode="#,##0">
                        <c:v>15214</c:v>
                      </c:pt>
                      <c:pt idx="14" formatCode="#,##0">
                        <c:v>15402</c:v>
                      </c:pt>
                      <c:pt idx="15" formatCode="#,##0">
                        <c:v>15715</c:v>
                      </c:pt>
                    </c:numCache>
                  </c:numRef>
                </c:val>
                <c:smooth val="0"/>
                <c:extLst xmlns:c15="http://schemas.microsoft.com/office/drawing/2012/chart">
                  <c:ext xmlns:c16="http://schemas.microsoft.com/office/drawing/2014/chart" uri="{C3380CC4-5D6E-409C-BE32-E72D297353CC}">
                    <c16:uniqueId val="{00000005-45E1-4893-8418-8E55EB6B20EA}"/>
                  </c:ext>
                </c:extLst>
              </c15:ser>
            </c15:filteredLineSeries>
            <c15:filteredLineSeries>
              <c15:ser>
                <c:idx val="4"/>
                <c:order val="4"/>
                <c:tx>
                  <c:strRef>
                    <c:extLst xmlns:c15="http://schemas.microsoft.com/office/drawing/2012/chart">
                      <c:ext xmlns:c15="http://schemas.microsoft.com/office/drawing/2012/chart" uri="{02D57815-91ED-43cb-92C2-25804820EDAC}">
                        <c15:formulaRef>
                          <c15:sqref>'EDC TRI release_trend 1988-2020'!$E$65</c15:sqref>
                        </c15:formulaRef>
                      </c:ext>
                    </c:extLst>
                    <c:strCache>
                      <c:ptCount val="1"/>
                      <c:pt idx="0">
                        <c:v> % Growth in PVC Production Compared to 1987 Levels </c:v>
                      </c:pt>
                    </c:strCache>
                  </c:strRef>
                </c:tx>
                <c:spPr>
                  <a:ln w="28575" cap="rnd">
                    <a:solidFill>
                      <a:schemeClr val="accent5"/>
                    </a:solidFill>
                    <a:round/>
                  </a:ln>
                  <a:effectLst/>
                </c:spPr>
                <c:marker>
                  <c:symbol val="none"/>
                </c:marker>
                <c:cat>
                  <c:numRef>
                    <c:extLst xmlns:c15="http://schemas.microsoft.com/office/drawing/2012/chart">
                      <c:ext xmlns:c15="http://schemas.microsoft.com/office/drawing/2012/chart" uri="{02D57815-91ED-43cb-92C2-25804820EDAC}">
                        <c15:formulaRef>
                          <c15:sqref>'EDC TRI release_trend 1988-2020'!$A$66:$A$83</c15:sqref>
                        </c15:formulaRef>
                      </c:ext>
                    </c:extLst>
                    <c:numCache>
                      <c:formatCode>General</c:formatCode>
                      <c:ptCount val="18"/>
                      <c:pt idx="0">
                        <c:v>1987</c:v>
                      </c:pt>
                      <c:pt idx="1">
                        <c:v>1996</c:v>
                      </c:pt>
                      <c:pt idx="2">
                        <c:v>2006</c:v>
                      </c:pt>
                      <c:pt idx="3">
                        <c:v>2010</c:v>
                      </c:pt>
                      <c:pt idx="4">
                        <c:v>2011</c:v>
                      </c:pt>
                      <c:pt idx="5">
                        <c:v>2012</c:v>
                      </c:pt>
                      <c:pt idx="6">
                        <c:v>2013</c:v>
                      </c:pt>
                      <c:pt idx="7">
                        <c:v>2014</c:v>
                      </c:pt>
                      <c:pt idx="8">
                        <c:v>2015</c:v>
                      </c:pt>
                      <c:pt idx="9">
                        <c:v>2016</c:v>
                      </c:pt>
                      <c:pt idx="10">
                        <c:v>2017</c:v>
                      </c:pt>
                      <c:pt idx="11">
                        <c:v>2018</c:v>
                      </c:pt>
                      <c:pt idx="12">
                        <c:v>2019</c:v>
                      </c:pt>
                      <c:pt idx="13">
                        <c:v>2020</c:v>
                      </c:pt>
                      <c:pt idx="14">
                        <c:v>2021</c:v>
                      </c:pt>
                      <c:pt idx="15">
                        <c:v>2022</c:v>
                      </c:pt>
                      <c:pt idx="16">
                        <c:v>2023</c:v>
                      </c:pt>
                      <c:pt idx="17">
                        <c:v>2024</c:v>
                      </c:pt>
                    </c:numCache>
                  </c:numRef>
                </c:cat>
                <c:val>
                  <c:numRef>
                    <c:extLst xmlns:c15="http://schemas.microsoft.com/office/drawing/2012/chart">
                      <c:ext xmlns:c15="http://schemas.microsoft.com/office/drawing/2012/chart" uri="{02D57815-91ED-43cb-92C2-25804820EDAC}">
                        <c15:formulaRef>
                          <c15:sqref>'EDC TRI release_trend 1988-2020'!$E$66:$E$76</c15:sqref>
                        </c15:formulaRef>
                      </c:ext>
                    </c:extLst>
                    <c:numCache>
                      <c:formatCode>0%</c:formatCode>
                      <c:ptCount val="11"/>
                      <c:pt idx="1">
                        <c:v>0.50934638062978288</c:v>
                      </c:pt>
                      <c:pt idx="2">
                        <c:v>0.64132480240873169</c:v>
                      </c:pt>
                      <c:pt idx="3">
                        <c:v>0.69577217413122572</c:v>
                      </c:pt>
                      <c:pt idx="4">
                        <c:v>0.75561410111654759</c:v>
                      </c:pt>
                      <c:pt idx="5">
                        <c:v>0.8527160958474469</c:v>
                      </c:pt>
                      <c:pt idx="6">
                        <c:v>0.86588884707063096</c:v>
                      </c:pt>
                      <c:pt idx="7">
                        <c:v>0.8238614979299963</c:v>
                      </c:pt>
                      <c:pt idx="8">
                        <c:v>0.81959603562915562</c:v>
                      </c:pt>
                      <c:pt idx="9">
                        <c:v>0.91381257056831022</c:v>
                      </c:pt>
                      <c:pt idx="10">
                        <c:v>0.99096725630410232</c:v>
                      </c:pt>
                    </c:numCache>
                  </c:numRef>
                </c:val>
                <c:smooth val="0"/>
                <c:extLst xmlns:c15="http://schemas.microsoft.com/office/drawing/2012/chart">
                  <c:ext xmlns:c16="http://schemas.microsoft.com/office/drawing/2014/chart" uri="{C3380CC4-5D6E-409C-BE32-E72D297353CC}">
                    <c16:uniqueId val="{00000006-45E1-4893-8418-8E55EB6B20EA}"/>
                  </c:ext>
                </c:extLst>
              </c15:ser>
            </c15:filteredLineSeries>
            <c15:filteredLineSeries>
              <c15:ser>
                <c:idx val="5"/>
                <c:order val="5"/>
                <c:tx>
                  <c:strRef>
                    <c:extLst xmlns:c15="http://schemas.microsoft.com/office/drawing/2012/chart">
                      <c:ext xmlns:c15="http://schemas.microsoft.com/office/drawing/2012/chart" uri="{02D57815-91ED-43cb-92C2-25804820EDAC}">
                        <c15:formulaRef>
                          <c15:sqref>'EDC TRI release_trend 1988-2020'!$F$65</c15:sqref>
                        </c15:formulaRef>
                      </c:ext>
                    </c:extLst>
                    <c:strCache>
                      <c:ptCount val="1"/>
                      <c:pt idx="0">
                        <c:v>lbs. VCM Released per 
MM lbs. PVC Produced</c:v>
                      </c:pt>
                    </c:strCache>
                  </c:strRef>
                </c:tx>
                <c:spPr>
                  <a:ln w="28575" cap="rnd">
                    <a:solidFill>
                      <a:schemeClr val="accent6"/>
                    </a:solidFill>
                    <a:round/>
                  </a:ln>
                  <a:effectLst/>
                </c:spPr>
                <c:marker>
                  <c:symbol val="none"/>
                </c:marker>
                <c:cat>
                  <c:numRef>
                    <c:extLst xmlns:c15="http://schemas.microsoft.com/office/drawing/2012/chart">
                      <c:ext xmlns:c15="http://schemas.microsoft.com/office/drawing/2012/chart" uri="{02D57815-91ED-43cb-92C2-25804820EDAC}">
                        <c15:formulaRef>
                          <c15:sqref>'EDC TRI release_trend 1988-2020'!$A$66:$A$83</c15:sqref>
                        </c15:formulaRef>
                      </c:ext>
                    </c:extLst>
                    <c:numCache>
                      <c:formatCode>General</c:formatCode>
                      <c:ptCount val="18"/>
                      <c:pt idx="0">
                        <c:v>1987</c:v>
                      </c:pt>
                      <c:pt idx="1">
                        <c:v>1996</c:v>
                      </c:pt>
                      <c:pt idx="2">
                        <c:v>2006</c:v>
                      </c:pt>
                      <c:pt idx="3">
                        <c:v>2010</c:v>
                      </c:pt>
                      <c:pt idx="4">
                        <c:v>2011</c:v>
                      </c:pt>
                      <c:pt idx="5">
                        <c:v>2012</c:v>
                      </c:pt>
                      <c:pt idx="6">
                        <c:v>2013</c:v>
                      </c:pt>
                      <c:pt idx="7">
                        <c:v>2014</c:v>
                      </c:pt>
                      <c:pt idx="8">
                        <c:v>2015</c:v>
                      </c:pt>
                      <c:pt idx="9">
                        <c:v>2016</c:v>
                      </c:pt>
                      <c:pt idx="10">
                        <c:v>2017</c:v>
                      </c:pt>
                      <c:pt idx="11">
                        <c:v>2018</c:v>
                      </c:pt>
                      <c:pt idx="12">
                        <c:v>2019</c:v>
                      </c:pt>
                      <c:pt idx="13">
                        <c:v>2020</c:v>
                      </c:pt>
                      <c:pt idx="14">
                        <c:v>2021</c:v>
                      </c:pt>
                      <c:pt idx="15">
                        <c:v>2022</c:v>
                      </c:pt>
                      <c:pt idx="16">
                        <c:v>2023</c:v>
                      </c:pt>
                      <c:pt idx="17">
                        <c:v>2024</c:v>
                      </c:pt>
                    </c:numCache>
                  </c:numRef>
                </c:cat>
                <c:val>
                  <c:numRef>
                    <c:extLst xmlns:c15="http://schemas.microsoft.com/office/drawing/2012/chart">
                      <c:ext xmlns:c15="http://schemas.microsoft.com/office/drawing/2012/chart" uri="{02D57815-91ED-43cb-92C2-25804820EDAC}">
                        <c15:formulaRef>
                          <c15:sqref>'EDC TRI release_trend 1988-2020'!$F$66:$F$76</c15:sqref>
                        </c15:formulaRef>
                      </c:ext>
                    </c:extLst>
                    <c:numCache>
                      <c:formatCode>General</c:formatCode>
                      <c:ptCount val="11"/>
                      <c:pt idx="0">
                        <c:v>226.01718730397693</c:v>
                      </c:pt>
                      <c:pt idx="1">
                        <c:v>84.845981215194087</c:v>
                      </c:pt>
                      <c:pt idx="2" formatCode="0">
                        <c:v>42.941450737598409</c:v>
                      </c:pt>
                      <c:pt idx="3" formatCode="0">
                        <c:v>32.791743730117631</c:v>
                      </c:pt>
                      <c:pt idx="4" formatCode="0">
                        <c:v>31.682006574246106</c:v>
                      </c:pt>
                      <c:pt idx="5" formatCode="0">
                        <c:v>33.12120801733478</c:v>
                      </c:pt>
                      <c:pt idx="6" formatCode="0">
                        <c:v>29.976736367915013</c:v>
                      </c:pt>
                      <c:pt idx="7" formatCode="0">
                        <c:v>37.791993396615766</c:v>
                      </c:pt>
                      <c:pt idx="8" formatCode="0">
                        <c:v>38.173952013237731</c:v>
                      </c:pt>
                      <c:pt idx="9">
                        <c:v>37.622484431333987</c:v>
                      </c:pt>
                    </c:numCache>
                  </c:numRef>
                </c:val>
                <c:smooth val="0"/>
                <c:extLst xmlns:c15="http://schemas.microsoft.com/office/drawing/2012/chart">
                  <c:ext xmlns:c16="http://schemas.microsoft.com/office/drawing/2014/chart" uri="{C3380CC4-5D6E-409C-BE32-E72D297353CC}">
                    <c16:uniqueId val="{00000007-45E1-4893-8418-8E55EB6B20EA}"/>
                  </c:ext>
                </c:extLst>
              </c15:ser>
            </c15:filteredLineSeries>
            <c15:filteredLineSeries>
              <c15:ser>
                <c:idx val="6"/>
                <c:order val="6"/>
                <c:tx>
                  <c:strRef>
                    <c:extLst xmlns:c15="http://schemas.microsoft.com/office/drawing/2012/chart">
                      <c:ext xmlns:c15="http://schemas.microsoft.com/office/drawing/2012/chart" uri="{02D57815-91ED-43cb-92C2-25804820EDAC}">
                        <c15:formulaRef>
                          <c15:sqref>'EDC TRI release_trend 1988-2020'!$G$65</c15:sqref>
                        </c15:formulaRef>
                      </c:ext>
                    </c:extLst>
                    <c:strCache>
                      <c:ptCount val="1"/>
                      <c:pt idx="0">
                        <c:v> % Reduction in Unit VCM Releases Compared to 1987 Levels </c:v>
                      </c:pt>
                    </c:strCache>
                  </c:strRef>
                </c:tx>
                <c:spPr>
                  <a:ln w="28575" cap="rnd">
                    <a:solidFill>
                      <a:schemeClr val="accent1">
                        <a:lumMod val="60000"/>
                      </a:schemeClr>
                    </a:solidFill>
                    <a:round/>
                  </a:ln>
                  <a:effectLst/>
                </c:spPr>
                <c:marker>
                  <c:symbol val="none"/>
                </c:marker>
                <c:cat>
                  <c:numRef>
                    <c:extLst xmlns:c15="http://schemas.microsoft.com/office/drawing/2012/chart">
                      <c:ext xmlns:c15="http://schemas.microsoft.com/office/drawing/2012/chart" uri="{02D57815-91ED-43cb-92C2-25804820EDAC}">
                        <c15:formulaRef>
                          <c15:sqref>'EDC TRI release_trend 1988-2020'!$A$66:$A$83</c15:sqref>
                        </c15:formulaRef>
                      </c:ext>
                    </c:extLst>
                    <c:numCache>
                      <c:formatCode>General</c:formatCode>
                      <c:ptCount val="18"/>
                      <c:pt idx="0">
                        <c:v>1987</c:v>
                      </c:pt>
                      <c:pt idx="1">
                        <c:v>1996</c:v>
                      </c:pt>
                      <c:pt idx="2">
                        <c:v>2006</c:v>
                      </c:pt>
                      <c:pt idx="3">
                        <c:v>2010</c:v>
                      </c:pt>
                      <c:pt idx="4">
                        <c:v>2011</c:v>
                      </c:pt>
                      <c:pt idx="5">
                        <c:v>2012</c:v>
                      </c:pt>
                      <c:pt idx="6">
                        <c:v>2013</c:v>
                      </c:pt>
                      <c:pt idx="7">
                        <c:v>2014</c:v>
                      </c:pt>
                      <c:pt idx="8">
                        <c:v>2015</c:v>
                      </c:pt>
                      <c:pt idx="9">
                        <c:v>2016</c:v>
                      </c:pt>
                      <c:pt idx="10">
                        <c:v>2017</c:v>
                      </c:pt>
                      <c:pt idx="11">
                        <c:v>2018</c:v>
                      </c:pt>
                      <c:pt idx="12">
                        <c:v>2019</c:v>
                      </c:pt>
                      <c:pt idx="13">
                        <c:v>2020</c:v>
                      </c:pt>
                      <c:pt idx="14">
                        <c:v>2021</c:v>
                      </c:pt>
                      <c:pt idx="15">
                        <c:v>2022</c:v>
                      </c:pt>
                      <c:pt idx="16">
                        <c:v>2023</c:v>
                      </c:pt>
                      <c:pt idx="17">
                        <c:v>2024</c:v>
                      </c:pt>
                    </c:numCache>
                  </c:numRef>
                </c:cat>
                <c:val>
                  <c:numRef>
                    <c:extLst xmlns:c15="http://schemas.microsoft.com/office/drawing/2012/chart">
                      <c:ext xmlns:c15="http://schemas.microsoft.com/office/drawing/2012/chart" uri="{02D57815-91ED-43cb-92C2-25804820EDAC}">
                        <c15:formulaRef>
                          <c15:sqref>'EDC TRI release_trend 1988-2020'!$G$66:$G$76</c15:sqref>
                        </c15:formulaRef>
                      </c:ext>
                    </c:extLst>
                    <c:numCache>
                      <c:formatCode>0%</c:formatCode>
                      <c:ptCount val="11"/>
                      <c:pt idx="1">
                        <c:v>0.62460385324111511</c:v>
                      </c:pt>
                      <c:pt idx="2">
                        <c:v>0.81000802969977137</c:v>
                      </c:pt>
                      <c:pt idx="3">
                        <c:v>0.85491482253508855</c:v>
                      </c:pt>
                      <c:pt idx="4">
                        <c:v>0.8598247905295977</c:v>
                      </c:pt>
                      <c:pt idx="5">
                        <c:v>0.85345712681226704</c:v>
                      </c:pt>
                      <c:pt idx="6">
                        <c:v>0.86736966013297723</c:v>
                      </c:pt>
                      <c:pt idx="7">
                        <c:v>0.83279150648933509</c:v>
                      </c:pt>
                      <c:pt idx="8">
                        <c:v>0.83110155263592189</c:v>
                      </c:pt>
                      <c:pt idx="9">
                        <c:v>0.83354148912253101</c:v>
                      </c:pt>
                    </c:numCache>
                  </c:numRef>
                </c:val>
                <c:smooth val="0"/>
                <c:extLst xmlns:c15="http://schemas.microsoft.com/office/drawing/2012/chart">
                  <c:ext xmlns:c16="http://schemas.microsoft.com/office/drawing/2014/chart" uri="{C3380CC4-5D6E-409C-BE32-E72D297353CC}">
                    <c16:uniqueId val="{00000008-45E1-4893-8418-8E55EB6B20EA}"/>
                  </c:ext>
                </c:extLst>
              </c15:ser>
            </c15:filteredLineSeries>
            <c15:filteredLineSeries>
              <c15:ser>
                <c:idx val="7"/>
                <c:order val="7"/>
                <c:tx>
                  <c:strRef>
                    <c:extLst xmlns:c15="http://schemas.microsoft.com/office/drawing/2012/chart">
                      <c:ext xmlns:c15="http://schemas.microsoft.com/office/drawing/2012/chart" uri="{02D57815-91ED-43cb-92C2-25804820EDAC}">
                        <c15:formulaRef>
                          <c15:sqref>'EDC TRI release_trend 1988-2020'!$H$65</c15:sqref>
                        </c15:formulaRef>
                      </c:ext>
                    </c:extLst>
                    <c:strCache>
                      <c:ptCount val="1"/>
                      <c:pt idx="0">
                        <c:v> Lbs. of EDC Released </c:v>
                      </c:pt>
                    </c:strCache>
                  </c:strRef>
                </c:tx>
                <c:spPr>
                  <a:ln w="28575" cap="rnd">
                    <a:solidFill>
                      <a:schemeClr val="accent2">
                        <a:lumMod val="60000"/>
                      </a:schemeClr>
                    </a:solidFill>
                    <a:round/>
                  </a:ln>
                  <a:effectLst/>
                </c:spPr>
                <c:marker>
                  <c:symbol val="none"/>
                </c:marker>
                <c:cat>
                  <c:numRef>
                    <c:extLst xmlns:c15="http://schemas.microsoft.com/office/drawing/2012/chart">
                      <c:ext xmlns:c15="http://schemas.microsoft.com/office/drawing/2012/chart" uri="{02D57815-91ED-43cb-92C2-25804820EDAC}">
                        <c15:formulaRef>
                          <c15:sqref>'EDC TRI release_trend 1988-2020'!$A$66:$A$83</c15:sqref>
                        </c15:formulaRef>
                      </c:ext>
                    </c:extLst>
                    <c:numCache>
                      <c:formatCode>General</c:formatCode>
                      <c:ptCount val="18"/>
                      <c:pt idx="0">
                        <c:v>1987</c:v>
                      </c:pt>
                      <c:pt idx="1">
                        <c:v>1996</c:v>
                      </c:pt>
                      <c:pt idx="2">
                        <c:v>2006</c:v>
                      </c:pt>
                      <c:pt idx="3">
                        <c:v>2010</c:v>
                      </c:pt>
                      <c:pt idx="4">
                        <c:v>2011</c:v>
                      </c:pt>
                      <c:pt idx="5">
                        <c:v>2012</c:v>
                      </c:pt>
                      <c:pt idx="6">
                        <c:v>2013</c:v>
                      </c:pt>
                      <c:pt idx="7">
                        <c:v>2014</c:v>
                      </c:pt>
                      <c:pt idx="8">
                        <c:v>2015</c:v>
                      </c:pt>
                      <c:pt idx="9">
                        <c:v>2016</c:v>
                      </c:pt>
                      <c:pt idx="10">
                        <c:v>2017</c:v>
                      </c:pt>
                      <c:pt idx="11">
                        <c:v>2018</c:v>
                      </c:pt>
                      <c:pt idx="12">
                        <c:v>2019</c:v>
                      </c:pt>
                      <c:pt idx="13">
                        <c:v>2020</c:v>
                      </c:pt>
                      <c:pt idx="14">
                        <c:v>2021</c:v>
                      </c:pt>
                      <c:pt idx="15">
                        <c:v>2022</c:v>
                      </c:pt>
                      <c:pt idx="16">
                        <c:v>2023</c:v>
                      </c:pt>
                      <c:pt idx="17">
                        <c:v>2024</c:v>
                      </c:pt>
                    </c:numCache>
                  </c:numRef>
                </c:cat>
                <c:val>
                  <c:numRef>
                    <c:extLst xmlns:c15="http://schemas.microsoft.com/office/drawing/2012/chart">
                      <c:ext xmlns:c15="http://schemas.microsoft.com/office/drawing/2012/chart" uri="{02D57815-91ED-43cb-92C2-25804820EDAC}">
                        <c15:formulaRef>
                          <c15:sqref>'EDC TRI release_trend 1988-2020'!$H$66:$H$76</c15:sqref>
                        </c15:formulaRef>
                      </c:ext>
                    </c:extLst>
                    <c:numCache>
                      <c:formatCode>General</c:formatCode>
                      <c:ptCount val="11"/>
                      <c:pt idx="0" formatCode="#,##0">
                        <c:v>4496606</c:v>
                      </c:pt>
                      <c:pt idx="1">
                        <c:v>1029209</c:v>
                      </c:pt>
                      <c:pt idx="2">
                        <c:v>450849</c:v>
                      </c:pt>
                      <c:pt idx="3" formatCode="#,##0">
                        <c:v>473264.11146100005</c:v>
                      </c:pt>
                      <c:pt idx="4" formatCode="#,##0">
                        <c:v>395892.44414500002</c:v>
                      </c:pt>
                      <c:pt idx="5" formatCode="#,##0">
                        <c:v>382951.47917599999</c:v>
                      </c:pt>
                      <c:pt idx="6" formatCode="#,##0">
                        <c:v>352040.69647300005</c:v>
                      </c:pt>
                      <c:pt idx="7" formatCode="#,##0">
                        <c:v>373212.22490199999</c:v>
                      </c:pt>
                      <c:pt idx="8" formatCode="#,##0">
                        <c:v>418024.95973199996</c:v>
                      </c:pt>
                      <c:pt idx="9" formatCode="#,##0">
                        <c:v>376847.02259999997</c:v>
                      </c:pt>
                      <c:pt idx="10" formatCode="#,##0">
                        <c:v>391797</c:v>
                      </c:pt>
                    </c:numCache>
                  </c:numRef>
                </c:val>
                <c:smooth val="0"/>
                <c:extLst xmlns:c15="http://schemas.microsoft.com/office/drawing/2012/chart">
                  <c:ext xmlns:c16="http://schemas.microsoft.com/office/drawing/2014/chart" uri="{C3380CC4-5D6E-409C-BE32-E72D297353CC}">
                    <c16:uniqueId val="{00000009-45E1-4893-8418-8E55EB6B20EA}"/>
                  </c:ext>
                </c:extLst>
              </c15:ser>
            </c15:filteredLineSeries>
            <c15:filteredLineSeries>
              <c15:ser>
                <c:idx val="11"/>
                <c:order val="8"/>
                <c:tx>
                  <c:strRef>
                    <c:extLst xmlns:c15="http://schemas.microsoft.com/office/drawing/2012/chart">
                      <c:ext xmlns:c15="http://schemas.microsoft.com/office/drawing/2012/chart" uri="{02D57815-91ED-43cb-92C2-25804820EDAC}">
                        <c15:formulaRef>
                          <c15:sqref>'EDC TRI release_trend 1988-2020'!$D$65</c15:sqref>
                        </c15:formulaRef>
                      </c:ext>
                    </c:extLst>
                    <c:strCache>
                      <c:ptCount val="1"/>
                      <c:pt idx="0">
                        <c:v> PVC Production, MMlbs. </c:v>
                      </c:pt>
                    </c:strCache>
                  </c:strRef>
                </c:tx>
                <c:spPr>
                  <a:ln w="28575" cap="rnd">
                    <a:solidFill>
                      <a:schemeClr val="accent6">
                        <a:lumMod val="60000"/>
                      </a:schemeClr>
                    </a:solidFill>
                    <a:round/>
                  </a:ln>
                  <a:effectLst/>
                </c:spPr>
                <c:marker>
                  <c:symbol val="none"/>
                </c:marker>
                <c:cat>
                  <c:numRef>
                    <c:extLst xmlns:c15="http://schemas.microsoft.com/office/drawing/2012/chart">
                      <c:ext xmlns:c15="http://schemas.microsoft.com/office/drawing/2012/chart" uri="{02D57815-91ED-43cb-92C2-25804820EDAC}">
                        <c15:formulaRef>
                          <c15:sqref>'EDC TRI release_trend 1988-2020'!$A$66:$A$83</c15:sqref>
                        </c15:formulaRef>
                      </c:ext>
                    </c:extLst>
                    <c:numCache>
                      <c:formatCode>General</c:formatCode>
                      <c:ptCount val="18"/>
                      <c:pt idx="0">
                        <c:v>1987</c:v>
                      </c:pt>
                      <c:pt idx="1">
                        <c:v>1996</c:v>
                      </c:pt>
                      <c:pt idx="2">
                        <c:v>2006</c:v>
                      </c:pt>
                      <c:pt idx="3">
                        <c:v>2010</c:v>
                      </c:pt>
                      <c:pt idx="4">
                        <c:v>2011</c:v>
                      </c:pt>
                      <c:pt idx="5">
                        <c:v>2012</c:v>
                      </c:pt>
                      <c:pt idx="6">
                        <c:v>2013</c:v>
                      </c:pt>
                      <c:pt idx="7">
                        <c:v>2014</c:v>
                      </c:pt>
                      <c:pt idx="8">
                        <c:v>2015</c:v>
                      </c:pt>
                      <c:pt idx="9">
                        <c:v>2016</c:v>
                      </c:pt>
                      <c:pt idx="10">
                        <c:v>2017</c:v>
                      </c:pt>
                      <c:pt idx="11">
                        <c:v>2018</c:v>
                      </c:pt>
                      <c:pt idx="12">
                        <c:v>2019</c:v>
                      </c:pt>
                      <c:pt idx="13">
                        <c:v>2020</c:v>
                      </c:pt>
                      <c:pt idx="14">
                        <c:v>2021</c:v>
                      </c:pt>
                      <c:pt idx="15">
                        <c:v>2022</c:v>
                      </c:pt>
                      <c:pt idx="16">
                        <c:v>2023</c:v>
                      </c:pt>
                      <c:pt idx="17">
                        <c:v>2024</c:v>
                      </c:pt>
                    </c:numCache>
                  </c:numRef>
                </c:cat>
                <c:val>
                  <c:numRef>
                    <c:extLst xmlns:c15="http://schemas.microsoft.com/office/drawing/2012/chart">
                      <c:ext xmlns:c15="http://schemas.microsoft.com/office/drawing/2012/chart" uri="{02D57815-91ED-43cb-92C2-25804820EDAC}">
                        <c15:formulaRef>
                          <c15:sqref>'EDC TRI release_trend 1988-2020'!$D$66:$D$76</c15:sqref>
                        </c15:formulaRef>
                      </c:ext>
                    </c:extLst>
                    <c:numCache>
                      <c:formatCode>_(* #,##0_);_(* \(#,##0\);_(* "-"??_);_(@_)</c:formatCode>
                      <c:ptCount val="11"/>
                      <c:pt idx="0">
                        <c:v>7971</c:v>
                      </c:pt>
                      <c:pt idx="1">
                        <c:v>12031</c:v>
                      </c:pt>
                      <c:pt idx="2">
                        <c:v>13083</c:v>
                      </c:pt>
                      <c:pt idx="3">
                        <c:v>13517</c:v>
                      </c:pt>
                      <c:pt idx="4">
                        <c:v>13994</c:v>
                      </c:pt>
                      <c:pt idx="5">
                        <c:v>14768</c:v>
                      </c:pt>
                      <c:pt idx="6">
                        <c:v>14873</c:v>
                      </c:pt>
                      <c:pt idx="7">
                        <c:v>14538</c:v>
                      </c:pt>
                      <c:pt idx="8">
                        <c:v>14504</c:v>
                      </c:pt>
                      <c:pt idx="9">
                        <c:v>15255</c:v>
                      </c:pt>
                      <c:pt idx="10" formatCode="#,##0">
                        <c:v>15870</c:v>
                      </c:pt>
                    </c:numCache>
                  </c:numRef>
                </c:val>
                <c:smooth val="0"/>
                <c:extLst xmlns:c15="http://schemas.microsoft.com/office/drawing/2012/chart">
                  <c:ext xmlns:c16="http://schemas.microsoft.com/office/drawing/2014/chart" uri="{C3380CC4-5D6E-409C-BE32-E72D297353CC}">
                    <c16:uniqueId val="{0000000A-45E1-4893-8418-8E55EB6B20EA}"/>
                  </c:ext>
                </c:extLst>
              </c15:ser>
            </c15:filteredLineSeries>
            <c15:filteredLineSeries>
              <c15:ser>
                <c:idx val="9"/>
                <c:order val="10"/>
                <c:tx>
                  <c:strRef>
                    <c:extLst xmlns:c15="http://schemas.microsoft.com/office/drawing/2012/chart">
                      <c:ext xmlns:c15="http://schemas.microsoft.com/office/drawing/2012/chart" uri="{02D57815-91ED-43cb-92C2-25804820EDAC}">
                        <c15:formulaRef>
                          <c15:sqref>'EDC TRI release_trend 1988-2020'!$J$65</c15:sqref>
                        </c15:formulaRef>
                      </c:ext>
                    </c:extLst>
                    <c:strCache>
                      <c:ptCount val="1"/>
                      <c:pt idx="0">
                        <c:v> % Reduction in Unit EDC Releases Compared to 1987 Levels </c:v>
                      </c:pt>
                    </c:strCache>
                  </c:strRef>
                </c:tx>
                <c:spPr>
                  <a:ln w="28575" cap="rnd">
                    <a:solidFill>
                      <a:schemeClr val="accent4">
                        <a:lumMod val="60000"/>
                      </a:schemeClr>
                    </a:solidFill>
                    <a:round/>
                  </a:ln>
                  <a:effectLst/>
                </c:spPr>
                <c:marker>
                  <c:symbol val="none"/>
                </c:marker>
                <c:cat>
                  <c:numRef>
                    <c:extLst xmlns:c15="http://schemas.microsoft.com/office/drawing/2012/chart">
                      <c:ext xmlns:c15="http://schemas.microsoft.com/office/drawing/2012/chart" uri="{02D57815-91ED-43cb-92C2-25804820EDAC}">
                        <c15:formulaRef>
                          <c15:sqref>'EDC TRI release_trend 1988-2020'!$A$66:$A$83</c15:sqref>
                        </c15:formulaRef>
                      </c:ext>
                    </c:extLst>
                    <c:numCache>
                      <c:formatCode>General</c:formatCode>
                      <c:ptCount val="18"/>
                      <c:pt idx="0">
                        <c:v>1987</c:v>
                      </c:pt>
                      <c:pt idx="1">
                        <c:v>1996</c:v>
                      </c:pt>
                      <c:pt idx="2">
                        <c:v>2006</c:v>
                      </c:pt>
                      <c:pt idx="3">
                        <c:v>2010</c:v>
                      </c:pt>
                      <c:pt idx="4">
                        <c:v>2011</c:v>
                      </c:pt>
                      <c:pt idx="5">
                        <c:v>2012</c:v>
                      </c:pt>
                      <c:pt idx="6">
                        <c:v>2013</c:v>
                      </c:pt>
                      <c:pt idx="7">
                        <c:v>2014</c:v>
                      </c:pt>
                      <c:pt idx="8">
                        <c:v>2015</c:v>
                      </c:pt>
                      <c:pt idx="9">
                        <c:v>2016</c:v>
                      </c:pt>
                      <c:pt idx="10">
                        <c:v>2017</c:v>
                      </c:pt>
                      <c:pt idx="11">
                        <c:v>2018</c:v>
                      </c:pt>
                      <c:pt idx="12">
                        <c:v>2019</c:v>
                      </c:pt>
                      <c:pt idx="13">
                        <c:v>2020</c:v>
                      </c:pt>
                      <c:pt idx="14">
                        <c:v>2021</c:v>
                      </c:pt>
                      <c:pt idx="15">
                        <c:v>2022</c:v>
                      </c:pt>
                      <c:pt idx="16">
                        <c:v>2023</c:v>
                      </c:pt>
                      <c:pt idx="17">
                        <c:v>2024</c:v>
                      </c:pt>
                    </c:numCache>
                  </c:numRef>
                </c:cat>
                <c:val>
                  <c:numRef>
                    <c:extLst xmlns:c15="http://schemas.microsoft.com/office/drawing/2012/chart">
                      <c:ext xmlns:c15="http://schemas.microsoft.com/office/drawing/2012/chart" uri="{02D57815-91ED-43cb-92C2-25804820EDAC}">
                        <c15:formulaRef>
                          <c15:sqref>'EDC TRI release_trend 1988-2020'!$J$66:$J$76</c15:sqref>
                        </c15:formulaRef>
                      </c:ext>
                    </c:extLst>
                    <c:numCache>
                      <c:formatCode>0.0%</c:formatCode>
                      <c:ptCount val="11"/>
                      <c:pt idx="1">
                        <c:v>0.84835439713418148</c:v>
                      </c:pt>
                      <c:pt idx="2">
                        <c:v>0.93891258569065972</c:v>
                      </c:pt>
                      <c:pt idx="3">
                        <c:v>0.93793436086181925</c:v>
                      </c:pt>
                      <c:pt idx="4">
                        <c:v>0.94985087995440587</c:v>
                      </c:pt>
                      <c:pt idx="5">
                        <c:v>0.95403258928788492</c:v>
                      </c:pt>
                      <c:pt idx="6">
                        <c:v>0.95804127652054993</c:v>
                      </c:pt>
                      <c:pt idx="7">
                        <c:v>0.95449289899577516</c:v>
                      </c:pt>
                      <c:pt idx="8">
                        <c:v>0.94890923611271727</c:v>
                      </c:pt>
                      <c:pt idx="9">
                        <c:v>0.956209404627968</c:v>
                      </c:pt>
                      <c:pt idx="10">
                        <c:v>0.95623648937415295</c:v>
                      </c:pt>
                    </c:numCache>
                  </c:numRef>
                </c:val>
                <c:smooth val="0"/>
                <c:extLst xmlns:c15="http://schemas.microsoft.com/office/drawing/2012/chart">
                  <c:ext xmlns:c16="http://schemas.microsoft.com/office/drawing/2014/chart" uri="{C3380CC4-5D6E-409C-BE32-E72D297353CC}">
                    <c16:uniqueId val="{0000000B-45E1-4893-8418-8E55EB6B20EA}"/>
                  </c:ext>
                </c:extLst>
              </c15:ser>
            </c15:filteredLineSeries>
            <c15:filteredLineSeries>
              <c15:ser>
                <c:idx val="10"/>
                <c:order val="11"/>
                <c:tx>
                  <c:strRef>
                    <c:extLst xmlns:c15="http://schemas.microsoft.com/office/drawing/2012/chart">
                      <c:ext xmlns:c15="http://schemas.microsoft.com/office/drawing/2012/chart" uri="{02D57815-91ED-43cb-92C2-25804820EDAC}">
                        <c15:formulaRef>
                          <c15:sqref>'EDC TRI release_trend 1988-2020'!$K$65</c15:sqref>
                        </c15:formulaRef>
                      </c:ext>
                    </c:extLst>
                    <c:strCache>
                      <c:ptCount val="1"/>
                      <c:pt idx="0">
                        <c:v> % Reduction in EDC Releases Compared to 1987 Levels </c:v>
                      </c:pt>
                    </c:strCache>
                  </c:strRef>
                </c:tx>
                <c:spPr>
                  <a:ln w="28575" cap="rnd">
                    <a:solidFill>
                      <a:schemeClr val="accent5">
                        <a:lumMod val="60000"/>
                      </a:schemeClr>
                    </a:solidFill>
                    <a:round/>
                  </a:ln>
                  <a:effectLst/>
                </c:spPr>
                <c:marker>
                  <c:symbol val="none"/>
                </c:marker>
                <c:cat>
                  <c:numRef>
                    <c:extLst xmlns:c15="http://schemas.microsoft.com/office/drawing/2012/chart">
                      <c:ext xmlns:c15="http://schemas.microsoft.com/office/drawing/2012/chart" uri="{02D57815-91ED-43cb-92C2-25804820EDAC}">
                        <c15:formulaRef>
                          <c15:sqref>'EDC TRI release_trend 1988-2020'!$A$66:$A$83</c15:sqref>
                        </c15:formulaRef>
                      </c:ext>
                    </c:extLst>
                    <c:numCache>
                      <c:formatCode>General</c:formatCode>
                      <c:ptCount val="18"/>
                      <c:pt idx="0">
                        <c:v>1987</c:v>
                      </c:pt>
                      <c:pt idx="1">
                        <c:v>1996</c:v>
                      </c:pt>
                      <c:pt idx="2">
                        <c:v>2006</c:v>
                      </c:pt>
                      <c:pt idx="3">
                        <c:v>2010</c:v>
                      </c:pt>
                      <c:pt idx="4">
                        <c:v>2011</c:v>
                      </c:pt>
                      <c:pt idx="5">
                        <c:v>2012</c:v>
                      </c:pt>
                      <c:pt idx="6">
                        <c:v>2013</c:v>
                      </c:pt>
                      <c:pt idx="7">
                        <c:v>2014</c:v>
                      </c:pt>
                      <c:pt idx="8">
                        <c:v>2015</c:v>
                      </c:pt>
                      <c:pt idx="9">
                        <c:v>2016</c:v>
                      </c:pt>
                      <c:pt idx="10">
                        <c:v>2017</c:v>
                      </c:pt>
                      <c:pt idx="11">
                        <c:v>2018</c:v>
                      </c:pt>
                      <c:pt idx="12">
                        <c:v>2019</c:v>
                      </c:pt>
                      <c:pt idx="13">
                        <c:v>2020</c:v>
                      </c:pt>
                      <c:pt idx="14">
                        <c:v>2021</c:v>
                      </c:pt>
                      <c:pt idx="15">
                        <c:v>2022</c:v>
                      </c:pt>
                      <c:pt idx="16">
                        <c:v>2023</c:v>
                      </c:pt>
                      <c:pt idx="17">
                        <c:v>2024</c:v>
                      </c:pt>
                    </c:numCache>
                  </c:numRef>
                </c:cat>
                <c:val>
                  <c:numRef>
                    <c:extLst xmlns:c15="http://schemas.microsoft.com/office/drawing/2012/chart">
                      <c:ext xmlns:c15="http://schemas.microsoft.com/office/drawing/2012/chart" uri="{02D57815-91ED-43cb-92C2-25804820EDAC}">
                        <c15:formulaRef>
                          <c15:sqref>'EDC TRI release_trend 1988-2020'!$K$66:$K$76</c15:sqref>
                        </c15:formulaRef>
                      </c:ext>
                    </c:extLst>
                    <c:numCache>
                      <c:formatCode>General</c:formatCode>
                      <c:ptCount val="11"/>
                      <c:pt idx="10" formatCode="0.0%">
                        <c:v>0.91286828332302183</c:v>
                      </c:pt>
                    </c:numCache>
                  </c:numRef>
                </c:val>
                <c:smooth val="0"/>
                <c:extLst xmlns:c15="http://schemas.microsoft.com/office/drawing/2012/chart">
                  <c:ext xmlns:c16="http://schemas.microsoft.com/office/drawing/2014/chart" uri="{C3380CC4-5D6E-409C-BE32-E72D297353CC}">
                    <c16:uniqueId val="{0000000C-45E1-4893-8418-8E55EB6B20EA}"/>
                  </c:ext>
                </c:extLst>
              </c15:ser>
            </c15:filteredLineSeries>
            <c15:filteredLineSeries>
              <c15:ser>
                <c:idx val="12"/>
                <c:order val="12"/>
                <c:tx>
                  <c:strRef>
                    <c:extLst xmlns:c15="http://schemas.microsoft.com/office/drawing/2012/chart">
                      <c:ext xmlns:c15="http://schemas.microsoft.com/office/drawing/2012/chart" uri="{02D57815-91ED-43cb-92C2-25804820EDAC}">
                        <c15:formulaRef>
                          <c15:sqref>'EDC TRI release_trend 1988-2020'!$D$65:$D$76</c15:sqref>
                        </c15:formulaRef>
                      </c:ext>
                    </c:extLst>
                    <c:strCache>
                      <c:ptCount val="12"/>
                      <c:pt idx="0">
                        <c:v> PVC Production, MMlbs. </c:v>
                      </c:pt>
                      <c:pt idx="1">
                        <c:v> 7,971 </c:v>
                      </c:pt>
                      <c:pt idx="2">
                        <c:v> 12,031 </c:v>
                      </c:pt>
                      <c:pt idx="3">
                        <c:v> 13,083 </c:v>
                      </c:pt>
                      <c:pt idx="4">
                        <c:v> 13,517 </c:v>
                      </c:pt>
                      <c:pt idx="5">
                        <c:v> 13,994 </c:v>
                      </c:pt>
                      <c:pt idx="6">
                        <c:v> 14,768 </c:v>
                      </c:pt>
                      <c:pt idx="7">
                        <c:v> 14,873 </c:v>
                      </c:pt>
                      <c:pt idx="8">
                        <c:v> 14,538 </c:v>
                      </c:pt>
                      <c:pt idx="9">
                        <c:v> 14,504 </c:v>
                      </c:pt>
                      <c:pt idx="10">
                        <c:v> 15,255 </c:v>
                      </c:pt>
                      <c:pt idx="11">
                        <c:v>15,870</c:v>
                      </c:pt>
                    </c:strCache>
                  </c:strRef>
                </c:tx>
                <c:spPr>
                  <a:ln w="28575" cap="rnd">
                    <a:solidFill>
                      <a:schemeClr val="accent1">
                        <a:lumMod val="80000"/>
                        <a:lumOff val="20000"/>
                      </a:schemeClr>
                    </a:solidFill>
                    <a:round/>
                  </a:ln>
                  <a:effectLst/>
                </c:spPr>
                <c:marker>
                  <c:symbol val="none"/>
                </c:marker>
                <c:cat>
                  <c:numRef>
                    <c:extLst xmlns:c15="http://schemas.microsoft.com/office/drawing/2012/chart">
                      <c:ext xmlns:c15="http://schemas.microsoft.com/office/drawing/2012/chart" uri="{02D57815-91ED-43cb-92C2-25804820EDAC}">
                        <c15:formulaRef>
                          <c15:sqref>'EDC TRI release_trend 1988-2020'!$A$66:$A$83</c15:sqref>
                        </c15:formulaRef>
                      </c:ext>
                    </c:extLst>
                    <c:numCache>
                      <c:formatCode>General</c:formatCode>
                      <c:ptCount val="18"/>
                      <c:pt idx="0">
                        <c:v>1987</c:v>
                      </c:pt>
                      <c:pt idx="1">
                        <c:v>1996</c:v>
                      </c:pt>
                      <c:pt idx="2">
                        <c:v>2006</c:v>
                      </c:pt>
                      <c:pt idx="3">
                        <c:v>2010</c:v>
                      </c:pt>
                      <c:pt idx="4">
                        <c:v>2011</c:v>
                      </c:pt>
                      <c:pt idx="5">
                        <c:v>2012</c:v>
                      </c:pt>
                      <c:pt idx="6">
                        <c:v>2013</c:v>
                      </c:pt>
                      <c:pt idx="7">
                        <c:v>2014</c:v>
                      </c:pt>
                      <c:pt idx="8">
                        <c:v>2015</c:v>
                      </c:pt>
                      <c:pt idx="9">
                        <c:v>2016</c:v>
                      </c:pt>
                      <c:pt idx="10">
                        <c:v>2017</c:v>
                      </c:pt>
                      <c:pt idx="11">
                        <c:v>2018</c:v>
                      </c:pt>
                      <c:pt idx="12">
                        <c:v>2019</c:v>
                      </c:pt>
                      <c:pt idx="13">
                        <c:v>2020</c:v>
                      </c:pt>
                      <c:pt idx="14">
                        <c:v>2021</c:v>
                      </c:pt>
                      <c:pt idx="15">
                        <c:v>2022</c:v>
                      </c:pt>
                      <c:pt idx="16">
                        <c:v>2023</c:v>
                      </c:pt>
                      <c:pt idx="17">
                        <c:v>2024</c:v>
                      </c:pt>
                    </c:numCache>
                  </c:numRef>
                </c:cat>
                <c:val>
                  <c:numRef>
                    <c:extLst xmlns:c15="http://schemas.microsoft.com/office/drawing/2012/chart">
                      <c:ext xmlns:c15="http://schemas.microsoft.com/office/drawing/2012/chart" uri="{02D57815-91ED-43cb-92C2-25804820EDAC}">
                        <c15:formulaRef>
                          <c15:sqref>'EDC TRI release_trend 1988-2020'!$D$66:$D$76</c15:sqref>
                        </c15:formulaRef>
                      </c:ext>
                    </c:extLst>
                    <c:numCache>
                      <c:formatCode>_(* #,##0_);_(* \(#,##0\);_(* "-"??_);_(@_)</c:formatCode>
                      <c:ptCount val="11"/>
                      <c:pt idx="0">
                        <c:v>7971</c:v>
                      </c:pt>
                      <c:pt idx="1">
                        <c:v>12031</c:v>
                      </c:pt>
                      <c:pt idx="2">
                        <c:v>13083</c:v>
                      </c:pt>
                      <c:pt idx="3">
                        <c:v>13517</c:v>
                      </c:pt>
                      <c:pt idx="4">
                        <c:v>13994</c:v>
                      </c:pt>
                      <c:pt idx="5">
                        <c:v>14768</c:v>
                      </c:pt>
                      <c:pt idx="6">
                        <c:v>14873</c:v>
                      </c:pt>
                      <c:pt idx="7">
                        <c:v>14538</c:v>
                      </c:pt>
                      <c:pt idx="8">
                        <c:v>14504</c:v>
                      </c:pt>
                      <c:pt idx="9">
                        <c:v>15255</c:v>
                      </c:pt>
                      <c:pt idx="10" formatCode="#,##0">
                        <c:v>15870</c:v>
                      </c:pt>
                    </c:numCache>
                  </c:numRef>
                </c:val>
                <c:smooth val="0"/>
                <c:extLst xmlns:c15="http://schemas.microsoft.com/office/drawing/2012/chart">
                  <c:ext xmlns:c16="http://schemas.microsoft.com/office/drawing/2014/chart" uri="{C3380CC4-5D6E-409C-BE32-E72D297353CC}">
                    <c16:uniqueId val="{0000000D-45E1-4893-8418-8E55EB6B20EA}"/>
                  </c:ext>
                </c:extLst>
              </c15:ser>
            </c15:filteredLineSeries>
          </c:ext>
        </c:extLst>
      </c:lineChart>
      <c:catAx>
        <c:axId val="164250366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200" b="1" i="0" u="none" strike="noStrike" kern="1200" baseline="0">
                <a:solidFill>
                  <a:schemeClr val="tx1">
                    <a:lumMod val="65000"/>
                    <a:lumOff val="35000"/>
                  </a:schemeClr>
                </a:solidFill>
                <a:latin typeface="+mn-lt"/>
                <a:ea typeface="+mn-ea"/>
                <a:cs typeface="+mn-cs"/>
              </a:defRPr>
            </a:pPr>
            <a:endParaRPr lang="en-US"/>
          </a:p>
        </c:txPr>
        <c:crossAx val="1727628880"/>
        <c:crosses val="autoZero"/>
        <c:auto val="1"/>
        <c:lblAlgn val="ctr"/>
        <c:lblOffset val="100"/>
        <c:noMultiLvlLbl val="0"/>
      </c:catAx>
      <c:valAx>
        <c:axId val="1727628880"/>
        <c:scaling>
          <c:orientation val="minMax"/>
        </c:scaling>
        <c:delete val="0"/>
        <c:axPos val="l"/>
        <c:majorGridlines>
          <c:spPr>
            <a:ln w="9525" cap="flat" cmpd="sng" algn="ctr">
              <a:solidFill>
                <a:schemeClr val="tx1">
                  <a:lumMod val="15000"/>
                  <a:lumOff val="85000"/>
                </a:schemeClr>
              </a:solidFill>
              <a:round/>
            </a:ln>
            <a:effectLst/>
          </c:spPr>
        </c:majorGridlines>
        <c:numFmt formatCode="_(* #,##0.0_);_(* \(#,##0.0\);_(* &quot;-&quot;??_);_(@_)" sourceLinked="1"/>
        <c:majorTickMark val="none"/>
        <c:minorTickMark val="none"/>
        <c:tickLblPos val="nextTo"/>
        <c:spPr>
          <a:noFill/>
          <a:ln>
            <a:noFill/>
          </a:ln>
          <a:effectLst/>
        </c:spPr>
        <c:txPr>
          <a:bodyPr rot="-60000000" spcFirstLastPara="1" vertOverflow="ellipsis" vert="horz" wrap="square" anchor="ctr" anchorCtr="1"/>
          <a:lstStyle/>
          <a:p>
            <a:pPr>
              <a:defRPr sz="900" b="1" i="0" u="none" strike="noStrike" kern="1200" baseline="0">
                <a:solidFill>
                  <a:schemeClr val="tx1">
                    <a:lumMod val="65000"/>
                    <a:lumOff val="35000"/>
                  </a:schemeClr>
                </a:solidFill>
                <a:latin typeface="+mn-lt"/>
                <a:ea typeface="+mn-ea"/>
                <a:cs typeface="+mn-cs"/>
              </a:defRPr>
            </a:pPr>
            <a:endParaRPr lang="en-US"/>
          </a:p>
        </c:txPr>
        <c:crossAx val="1642503664"/>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drawings/drawing1.xml><?xml version="1.0" encoding="utf-8"?>
<c:userShapes xmlns:c="http://schemas.openxmlformats.org/drawingml/2006/chart">
  <cdr:relSizeAnchor xmlns:cdr="http://schemas.openxmlformats.org/drawingml/2006/chartDrawing">
    <cdr:from>
      <cdr:x>0.76054</cdr:x>
      <cdr:y>0.17342</cdr:y>
    </cdr:from>
    <cdr:to>
      <cdr:x>0.9936</cdr:x>
      <cdr:y>0.47943</cdr:y>
    </cdr:to>
    <cdr:sp macro="" textlink="">
      <cdr:nvSpPr>
        <cdr:cNvPr id="2" name="Rectangle 1">
          <a:extLst xmlns:a="http://schemas.openxmlformats.org/drawingml/2006/main">
            <a:ext uri="{FF2B5EF4-FFF2-40B4-BE49-F238E27FC236}">
              <a16:creationId xmlns:a16="http://schemas.microsoft.com/office/drawing/2014/main" id="{C952346B-A243-8A71-4CEE-0BF1AF027CCA}"/>
            </a:ext>
          </a:extLst>
        </cdr:cNvPr>
        <cdr:cNvSpPr/>
      </cdr:nvSpPr>
      <cdr:spPr>
        <a:xfrm xmlns:a="http://schemas.openxmlformats.org/drawingml/2006/main">
          <a:off x="8345236" y="784873"/>
          <a:ext cx="2557321" cy="1384995"/>
        </a:xfrm>
        <a:prstGeom xmlns:a="http://schemas.openxmlformats.org/drawingml/2006/main" prst="rect">
          <a:avLst/>
        </a:prstGeom>
        <a:ln xmlns:a="http://schemas.openxmlformats.org/drawingml/2006/main"/>
      </cdr:spPr>
      <cdr:style>
        <a:lnRef xmlns:a="http://schemas.openxmlformats.org/drawingml/2006/main" idx="2">
          <a:schemeClr val="accent3"/>
        </a:lnRef>
        <a:fillRef xmlns:a="http://schemas.openxmlformats.org/drawingml/2006/main" idx="1">
          <a:schemeClr val="lt1"/>
        </a:fillRef>
        <a:effectRef xmlns:a="http://schemas.openxmlformats.org/drawingml/2006/main" idx="0">
          <a:schemeClr val="accent3"/>
        </a:effectRef>
        <a:fontRef xmlns:a="http://schemas.openxmlformats.org/drawingml/2006/main" idx="minor">
          <a:schemeClr val="dk1"/>
        </a:fontRef>
      </cdr:style>
      <cdr:txBody>
        <a:bodyPr xmlns:a="http://schemas.openxmlformats.org/drawingml/2006/main" wrap="square">
          <a:spAutoFit/>
        </a:bodyPr>
        <a:lstStyle xmlns:a="http://schemas.openxmlformats.org/drawingml/2006/main">
          <a:defPPr>
            <a:defRPr lang="en-US"/>
          </a:defPPr>
          <a:lvl1pPr marL="0" indent="0" algn="l" defTabSz="914400" rtl="0" eaLnBrk="1" latinLnBrk="0" hangingPunct="1">
            <a:defRPr sz="1800" kern="1200">
              <a:solidFill>
                <a:schemeClr val="tx1"/>
              </a:solidFill>
              <a:latin typeface="+mn-lt"/>
              <a:ea typeface="+mn-ea"/>
              <a:cs typeface="+mn-cs"/>
            </a:defRPr>
          </a:lvl1pPr>
          <a:lvl2pPr marL="457200" indent="0" algn="l" defTabSz="914400" rtl="0" eaLnBrk="1" latinLnBrk="0" hangingPunct="1">
            <a:defRPr sz="1800" kern="1200">
              <a:solidFill>
                <a:schemeClr val="tx1"/>
              </a:solidFill>
              <a:latin typeface="+mn-lt"/>
              <a:ea typeface="+mn-ea"/>
              <a:cs typeface="+mn-cs"/>
            </a:defRPr>
          </a:lvl2pPr>
          <a:lvl3pPr marL="914400" indent="0" algn="l" defTabSz="914400" rtl="0" eaLnBrk="1" latinLnBrk="0" hangingPunct="1">
            <a:defRPr sz="1800" kern="1200">
              <a:solidFill>
                <a:schemeClr val="tx1"/>
              </a:solidFill>
              <a:latin typeface="+mn-lt"/>
              <a:ea typeface="+mn-ea"/>
              <a:cs typeface="+mn-cs"/>
            </a:defRPr>
          </a:lvl3pPr>
          <a:lvl4pPr marL="1371600" indent="0" algn="l" defTabSz="914400" rtl="0" eaLnBrk="1" latinLnBrk="0" hangingPunct="1">
            <a:defRPr sz="1800" kern="1200">
              <a:solidFill>
                <a:schemeClr val="tx1"/>
              </a:solidFill>
              <a:latin typeface="+mn-lt"/>
              <a:ea typeface="+mn-ea"/>
              <a:cs typeface="+mn-cs"/>
            </a:defRPr>
          </a:lvl4pPr>
          <a:lvl5pPr marL="1828800" indent="0" algn="l" defTabSz="914400" rtl="0" eaLnBrk="1" latinLnBrk="0" hangingPunct="1">
            <a:defRPr sz="1800" kern="1200">
              <a:solidFill>
                <a:schemeClr val="tx1"/>
              </a:solidFill>
              <a:latin typeface="+mn-lt"/>
              <a:ea typeface="+mn-ea"/>
              <a:cs typeface="+mn-cs"/>
            </a:defRPr>
          </a:lvl5pPr>
          <a:lvl6pPr marL="2286000" indent="0" algn="l" defTabSz="914400" rtl="0" eaLnBrk="1" latinLnBrk="0" hangingPunct="1">
            <a:defRPr sz="1800" kern="1200">
              <a:solidFill>
                <a:schemeClr val="tx1"/>
              </a:solidFill>
              <a:latin typeface="+mn-lt"/>
              <a:ea typeface="+mn-ea"/>
              <a:cs typeface="+mn-cs"/>
            </a:defRPr>
          </a:lvl6pPr>
          <a:lvl7pPr marL="2743200" indent="0" algn="l" defTabSz="914400" rtl="0" eaLnBrk="1" latinLnBrk="0" hangingPunct="1">
            <a:defRPr sz="1800" kern="1200">
              <a:solidFill>
                <a:schemeClr val="tx1"/>
              </a:solidFill>
              <a:latin typeface="+mn-lt"/>
              <a:ea typeface="+mn-ea"/>
              <a:cs typeface="+mn-cs"/>
            </a:defRPr>
          </a:lvl7pPr>
          <a:lvl8pPr marL="3200400" indent="0" algn="l" defTabSz="914400" rtl="0" eaLnBrk="1" latinLnBrk="0" hangingPunct="1">
            <a:defRPr sz="1800" kern="1200">
              <a:solidFill>
                <a:schemeClr val="tx1"/>
              </a:solidFill>
              <a:latin typeface="+mn-lt"/>
              <a:ea typeface="+mn-ea"/>
              <a:cs typeface="+mn-cs"/>
            </a:defRPr>
          </a:lvl8pPr>
          <a:lvl9pPr marL="3657600" indent="0" algn="l" defTabSz="914400" rtl="0" eaLnBrk="1" latinLnBrk="0" hangingPunct="1">
            <a:defRPr sz="1800" kern="1200">
              <a:solidFill>
                <a:schemeClr val="tx1"/>
              </a:solidFill>
              <a:latin typeface="+mn-lt"/>
              <a:ea typeface="+mn-ea"/>
              <a:cs typeface="+mn-cs"/>
            </a:defRPr>
          </a:lvl9pPr>
        </a:lstStyle>
        <a:p xmlns:a="http://schemas.openxmlformats.org/drawingml/2006/main">
          <a:pPr marL="0" marR="0" lvl="0" indent="0" algn="l" defTabSz="514350" rtl="0" eaLnBrk="1" fontAlgn="auto" latinLnBrk="0" hangingPunct="1">
            <a:lnSpc>
              <a:spcPct val="100000"/>
            </a:lnSpc>
            <a:spcBef>
              <a:spcPts val="0"/>
            </a:spcBef>
            <a:spcAft>
              <a:spcPts val="0"/>
            </a:spcAft>
            <a:buClrTx/>
            <a:buSzTx/>
            <a:buFontTx/>
            <a:buNone/>
            <a:tabLst/>
            <a:defRPr/>
          </a:pPr>
          <a:r>
            <a:rPr lang="en-US" sz="1200" b="1" dirty="0">
              <a:latin typeface="Myriad Pro" panose="020B0503030403020204" pitchFamily="34" charset="0"/>
              <a:ea typeface="ＭＳ Ｐゴシック" panose="020B0600070205080204" pitchFamily="34" charset="-128"/>
            </a:rPr>
            <a:t>PVC Resin Production nearly doubled since 1987, while vinyl chloride ambient emissions have decreased more than 92%, and more than half in the past 10 years, with the lowest emissions rate recorded to date in 2024.</a:t>
          </a:r>
        </a:p>
      </cdr:txBody>
    </cdr:sp>
  </cdr:relSizeAnchor>
</c:userShape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EFF8E76-6333-D24A-9A10-88E2F893E5BB}" type="datetimeFigureOut">
              <a:rPr lang="en-US" smtClean="0"/>
              <a:t>5/30/2026</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A0C7F0D-93C4-F944-8021-8AF1B3D74866}" type="slidenum">
              <a:rPr lang="en-US" smtClean="0"/>
              <a:t>‹#›</a:t>
            </a:fld>
            <a:endParaRPr lang="en-US"/>
          </a:p>
        </p:txBody>
      </p:sp>
    </p:spTree>
    <p:extLst>
      <p:ext uri="{BB962C8B-B14F-4D97-AF65-F5344CB8AC3E}">
        <p14:creationId xmlns:p14="http://schemas.microsoft.com/office/powerpoint/2010/main" val="47567898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3" Type="http://schemas.openxmlformats.org/officeDocument/2006/relationships/hyperlink" Target="https://www.vinylinfo.org/resources/facts-about-pvc/" TargetMode="External"/><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0A0C7F0D-93C4-F944-8021-8AF1B3D74866}" type="slidenum">
              <a:rPr lang="en-US" smtClean="0"/>
              <a:t>1</a:t>
            </a:fld>
            <a:endParaRPr lang="en-US"/>
          </a:p>
        </p:txBody>
      </p:sp>
    </p:spTree>
    <p:extLst>
      <p:ext uri="{BB962C8B-B14F-4D97-AF65-F5344CB8AC3E}">
        <p14:creationId xmlns:p14="http://schemas.microsoft.com/office/powerpoint/2010/main" val="242847156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i="0" dirty="0">
                <a:solidFill>
                  <a:srgbClr val="000000"/>
                </a:solidFill>
                <a:effectLst/>
                <a:latin typeface="Times"/>
              </a:rPr>
              <a:t>The manufacture of vinyl resin occurs when </a:t>
            </a:r>
            <a:r>
              <a:rPr lang="en-US" dirty="0">
                <a:solidFill>
                  <a:srgbClr val="000000"/>
                </a:solidFill>
                <a:latin typeface="Times"/>
              </a:rPr>
              <a:t>vinyl chloride </a:t>
            </a:r>
            <a:r>
              <a:rPr lang="en-US">
                <a:solidFill>
                  <a:srgbClr val="000000"/>
                </a:solidFill>
                <a:latin typeface="Times"/>
              </a:rPr>
              <a:t>monomer</a:t>
            </a:r>
            <a:r>
              <a:rPr lang="en-US" dirty="0">
                <a:solidFill>
                  <a:srgbClr val="000000"/>
                </a:solidFill>
                <a:latin typeface="Times"/>
              </a:rPr>
              <a:t> </a:t>
            </a:r>
            <a:r>
              <a:rPr lang="en-US" b="0" i="0" dirty="0">
                <a:solidFill>
                  <a:srgbClr val="000000"/>
                </a:solidFill>
                <a:effectLst/>
                <a:latin typeface="Times"/>
              </a:rPr>
              <a:t>is </a:t>
            </a:r>
            <a:r>
              <a:rPr lang="en-US" dirty="0">
                <a:solidFill>
                  <a:srgbClr val="000000"/>
                </a:solidFill>
                <a:latin typeface="Times"/>
              </a:rPr>
              <a:t>polymerized</a:t>
            </a:r>
            <a:r>
              <a:rPr lang="en-US" b="0" i="0" dirty="0">
                <a:solidFill>
                  <a:srgbClr val="000000"/>
                </a:solidFill>
                <a:effectLst/>
                <a:latin typeface="Times"/>
              </a:rPr>
              <a:t> into vinyl resin.</a:t>
            </a:r>
            <a:endParaRPr lang="en-US" dirty="0"/>
          </a:p>
          <a:p>
            <a:r>
              <a:rPr lang="en-US" b="0" i="0" dirty="0">
                <a:solidFill>
                  <a:srgbClr val="000000"/>
                </a:solidFill>
                <a:effectLst/>
                <a:latin typeface="Times"/>
              </a:rPr>
              <a:t>Polymerization is a chemical reaction in which two or more molecules combine to form larger molecules that contain repeating structural units, similar to combining links of a chain.</a:t>
            </a:r>
            <a:r>
              <a:rPr lang="en-US" dirty="0">
                <a:solidFill>
                  <a:srgbClr val="000000"/>
                </a:solidFill>
                <a:latin typeface="Times"/>
              </a:rPr>
              <a:t> </a:t>
            </a:r>
            <a:r>
              <a:rPr lang="en-US" dirty="0">
                <a:solidFill>
                  <a:srgbClr val="000000"/>
                </a:solidFill>
              </a:rPr>
              <a:t>Since the 1970's the manufacture and use of vinyl chloride is completed in a closed process and a combination of engineering and administrative controls and personal protective equipment are used to help ensure the health and safety of employees and the compliance with Occupational Safety and Health Administration (OSHA) employee exposure limits.</a:t>
            </a:r>
            <a:endParaRPr lang="en-US" dirty="0">
              <a:solidFill>
                <a:srgbClr val="444444"/>
              </a:solidFill>
            </a:endParaRPr>
          </a:p>
          <a:p>
            <a:endParaRPr lang="en-US">
              <a:solidFill>
                <a:srgbClr val="444444"/>
              </a:solidFill>
            </a:endParaRPr>
          </a:p>
          <a:p>
            <a:endParaRPr lang="en-US" b="0" i="0">
              <a:solidFill>
                <a:srgbClr val="000000"/>
              </a:solidFill>
              <a:effectLst/>
              <a:latin typeface="Times"/>
              <a:cs typeface="Time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p>
        </p:txBody>
      </p:sp>
      <p:sp>
        <p:nvSpPr>
          <p:cNvPr id="4" name="Slide Number Placeholder 3"/>
          <p:cNvSpPr>
            <a:spLocks noGrp="1"/>
          </p:cNvSpPr>
          <p:nvPr>
            <p:ph type="sldNum" sz="quarter" idx="5"/>
          </p:nvPr>
        </p:nvSpPr>
        <p:spPr/>
        <p:txBody>
          <a:bodyPr/>
          <a:lstStyle/>
          <a:p>
            <a:fld id="{0A0C7F0D-93C4-F944-8021-8AF1B3D74866}" type="slidenum">
              <a:rPr lang="en-US" smtClean="0"/>
              <a:t>10</a:t>
            </a:fld>
            <a:endParaRPr lang="en-US"/>
          </a:p>
        </p:txBody>
      </p:sp>
    </p:spTree>
    <p:extLst>
      <p:ext uri="{BB962C8B-B14F-4D97-AF65-F5344CB8AC3E}">
        <p14:creationId xmlns:p14="http://schemas.microsoft.com/office/powerpoint/2010/main" val="353403524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i="0" dirty="0">
                <a:solidFill>
                  <a:srgbClr val="000000"/>
                </a:solidFill>
                <a:effectLst/>
                <a:latin typeface="Times"/>
              </a:rPr>
              <a:t>Vinyl resin is the result of the polymerization process and is produced in the form of a powder. When </a:t>
            </a:r>
            <a:r>
              <a:rPr lang="en-US" dirty="0">
                <a:solidFill>
                  <a:srgbClr val="000000"/>
                </a:solidFill>
                <a:latin typeface="Times"/>
              </a:rPr>
              <a:t>vinyl chloride monomer (or VCM) is</a:t>
            </a:r>
            <a:r>
              <a:rPr lang="en-US" b="0" i="0" dirty="0">
                <a:solidFill>
                  <a:srgbClr val="000000"/>
                </a:solidFill>
                <a:effectLst/>
                <a:latin typeface="Times"/>
              </a:rPr>
              <a:t> turned into PVC, the PVC is inert, and can’t return back to the </a:t>
            </a:r>
            <a:r>
              <a:rPr lang="en-US" dirty="0">
                <a:solidFill>
                  <a:srgbClr val="000000"/>
                </a:solidFill>
                <a:latin typeface="Times"/>
              </a:rPr>
              <a:t>VC</a:t>
            </a:r>
            <a:r>
              <a:rPr lang="en-US" b="0" i="0" dirty="0">
                <a:solidFill>
                  <a:srgbClr val="000000"/>
                </a:solidFill>
                <a:effectLst/>
                <a:latin typeface="Times"/>
              </a:rPr>
              <a:t> monomer. Like with eggs, once you transform it by frying you can’t go back to its original form.</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dirty="0">
                <a:solidFill>
                  <a:srgbClr val="000000"/>
                </a:solidFill>
                <a:effectLst/>
                <a:highlight>
                  <a:srgbClr val="FFFFFF"/>
                </a:highlight>
                <a:latin typeface="Calibri"/>
                <a:ea typeface="Calibri"/>
                <a:cs typeface="Calibri"/>
              </a:rPr>
              <a:t>Residual vinyl chloride levels in all grades of PVC resin typically are significantly below acceptable regulatory levels and resulting fabricated products are typically at non detect levels to very low parts-per-billion (ppb</a:t>
            </a:r>
            <a:r>
              <a:rPr lang="en-US" dirty="0">
                <a:solidFill>
                  <a:srgbClr val="000000"/>
                </a:solidFill>
                <a:highlight>
                  <a:srgbClr val="FFFFFF"/>
                </a:highlight>
                <a:latin typeface="Calibri"/>
                <a:ea typeface="Calibri"/>
                <a:cs typeface="Calibri"/>
              </a:rPr>
              <a:t>).</a:t>
            </a:r>
            <a:endParaRPr lang="en-US" dirty="0">
              <a:highlight>
                <a:srgbClr val="FFFFFF"/>
              </a:highlight>
              <a:latin typeface="Calibri"/>
              <a:ea typeface="Calibri"/>
              <a:cs typeface="Calibri"/>
            </a:endParaRPr>
          </a:p>
        </p:txBody>
      </p:sp>
      <p:sp>
        <p:nvSpPr>
          <p:cNvPr id="4" name="Slide Number Placeholder 3"/>
          <p:cNvSpPr>
            <a:spLocks noGrp="1"/>
          </p:cNvSpPr>
          <p:nvPr>
            <p:ph type="sldNum" sz="quarter" idx="5"/>
          </p:nvPr>
        </p:nvSpPr>
        <p:spPr/>
        <p:txBody>
          <a:bodyPr/>
          <a:lstStyle/>
          <a:p>
            <a:fld id="{0A0C7F0D-93C4-F944-8021-8AF1B3D74866}" type="slidenum">
              <a:rPr lang="en-US" smtClean="0"/>
              <a:t>11</a:t>
            </a:fld>
            <a:endParaRPr lang="en-US"/>
          </a:p>
        </p:txBody>
      </p:sp>
    </p:spTree>
    <p:extLst>
      <p:ext uri="{BB962C8B-B14F-4D97-AF65-F5344CB8AC3E}">
        <p14:creationId xmlns:p14="http://schemas.microsoft.com/office/powerpoint/2010/main" val="232789624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One more step remains before the resin becomes a useful material. Besides looking like flour, vinyl resin is analogous to flour in another way. Just as flour can be combined with other ingredients to make cake or bread, vinyl resin can be combined with a variety of additives and modifiers to make many different kinds of products. </a:t>
            </a:r>
          </a:p>
        </p:txBody>
      </p:sp>
      <p:sp>
        <p:nvSpPr>
          <p:cNvPr id="4" name="Slide Number Placeholder 3"/>
          <p:cNvSpPr>
            <a:spLocks noGrp="1"/>
          </p:cNvSpPr>
          <p:nvPr>
            <p:ph type="sldNum" sz="quarter" idx="5"/>
          </p:nvPr>
        </p:nvSpPr>
        <p:spPr/>
        <p:txBody>
          <a:bodyPr/>
          <a:lstStyle/>
          <a:p>
            <a:fld id="{0A0C7F0D-93C4-F944-8021-8AF1B3D74866}" type="slidenum">
              <a:rPr lang="en-US" smtClean="0"/>
              <a:t>12</a:t>
            </a:fld>
            <a:endParaRPr lang="en-US"/>
          </a:p>
        </p:txBody>
      </p:sp>
    </p:spTree>
    <p:extLst>
      <p:ext uri="{BB962C8B-B14F-4D97-AF65-F5344CB8AC3E}">
        <p14:creationId xmlns:p14="http://schemas.microsoft.com/office/powerpoint/2010/main" val="268066283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Evidence of the safety of US vinyl production can be seen in the overall, U.S. vinyl producer OSHA recordable rates which is 1/3rd the rate for all chemicals, and 1/6th the rate for all manufacturing. (Source for these statistics are VI Survey and US Bureau of Labor Statistics.)</a:t>
            </a:r>
            <a:endParaRPr lang="en-CA" b="1"/>
          </a:p>
          <a:p>
            <a:endParaRPr lang="en-US"/>
          </a:p>
        </p:txBody>
      </p:sp>
      <p:sp>
        <p:nvSpPr>
          <p:cNvPr id="4" name="Slide Number Placeholder 3"/>
          <p:cNvSpPr>
            <a:spLocks noGrp="1"/>
          </p:cNvSpPr>
          <p:nvPr>
            <p:ph type="sldNum" sz="quarter" idx="5"/>
          </p:nvPr>
        </p:nvSpPr>
        <p:spPr/>
        <p:txBody>
          <a:bodyPr/>
          <a:lstStyle/>
          <a:p>
            <a:fld id="{0A0C7F0D-93C4-F944-8021-8AF1B3D74866}" type="slidenum">
              <a:rPr lang="en-US" smtClean="0"/>
              <a:t>13</a:t>
            </a:fld>
            <a:endParaRPr lang="en-US"/>
          </a:p>
        </p:txBody>
      </p:sp>
    </p:spTree>
    <p:extLst>
      <p:ext uri="{BB962C8B-B14F-4D97-AF65-F5344CB8AC3E}">
        <p14:creationId xmlns:p14="http://schemas.microsoft.com/office/powerpoint/2010/main" val="390744156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1913746-0AC1-0358-4C40-1341A893702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B5028D2-5D3E-E9A5-414F-41ED6772248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CFEDFCF-5279-A024-EE76-7E08DC9B780B}"/>
              </a:ext>
            </a:extLst>
          </p:cNvPr>
          <p:cNvSpPr>
            <a:spLocks noGrp="1"/>
          </p:cNvSpPr>
          <p:nvPr>
            <p:ph type="body" idx="1"/>
          </p:nvPr>
        </p:nvSpPr>
        <p:spPr/>
        <p:txBody>
          <a:bodyPr/>
          <a:lstStyle/>
          <a:p>
            <a:pPr algn="ctr"/>
            <a:r>
              <a:rPr lang="en-US" dirty="0">
                <a:solidFill>
                  <a:srgbClr val="03353A"/>
                </a:solidFill>
                <a:highlight>
                  <a:srgbClr val="FFFFFF"/>
                </a:highlight>
              </a:rPr>
              <a:t>Human health is a  high priority for the vinyl industry and has been a focus of process improvements over the decades. The Louisiana industrial corridor is home for many industrial companies, a relatively small portion of which is vinyl resin production. This area is often referred to as "Cancer Alley" by anti-chemical organizations. The facts do not support this allegation. In fact, Louisiana's industrial corridor has some of the </a:t>
            </a:r>
            <a:r>
              <a:rPr lang="en-US" i="1" dirty="0">
                <a:solidFill>
                  <a:srgbClr val="159DD0"/>
                </a:solidFill>
                <a:highlight>
                  <a:srgbClr val="FFFFFF"/>
                </a:highlight>
              </a:rPr>
              <a:t>best health outcomes</a:t>
            </a:r>
            <a:r>
              <a:rPr lang="en-US" dirty="0">
                <a:solidFill>
                  <a:srgbClr val="03353A"/>
                </a:solidFill>
                <a:highlight>
                  <a:srgbClr val="FFFFFF"/>
                </a:highlight>
              </a:rPr>
              <a:t> compared to the rest of the state. Cancer incident rates are 5.5% lower in the corridor than the rest of the state.</a:t>
            </a:r>
            <a:endParaRPr lang="en-US" dirty="0">
              <a:highlight>
                <a:srgbClr val="FFFFFF"/>
              </a:highlight>
            </a:endParaRPr>
          </a:p>
          <a:p>
            <a:pPr algn="ctr"/>
            <a:endParaRPr lang="en-US" dirty="0">
              <a:solidFill>
                <a:srgbClr val="03353A"/>
              </a:solidFill>
              <a:highlight>
                <a:srgbClr val="FFFFFF"/>
              </a:highlight>
            </a:endParaRPr>
          </a:p>
        </p:txBody>
      </p:sp>
      <p:sp>
        <p:nvSpPr>
          <p:cNvPr id="4" name="Slide Number Placeholder 3">
            <a:extLst>
              <a:ext uri="{FF2B5EF4-FFF2-40B4-BE49-F238E27FC236}">
                <a16:creationId xmlns:a16="http://schemas.microsoft.com/office/drawing/2014/main" id="{25551AC6-3160-DF90-2196-843C1737E088}"/>
              </a:ext>
            </a:extLst>
          </p:cNvPr>
          <p:cNvSpPr>
            <a:spLocks noGrp="1"/>
          </p:cNvSpPr>
          <p:nvPr>
            <p:ph type="sldNum" sz="quarter" idx="5"/>
          </p:nvPr>
        </p:nvSpPr>
        <p:spPr/>
        <p:txBody>
          <a:bodyPr/>
          <a:lstStyle/>
          <a:p>
            <a:fld id="{0A0C7F0D-93C4-F944-8021-8AF1B3D74866}" type="slidenum">
              <a:rPr lang="en-US" smtClean="0"/>
              <a:t>14</a:t>
            </a:fld>
            <a:endParaRPr lang="en-US"/>
          </a:p>
        </p:txBody>
      </p:sp>
    </p:spTree>
    <p:extLst>
      <p:ext uri="{BB962C8B-B14F-4D97-AF65-F5344CB8AC3E}">
        <p14:creationId xmlns:p14="http://schemas.microsoft.com/office/powerpoint/2010/main" val="180538318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771A3AE-A81A-5958-8267-841FC3ADBAE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9326F98-1990-A6A0-5746-0F4200ACD0B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04CFC29-E2DF-33B9-FE94-1F9715023378}"/>
              </a:ext>
            </a:extLst>
          </p:cNvPr>
          <p:cNvSpPr>
            <a:spLocks noGrp="1"/>
          </p:cNvSpPr>
          <p:nvPr>
            <p:ph type="body" idx="1"/>
          </p:nvPr>
        </p:nvSpPr>
        <p:spPr/>
        <p:txBody>
          <a:bodyPr/>
          <a:lstStyle/>
          <a:p>
            <a:r>
              <a:rPr lang="en-US" dirty="0"/>
              <a:t>And </a:t>
            </a:r>
            <a:r>
              <a:rPr lang="en-US"/>
              <a:t>cancer mortality rates are 7.3% lower.</a:t>
            </a:r>
            <a:endParaRPr lang="en-CA" b="1" dirty="0"/>
          </a:p>
          <a:p>
            <a:endParaRPr lang="en-US"/>
          </a:p>
        </p:txBody>
      </p:sp>
      <p:sp>
        <p:nvSpPr>
          <p:cNvPr id="4" name="Slide Number Placeholder 3">
            <a:extLst>
              <a:ext uri="{FF2B5EF4-FFF2-40B4-BE49-F238E27FC236}">
                <a16:creationId xmlns:a16="http://schemas.microsoft.com/office/drawing/2014/main" id="{6853F6CD-012A-CD39-DB91-59D1FAEEF1EC}"/>
              </a:ext>
            </a:extLst>
          </p:cNvPr>
          <p:cNvSpPr>
            <a:spLocks noGrp="1"/>
          </p:cNvSpPr>
          <p:nvPr>
            <p:ph type="sldNum" sz="quarter" idx="5"/>
          </p:nvPr>
        </p:nvSpPr>
        <p:spPr/>
        <p:txBody>
          <a:bodyPr/>
          <a:lstStyle/>
          <a:p>
            <a:fld id="{0A0C7F0D-93C4-F944-8021-8AF1B3D74866}" type="slidenum">
              <a:rPr lang="en-US" smtClean="0"/>
              <a:t>15</a:t>
            </a:fld>
            <a:endParaRPr lang="en-US"/>
          </a:p>
        </p:txBody>
      </p:sp>
    </p:spTree>
    <p:extLst>
      <p:ext uri="{BB962C8B-B14F-4D97-AF65-F5344CB8AC3E}">
        <p14:creationId xmlns:p14="http://schemas.microsoft.com/office/powerpoint/2010/main" val="113364431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fontAlgn="base"/>
            <a:r>
              <a:rPr lang="en-US" dirty="0">
                <a:solidFill>
                  <a:srgbClr val="000000"/>
                </a:solidFill>
                <a:highlight>
                  <a:srgbClr val="FFFFFF"/>
                </a:highlight>
                <a:latin typeface="Arial"/>
                <a:cs typeface="Arial"/>
              </a:rPr>
              <a:t>It</a:t>
            </a:r>
            <a:r>
              <a:rPr lang="en-US" sz="1200" b="0" i="0" dirty="0">
                <a:solidFill>
                  <a:srgbClr val="000000"/>
                </a:solidFill>
                <a:effectLst/>
                <a:highlight>
                  <a:srgbClr val="FFFFFF"/>
                </a:highlight>
                <a:latin typeface="Arial"/>
                <a:cs typeface="Arial"/>
              </a:rPr>
              <a:t> </a:t>
            </a:r>
            <a:r>
              <a:rPr lang="en-US" dirty="0">
                <a:solidFill>
                  <a:srgbClr val="000000"/>
                </a:solidFill>
                <a:highlight>
                  <a:srgbClr val="FFFFFF"/>
                </a:highlight>
                <a:latin typeface="Arial"/>
                <a:cs typeface="Arial"/>
              </a:rPr>
              <a:t>is </a:t>
            </a:r>
            <a:r>
              <a:rPr lang="en-US" sz="1200" b="0" i="0" dirty="0">
                <a:solidFill>
                  <a:srgbClr val="000000"/>
                </a:solidFill>
                <a:effectLst/>
                <a:highlight>
                  <a:srgbClr val="FFFFFF"/>
                </a:highlight>
                <a:latin typeface="Arial"/>
                <a:cs typeface="Arial"/>
              </a:rPr>
              <a:t>important to identify specifically how extensively vinyl production is regulated. Manufacturing of PVC in the U.S. is regulated through several programs and statutes administered by federal agencies. As previously mentioned, the Occupational Safety and Health Administration (OSHA) regulates employee exposure to vinyl chloride. The Clean air act regulates emissions through several regulatory standards and the Dept. of Transportation regulates shipping.</a:t>
            </a:r>
            <a:r>
              <a:rPr lang="en-US" dirty="0">
                <a:solidFill>
                  <a:srgbClr val="000000"/>
                </a:solidFill>
                <a:highlight>
                  <a:srgbClr val="FFFFFF"/>
                </a:highlight>
                <a:latin typeface="Arial"/>
                <a:cs typeface="Arial"/>
              </a:rPr>
              <a:t> </a:t>
            </a:r>
            <a:r>
              <a:rPr lang="en-US" dirty="0">
                <a:solidFill>
                  <a:srgbClr val="000000"/>
                </a:solidFill>
                <a:highlight>
                  <a:srgbClr val="FFFFFF"/>
                </a:highlight>
              </a:rPr>
              <a:t>Suffice it to say that the vinyl industry is one of the most regulated industries in the United States.</a:t>
            </a:r>
          </a:p>
          <a:p>
            <a:endParaRPr lang="en-US" sz="1200" b="0" i="0" dirty="0">
              <a:solidFill>
                <a:srgbClr val="000000"/>
              </a:solidFill>
              <a:effectLst/>
              <a:highlight>
                <a:srgbClr val="FFFFFF"/>
              </a:highlight>
              <a:latin typeface="Arial"/>
              <a:cs typeface="Arial"/>
            </a:endParaRPr>
          </a:p>
          <a:p>
            <a:pPr fontAlgn="base"/>
            <a:endParaRPr lang="en-US" sz="1200" b="0" i="0">
              <a:solidFill>
                <a:srgbClr val="000000"/>
              </a:solidFill>
              <a:effectLst/>
              <a:highlight>
                <a:srgbClr val="FFFFFF"/>
              </a:highlight>
              <a:latin typeface="Arial"/>
              <a:cs typeface="Arial"/>
            </a:endParaRPr>
          </a:p>
          <a:p>
            <a:pPr fontAlgn="base"/>
            <a:endParaRPr lang="en-US" sz="1200" b="0" i="0">
              <a:solidFill>
                <a:srgbClr val="000000"/>
              </a:solidFill>
              <a:effectLst/>
              <a:highlight>
                <a:srgbClr val="FFFFFF"/>
              </a:highlight>
              <a:latin typeface="Arial"/>
              <a:cs typeface="Arial"/>
            </a:endParaRPr>
          </a:p>
          <a:p>
            <a:pPr fontAlgn="base"/>
            <a:r>
              <a:rPr lang="en-US" sz="1200" b="0" i="0">
                <a:solidFill>
                  <a:srgbClr val="000000"/>
                </a:solidFill>
                <a:effectLst/>
                <a:highlight>
                  <a:srgbClr val="FFFFFF"/>
                </a:highlight>
                <a:latin typeface="Arial"/>
                <a:cs typeface="Arial"/>
              </a:rPr>
              <a:t>OSHAA VCM standard 1910.1017.</a:t>
            </a:r>
            <a:endParaRPr lang="en-US">
              <a:solidFill>
                <a:srgbClr val="000000"/>
              </a:solidFill>
              <a:highlight>
                <a:srgbClr val="FFFFFF"/>
              </a:highlight>
              <a:latin typeface="Arial"/>
              <a:cs typeface="Arial"/>
            </a:endParaRPr>
          </a:p>
          <a:p>
            <a:endParaRPr lang="en-US">
              <a:solidFill>
                <a:srgbClr val="000000"/>
              </a:solidFill>
              <a:highlight>
                <a:srgbClr val="FFFFFF"/>
              </a:highlight>
              <a:latin typeface="Arial"/>
              <a:cs typeface="Arial"/>
            </a:endParaRPr>
          </a:p>
          <a:p>
            <a:r>
              <a:rPr lang="en-US">
                <a:solidFill>
                  <a:srgbClr val="000000"/>
                </a:solidFill>
                <a:highlight>
                  <a:srgbClr val="FFFFFF"/>
                </a:highlight>
                <a:latin typeface="Arial"/>
                <a:cs typeface="Arial"/>
              </a:rPr>
              <a:t> </a:t>
            </a:r>
            <a:r>
              <a:rPr lang="en-US" sz="1200" b="0" i="0">
                <a:solidFill>
                  <a:srgbClr val="000000"/>
                </a:solidFill>
                <a:effectLst/>
                <a:highlight>
                  <a:srgbClr val="FFFFFF"/>
                </a:highlight>
                <a:latin typeface="Arial"/>
                <a:cs typeface="Arial"/>
              </a:rPr>
              <a:t>According to the standard,  </a:t>
            </a:r>
            <a:endParaRPr lang="en-US"/>
          </a:p>
          <a:p>
            <a:pPr algn="l" rtl="0" fontAlgn="base"/>
            <a:r>
              <a:rPr lang="en-US" sz="1200" b="0" i="0" dirty="0">
                <a:solidFill>
                  <a:srgbClr val="000000"/>
                </a:solidFill>
                <a:effectLst/>
                <a:highlight>
                  <a:srgbClr val="FFFFFF"/>
                </a:highlight>
                <a:latin typeface="Arial"/>
                <a:cs typeface="Arial"/>
              </a:rPr>
              <a:t> </a:t>
            </a:r>
            <a:endParaRPr lang="en-US" b="0" i="0" dirty="0">
              <a:solidFill>
                <a:srgbClr val="000000"/>
              </a:solidFill>
              <a:effectLst/>
              <a:highlight>
                <a:srgbClr val="FFFFFF"/>
              </a:highlight>
              <a:latin typeface="Arial"/>
              <a:cs typeface="Arial"/>
            </a:endParaRPr>
          </a:p>
          <a:p>
            <a:pPr algn="l" rtl="0" fontAlgn="base"/>
            <a:r>
              <a:rPr lang="en-US" sz="1200" b="0" i="1">
                <a:solidFill>
                  <a:srgbClr val="212121"/>
                </a:solidFill>
                <a:effectLst/>
                <a:highlight>
                  <a:srgbClr val="FFFFFF"/>
                </a:highlight>
                <a:latin typeface="Source Sans Pro"/>
                <a:ea typeface="Source Sans Pro"/>
              </a:rPr>
              <a:t>1910.1017(c)(1)</a:t>
            </a:r>
            <a:r>
              <a:rPr lang="en-US" sz="1200" b="0" i="0" dirty="0">
                <a:solidFill>
                  <a:srgbClr val="212121"/>
                </a:solidFill>
                <a:effectLst/>
                <a:highlight>
                  <a:srgbClr val="FFFFFF"/>
                </a:highlight>
                <a:latin typeface="Source Sans Pro"/>
                <a:ea typeface="Source Sans Pro"/>
              </a:rPr>
              <a:t> </a:t>
            </a:r>
            <a:endParaRPr lang="en-US" b="0" i="0" dirty="0">
              <a:solidFill>
                <a:srgbClr val="000000"/>
              </a:solidFill>
              <a:effectLst/>
              <a:highlight>
                <a:srgbClr val="FFFFFF"/>
              </a:highlight>
              <a:latin typeface="Source Sans Pro"/>
              <a:ea typeface="Source Sans Pro"/>
            </a:endParaRPr>
          </a:p>
          <a:p>
            <a:pPr algn="l" rtl="0" fontAlgn="base"/>
            <a:r>
              <a:rPr lang="en-US" sz="1200" b="0" i="1">
                <a:solidFill>
                  <a:srgbClr val="212121"/>
                </a:solidFill>
                <a:effectLst/>
                <a:highlight>
                  <a:srgbClr val="FFFFFF"/>
                </a:highlight>
                <a:latin typeface="Source Sans Pro"/>
                <a:ea typeface="Source Sans Pro"/>
              </a:rPr>
              <a:t>No employee may be exposed to vinyl chloride at concentrations greater than 1 ppm averaged over any 8-hour period, and</a:t>
            </a:r>
            <a:r>
              <a:rPr lang="en-US" sz="1200" b="0" i="0" dirty="0">
                <a:solidFill>
                  <a:srgbClr val="212121"/>
                </a:solidFill>
                <a:effectLst/>
                <a:highlight>
                  <a:srgbClr val="FFFFFF"/>
                </a:highlight>
                <a:latin typeface="Source Sans Pro"/>
                <a:ea typeface="Source Sans Pro"/>
              </a:rPr>
              <a:t> </a:t>
            </a:r>
            <a:endParaRPr lang="en-US" b="0" i="0" dirty="0">
              <a:solidFill>
                <a:srgbClr val="000000"/>
              </a:solidFill>
              <a:effectLst/>
              <a:highlight>
                <a:srgbClr val="FFFFFF"/>
              </a:highlight>
              <a:latin typeface="Source Sans Pro"/>
              <a:ea typeface="Source Sans Pro"/>
            </a:endParaRPr>
          </a:p>
          <a:p>
            <a:pPr algn="l" rtl="0" fontAlgn="base"/>
            <a:r>
              <a:rPr lang="en-US" sz="1200" b="0" i="1">
                <a:solidFill>
                  <a:srgbClr val="212121"/>
                </a:solidFill>
                <a:effectLst/>
                <a:highlight>
                  <a:srgbClr val="FFFFFF"/>
                </a:highlight>
                <a:latin typeface="Source Sans Pro"/>
                <a:ea typeface="Source Sans Pro"/>
              </a:rPr>
              <a:t>1910.1017(c)(2)</a:t>
            </a:r>
            <a:r>
              <a:rPr lang="en-US" sz="1200" b="0" i="0" dirty="0">
                <a:solidFill>
                  <a:srgbClr val="212121"/>
                </a:solidFill>
                <a:effectLst/>
                <a:highlight>
                  <a:srgbClr val="FFFFFF"/>
                </a:highlight>
                <a:latin typeface="Source Sans Pro"/>
                <a:ea typeface="Source Sans Pro"/>
              </a:rPr>
              <a:t> </a:t>
            </a:r>
            <a:endParaRPr lang="en-US" b="0" i="0" dirty="0">
              <a:solidFill>
                <a:srgbClr val="000000"/>
              </a:solidFill>
              <a:effectLst/>
              <a:highlight>
                <a:srgbClr val="FFFFFF"/>
              </a:highlight>
              <a:latin typeface="Source Sans Pro"/>
              <a:ea typeface="Source Sans Pro"/>
            </a:endParaRPr>
          </a:p>
          <a:p>
            <a:pPr algn="l" rtl="0" fontAlgn="base"/>
            <a:r>
              <a:rPr lang="en-US" sz="1200" b="0" i="1">
                <a:solidFill>
                  <a:srgbClr val="212121"/>
                </a:solidFill>
                <a:effectLst/>
                <a:highlight>
                  <a:srgbClr val="FFFFFF"/>
                </a:highlight>
                <a:latin typeface="Source Sans Pro"/>
                <a:ea typeface="Source Sans Pro"/>
              </a:rPr>
              <a:t>No employee may be exposed to vinyl chloride at concentrations greater than 5 ppm averaged over any period not exceeding 15 minutes.</a:t>
            </a:r>
            <a:r>
              <a:rPr lang="en-US" sz="1200" b="0" i="0" dirty="0">
                <a:solidFill>
                  <a:srgbClr val="212121"/>
                </a:solidFill>
                <a:effectLst/>
                <a:highlight>
                  <a:srgbClr val="FFFFFF"/>
                </a:highlight>
                <a:latin typeface="Source Sans Pro"/>
                <a:ea typeface="Source Sans Pro"/>
              </a:rPr>
              <a:t> </a:t>
            </a:r>
            <a:endParaRPr lang="en-US" b="0" i="0" dirty="0">
              <a:solidFill>
                <a:srgbClr val="000000"/>
              </a:solidFill>
              <a:effectLst/>
              <a:highlight>
                <a:srgbClr val="FFFFFF"/>
              </a:highlight>
              <a:latin typeface="Source Sans Pro"/>
              <a:ea typeface="Source Sans Pro"/>
            </a:endParaRPr>
          </a:p>
          <a:p>
            <a:pPr algn="l" rtl="0" fontAlgn="base"/>
            <a:r>
              <a:rPr lang="en-US" sz="1200" b="0" i="1">
                <a:solidFill>
                  <a:srgbClr val="212121"/>
                </a:solidFill>
                <a:effectLst/>
                <a:highlight>
                  <a:srgbClr val="FFFFFF"/>
                </a:highlight>
                <a:latin typeface="Source Sans Pro"/>
                <a:ea typeface="Source Sans Pro"/>
              </a:rPr>
              <a:t>1910.1017(c)(3)</a:t>
            </a:r>
            <a:r>
              <a:rPr lang="en-US" sz="1200" b="0" i="0" dirty="0">
                <a:solidFill>
                  <a:srgbClr val="212121"/>
                </a:solidFill>
                <a:effectLst/>
                <a:highlight>
                  <a:srgbClr val="FFFFFF"/>
                </a:highlight>
                <a:latin typeface="Source Sans Pro"/>
                <a:ea typeface="Source Sans Pro"/>
              </a:rPr>
              <a:t> </a:t>
            </a:r>
            <a:endParaRPr lang="en-US" b="0" i="0" dirty="0">
              <a:solidFill>
                <a:srgbClr val="000000"/>
              </a:solidFill>
              <a:effectLst/>
              <a:highlight>
                <a:srgbClr val="FFFFFF"/>
              </a:highlight>
              <a:latin typeface="Source Sans Pro"/>
              <a:ea typeface="Source Sans Pro"/>
            </a:endParaRPr>
          </a:p>
          <a:p>
            <a:pPr algn="l" rtl="0" fontAlgn="base"/>
            <a:r>
              <a:rPr lang="en-US" sz="1200" b="0" i="1">
                <a:solidFill>
                  <a:srgbClr val="212121"/>
                </a:solidFill>
                <a:effectLst/>
                <a:highlight>
                  <a:srgbClr val="FFFFFF"/>
                </a:highlight>
                <a:latin typeface="Source Sans Pro"/>
                <a:ea typeface="Source Sans Pro"/>
              </a:rPr>
              <a:t>No employee may be exposed to vinyl chloride by direct contact with liquid vinyl chloride.</a:t>
            </a:r>
            <a:r>
              <a:rPr lang="en-US" sz="1200" b="0" i="0" dirty="0">
                <a:solidFill>
                  <a:srgbClr val="212121"/>
                </a:solidFill>
                <a:effectLst/>
                <a:highlight>
                  <a:srgbClr val="FFFFFF"/>
                </a:highlight>
                <a:latin typeface="Source Sans Pro"/>
                <a:ea typeface="Source Sans Pro"/>
              </a:rPr>
              <a:t> </a:t>
            </a:r>
            <a:endParaRPr lang="en-US" b="0" i="0" dirty="0">
              <a:solidFill>
                <a:srgbClr val="000000"/>
              </a:solidFill>
              <a:effectLst/>
              <a:highlight>
                <a:srgbClr val="FFFFFF"/>
              </a:highlight>
              <a:latin typeface="Source Sans Pro"/>
              <a:ea typeface="Source Sans Pro"/>
            </a:endParaRPr>
          </a:p>
          <a:p>
            <a:pPr algn="l" rtl="0" fontAlgn="base"/>
            <a:r>
              <a:rPr lang="en-US" sz="1200" b="0" i="0" dirty="0">
                <a:solidFill>
                  <a:srgbClr val="000000"/>
                </a:solidFill>
                <a:effectLst/>
                <a:highlight>
                  <a:srgbClr val="FFFFFF"/>
                </a:highlight>
                <a:latin typeface="Arial"/>
                <a:cs typeface="Arial"/>
              </a:rPr>
              <a:t> </a:t>
            </a:r>
            <a:endParaRPr lang="en-US" b="0" i="0" dirty="0">
              <a:solidFill>
                <a:srgbClr val="000000"/>
              </a:solidFill>
              <a:effectLst/>
              <a:highlight>
                <a:srgbClr val="FFFFFF"/>
              </a:highlight>
              <a:latin typeface="Arial"/>
              <a:cs typeface="Arial"/>
            </a:endParaRPr>
          </a:p>
          <a:p>
            <a:pPr marL="285750" indent="-285750" fontAlgn="base">
              <a:buFont typeface="Arial"/>
              <a:buChar char="•"/>
            </a:pPr>
            <a:r>
              <a:rPr lang="en-US" sz="1200" b="0" i="0" dirty="0">
                <a:solidFill>
                  <a:srgbClr val="000000"/>
                </a:solidFill>
                <a:effectLst/>
                <a:highlight>
                  <a:srgbClr val="FFFFFF"/>
                </a:highlight>
                <a:latin typeface="Arial"/>
                <a:cs typeface="Arial"/>
              </a:rPr>
              <a:t>Emissions of hazardous air pollutants from PVC production </a:t>
            </a:r>
            <a:r>
              <a:rPr lang="en-US" dirty="0">
                <a:solidFill>
                  <a:srgbClr val="000000"/>
                </a:solidFill>
                <a:highlight>
                  <a:srgbClr val="FFFFFF"/>
                </a:highlight>
                <a:latin typeface="Arial"/>
                <a:cs typeface="Arial"/>
              </a:rPr>
              <a:t>are</a:t>
            </a:r>
            <a:r>
              <a:rPr lang="en-US" sz="1200" b="0" i="0" dirty="0">
                <a:solidFill>
                  <a:srgbClr val="000000"/>
                </a:solidFill>
                <a:effectLst/>
                <a:highlight>
                  <a:srgbClr val="FFFFFF"/>
                </a:highlight>
                <a:latin typeface="Arial"/>
                <a:cs typeface="Arial"/>
              </a:rPr>
              <a:t> regulated under the Clean Air Act via the National Emission Standard for Vinyl Chloride 40 C.F.R. Part 61 Subpart F and the National Emissions Standards for Hazardous Air Pollutants for Polyvinyl Chloride and Copolymers Production 40 C.F.R. Part 63 Subpart J. </a:t>
            </a:r>
            <a:r>
              <a:rPr lang="en-US" dirty="0">
                <a:solidFill>
                  <a:srgbClr val="000000"/>
                </a:solidFill>
                <a:highlight>
                  <a:srgbClr val="FFFFFF"/>
                </a:highlight>
              </a:rPr>
              <a:t>The PVC MACT is codified in </a:t>
            </a:r>
            <a:r>
              <a:rPr lang="en-US" b="1" dirty="0">
                <a:solidFill>
                  <a:srgbClr val="000000"/>
                </a:solidFill>
                <a:highlight>
                  <a:srgbClr val="FFFFFF"/>
                </a:highlight>
              </a:rPr>
              <a:t>40 C.F.R. Part 63</a:t>
            </a:r>
            <a:r>
              <a:rPr lang="en-US" dirty="0">
                <a:solidFill>
                  <a:srgbClr val="000000"/>
                </a:solidFill>
                <a:highlight>
                  <a:srgbClr val="FFFFFF"/>
                </a:highlight>
              </a:rPr>
              <a:t> specifically the subparts covering Polyvinyl Chloride and Copolymers Production and regulates the </a:t>
            </a:r>
            <a:r>
              <a:rPr lang="en-US">
                <a:solidFill>
                  <a:srgbClr val="000000"/>
                </a:solidFill>
                <a:highlight>
                  <a:srgbClr val="FFFFFF"/>
                </a:highlight>
              </a:rPr>
              <a:t>following:</a:t>
            </a:r>
            <a:endParaRPr lang="en-US" dirty="0">
              <a:solidFill>
                <a:srgbClr val="000000"/>
              </a:solidFill>
              <a:highlight>
                <a:srgbClr val="FFFFFF"/>
              </a:highlight>
            </a:endParaRPr>
          </a:p>
          <a:p>
            <a:pPr marL="285750" indent="-285750">
              <a:buFont typeface="Arial"/>
              <a:buChar char="•"/>
            </a:pPr>
            <a:r>
              <a:rPr lang="en-US">
                <a:solidFill>
                  <a:srgbClr val="000000"/>
                </a:solidFill>
                <a:highlight>
                  <a:srgbClr val="FFFFFF"/>
                </a:highlight>
              </a:rPr>
              <a:t>Emissions of HAPs such as </a:t>
            </a:r>
            <a:r>
              <a:rPr lang="en-US" b="1">
                <a:solidFill>
                  <a:srgbClr val="000000"/>
                </a:solidFill>
                <a:highlight>
                  <a:srgbClr val="FFFFFF"/>
                </a:highlight>
              </a:rPr>
              <a:t>vinyl chloride</a:t>
            </a:r>
            <a:r>
              <a:rPr lang="en-US">
                <a:solidFill>
                  <a:srgbClr val="000000"/>
                </a:solidFill>
                <a:highlight>
                  <a:srgbClr val="FFFFFF"/>
                </a:highlight>
              </a:rPr>
              <a:t>, </a:t>
            </a:r>
            <a:r>
              <a:rPr lang="en-US" b="1">
                <a:solidFill>
                  <a:srgbClr val="000000"/>
                </a:solidFill>
                <a:highlight>
                  <a:srgbClr val="FFFFFF"/>
                </a:highlight>
              </a:rPr>
              <a:t>hydrogen chloride</a:t>
            </a:r>
            <a:r>
              <a:rPr lang="en-US">
                <a:solidFill>
                  <a:srgbClr val="000000"/>
                </a:solidFill>
                <a:highlight>
                  <a:srgbClr val="FFFFFF"/>
                </a:highlight>
              </a:rPr>
              <a:t>, and </a:t>
            </a:r>
            <a:r>
              <a:rPr lang="en-US" b="1">
                <a:solidFill>
                  <a:srgbClr val="000000"/>
                </a:solidFill>
                <a:highlight>
                  <a:srgbClr val="FFFFFF"/>
                </a:highlight>
              </a:rPr>
              <a:t>dioxins/furans</a:t>
            </a:r>
            <a:r>
              <a:rPr lang="en-US">
                <a:solidFill>
                  <a:srgbClr val="000000"/>
                </a:solidFill>
                <a:highlight>
                  <a:srgbClr val="FFFFFF"/>
                </a:highlight>
              </a:rPr>
              <a:t> from PVC production processes</a:t>
            </a:r>
            <a:endParaRPr lang="en-US"/>
          </a:p>
          <a:p>
            <a:pPr marL="285750" indent="-285750">
              <a:buFont typeface="Arial"/>
              <a:buChar char="•"/>
            </a:pPr>
            <a:r>
              <a:rPr lang="en-US">
                <a:solidFill>
                  <a:srgbClr val="000000"/>
                </a:solidFill>
                <a:highlight>
                  <a:srgbClr val="FFFFFF"/>
                </a:highlight>
              </a:rPr>
              <a:t>Emission points including process vents, stripped resin, wastewater, equipment leaks, and storage vessels</a:t>
            </a:r>
            <a:endParaRPr lang="en-US"/>
          </a:p>
          <a:p>
            <a:pPr marL="285750" indent="-285750">
              <a:buFont typeface="Arial"/>
              <a:buChar char="•"/>
            </a:pPr>
            <a:r>
              <a:rPr lang="en-US">
                <a:solidFill>
                  <a:srgbClr val="000000"/>
                </a:solidFill>
                <a:highlight>
                  <a:srgbClr val="FFFFFF"/>
                </a:highlight>
              </a:rPr>
              <a:t>Requirements are technology-based, benchmarked to best-performing facilities, as required by the Clean Air Act MACT framework</a:t>
            </a:r>
            <a:endParaRPr lang="en-US"/>
          </a:p>
          <a:p>
            <a:endParaRPr lang="en-US" dirty="0">
              <a:solidFill>
                <a:srgbClr val="000000"/>
              </a:solidFill>
              <a:highlight>
                <a:srgbClr val="FFFFFF"/>
              </a:highlight>
            </a:endParaRPr>
          </a:p>
          <a:p>
            <a:pPr algn="l" rtl="0" fontAlgn="base"/>
            <a:r>
              <a:rPr lang="en-US" sz="1200" b="0" i="0">
                <a:solidFill>
                  <a:srgbClr val="000000"/>
                </a:solidFill>
                <a:effectLst/>
                <a:highlight>
                  <a:srgbClr val="FFFFFF"/>
                </a:highlight>
                <a:latin typeface="Arial"/>
                <a:cs typeface="Arial"/>
              </a:rPr>
              <a:t>Transport of certain chemicals in the PVC value chain are regulated through the U.S. DOT, Pipeline and Hazardous Materials Safety Administration. 40 C.F.R Parts 171 – 180. </a:t>
            </a:r>
            <a:endParaRPr lang="en-US" b="0" i="0">
              <a:solidFill>
                <a:srgbClr val="000000"/>
              </a:solidFill>
              <a:effectLst/>
              <a:highlight>
                <a:srgbClr val="FFFFFF"/>
              </a:highlight>
              <a:latin typeface="Arial"/>
              <a:cs typeface="Arial"/>
            </a:endParaRPr>
          </a:p>
        </p:txBody>
      </p:sp>
      <p:sp>
        <p:nvSpPr>
          <p:cNvPr id="4" name="Slide Number Placeholder 3"/>
          <p:cNvSpPr>
            <a:spLocks noGrp="1"/>
          </p:cNvSpPr>
          <p:nvPr>
            <p:ph type="sldNum" sz="quarter" idx="5"/>
          </p:nvPr>
        </p:nvSpPr>
        <p:spPr/>
        <p:txBody>
          <a:bodyPr/>
          <a:lstStyle/>
          <a:p>
            <a:fld id="{0A0C7F0D-93C4-F944-8021-8AF1B3D74866}" type="slidenum">
              <a:rPr lang="en-US" smtClean="0"/>
              <a:t>17</a:t>
            </a:fld>
            <a:endParaRPr lang="en-US"/>
          </a:p>
        </p:txBody>
      </p:sp>
    </p:spTree>
    <p:extLst>
      <p:ext uri="{BB962C8B-B14F-4D97-AF65-F5344CB8AC3E}">
        <p14:creationId xmlns:p14="http://schemas.microsoft.com/office/powerpoint/2010/main" val="219430526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1530060-3AF9-0378-0A3E-605CC0E5F5C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2B27E50-CAEA-07AF-1A5D-ED3D9930646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5FDA112-F059-7A03-554E-2C9330CD274F}"/>
              </a:ext>
            </a:extLst>
          </p:cNvPr>
          <p:cNvSpPr>
            <a:spLocks noGrp="1"/>
          </p:cNvSpPr>
          <p:nvPr>
            <p:ph type="body" idx="1"/>
          </p:nvPr>
        </p:nvSpPr>
        <p:spPr/>
        <p:txBody>
          <a:bodyPr/>
          <a:lstStyle/>
          <a:p>
            <a:r>
              <a:rPr lang="en-US" dirty="0"/>
              <a:t>The result of the air regulations is that vinyl chloride emissions have declined by more than 92% per </a:t>
            </a:r>
            <a:r>
              <a:rPr lang="en-US" dirty="0" err="1"/>
              <a:t>lb</a:t>
            </a:r>
            <a:r>
              <a:rPr lang="en-US" dirty="0"/>
              <a:t> produced since 1987.</a:t>
            </a:r>
          </a:p>
        </p:txBody>
      </p:sp>
      <p:sp>
        <p:nvSpPr>
          <p:cNvPr id="4" name="Slide Number Placeholder 3">
            <a:extLst>
              <a:ext uri="{FF2B5EF4-FFF2-40B4-BE49-F238E27FC236}">
                <a16:creationId xmlns:a16="http://schemas.microsoft.com/office/drawing/2014/main" id="{011FF368-505B-B633-E5EB-FF8509A1700F}"/>
              </a:ext>
            </a:extLst>
          </p:cNvPr>
          <p:cNvSpPr>
            <a:spLocks noGrp="1"/>
          </p:cNvSpPr>
          <p:nvPr>
            <p:ph type="sldNum" sz="quarter" idx="5"/>
          </p:nvPr>
        </p:nvSpPr>
        <p:spPr/>
        <p:txBody>
          <a:bodyPr/>
          <a:lstStyle/>
          <a:p>
            <a:fld id="{CE69D52F-799A-48BD-85A8-7D818EC13245}" type="slidenum">
              <a:rPr lang="en-US" smtClean="0"/>
              <a:t>18</a:t>
            </a:fld>
            <a:endParaRPr lang="en-US"/>
          </a:p>
        </p:txBody>
      </p:sp>
    </p:spTree>
    <p:extLst>
      <p:ext uri="{BB962C8B-B14F-4D97-AF65-F5344CB8AC3E}">
        <p14:creationId xmlns:p14="http://schemas.microsoft.com/office/powerpoint/2010/main" val="159746557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while releases of Ethylene Dichloride to the air and water have declined by 97% on a unit basis during the same time period.</a:t>
            </a:r>
          </a:p>
          <a:p>
            <a:endParaRPr lang="en-US" dirty="0"/>
          </a:p>
        </p:txBody>
      </p:sp>
      <p:sp>
        <p:nvSpPr>
          <p:cNvPr id="4" name="Slide Number Placeholder 3"/>
          <p:cNvSpPr>
            <a:spLocks noGrp="1"/>
          </p:cNvSpPr>
          <p:nvPr>
            <p:ph type="sldNum" sz="quarter" idx="5"/>
          </p:nvPr>
        </p:nvSpPr>
        <p:spPr/>
        <p:txBody>
          <a:bodyPr/>
          <a:lstStyle/>
          <a:p>
            <a:fld id="{CE69D52F-799A-48BD-85A8-7D818EC13245}" type="slidenum">
              <a:rPr lang="en-US" smtClean="0"/>
              <a:t>19</a:t>
            </a:fld>
            <a:endParaRPr lang="en-US"/>
          </a:p>
        </p:txBody>
      </p:sp>
    </p:spTree>
    <p:extLst>
      <p:ext uri="{BB962C8B-B14F-4D97-AF65-F5344CB8AC3E}">
        <p14:creationId xmlns:p14="http://schemas.microsoft.com/office/powerpoint/2010/main" val="324494685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6425D8F-CF5C-7402-67F7-1C6C66316C5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B30A6E5-B8B4-F2A1-DB01-33B643A70E7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3F060D4-FA6A-5E46-5A52-5E1289BC15CC}"/>
              </a:ext>
            </a:extLst>
          </p:cNvPr>
          <p:cNvSpPr>
            <a:spLocks noGrp="1"/>
          </p:cNvSpPr>
          <p:nvPr>
            <p:ph type="body" idx="1"/>
          </p:nvPr>
        </p:nvSpPr>
        <p:spPr/>
        <p:txBody>
          <a:bodyPr/>
          <a:lstStyle/>
          <a:p>
            <a:pPr fontAlgn="base"/>
            <a:endParaRPr lang="en-US" b="0" i="0" dirty="0">
              <a:solidFill>
                <a:srgbClr val="000000"/>
              </a:solidFill>
              <a:effectLst/>
              <a:highlight>
                <a:srgbClr val="FFFFFF"/>
              </a:highlight>
              <a:latin typeface="Arial"/>
              <a:cs typeface="Arial"/>
            </a:endParaRPr>
          </a:p>
          <a:p>
            <a:pPr fontAlgn="base"/>
            <a:r>
              <a:rPr lang="en-US" dirty="0">
                <a:solidFill>
                  <a:srgbClr val="000000"/>
                </a:solidFill>
                <a:highlight>
                  <a:srgbClr val="FFFFFF"/>
                </a:highlight>
                <a:latin typeface="Calibri"/>
                <a:ea typeface="Calibri"/>
                <a:cs typeface="Calibri"/>
              </a:rPr>
              <a:t>This chart puts the vinyl industry's contribution to dioxin emissions in perspective. The </a:t>
            </a:r>
            <a:r>
              <a:rPr lang="en-US" sz="1200" b="0" i="0" dirty="0">
                <a:solidFill>
                  <a:srgbClr val="000000"/>
                </a:solidFill>
                <a:effectLst/>
                <a:highlight>
                  <a:srgbClr val="FFFFFF"/>
                </a:highlight>
                <a:latin typeface="Calibri"/>
                <a:ea typeface="Calibri"/>
                <a:cs typeface="Calibri"/>
              </a:rPr>
              <a:t>industry is responsible for less than </a:t>
            </a:r>
            <a:r>
              <a:rPr lang="en-US" dirty="0">
                <a:solidFill>
                  <a:srgbClr val="000000"/>
                </a:solidFill>
                <a:highlight>
                  <a:srgbClr val="FFFFFF"/>
                </a:highlight>
                <a:latin typeface="Calibri"/>
                <a:ea typeface="Calibri"/>
                <a:cs typeface="Calibri"/>
              </a:rPr>
              <a:t>7 </a:t>
            </a:r>
            <a:r>
              <a:rPr lang="en-US" sz="1200" b="0" i="0" dirty="0">
                <a:solidFill>
                  <a:srgbClr val="000000"/>
                </a:solidFill>
                <a:effectLst/>
                <a:highlight>
                  <a:srgbClr val="FFFFFF"/>
                </a:highlight>
                <a:latin typeface="Calibri"/>
                <a:ea typeface="Calibri"/>
                <a:cs typeface="Calibri"/>
              </a:rPr>
              <a:t>percent of all regulated sources of dioxin to air and </a:t>
            </a:r>
            <a:r>
              <a:rPr lang="en-US" dirty="0">
                <a:solidFill>
                  <a:srgbClr val="000000"/>
                </a:solidFill>
                <a:highlight>
                  <a:srgbClr val="FFFFFF"/>
                </a:highlight>
                <a:latin typeface="Calibri"/>
                <a:ea typeface="Calibri"/>
                <a:cs typeface="Calibri"/>
              </a:rPr>
              <a:t>water </a:t>
            </a:r>
            <a:r>
              <a:rPr lang="en-US" sz="1200" b="0" i="0" dirty="0">
                <a:solidFill>
                  <a:srgbClr val="000000"/>
                </a:solidFill>
                <a:effectLst/>
                <a:highlight>
                  <a:srgbClr val="FFFFFF"/>
                </a:highlight>
                <a:latin typeface="Calibri"/>
                <a:ea typeface="Calibri"/>
                <a:cs typeface="Calibri"/>
              </a:rPr>
              <a:t>and less than 0.6 percent of all total sources of Dioxin in the United States.  Unregulated sources such as recreation wood burning and home heating from residential fireplaces, forest fires, and volcanic eruptions omit more dioxin into the atmosphere than the PVC industry. </a:t>
            </a:r>
            <a:endParaRPr lang="en-US" dirty="0"/>
          </a:p>
          <a:p>
            <a:endParaRPr lang="en-CA" b="1" dirty="0"/>
          </a:p>
        </p:txBody>
      </p:sp>
      <p:sp>
        <p:nvSpPr>
          <p:cNvPr id="4" name="Slide Number Placeholder 3">
            <a:extLst>
              <a:ext uri="{FF2B5EF4-FFF2-40B4-BE49-F238E27FC236}">
                <a16:creationId xmlns:a16="http://schemas.microsoft.com/office/drawing/2014/main" id="{630F949C-F0D1-52BD-A8DB-E0CF81C14153}"/>
              </a:ext>
            </a:extLst>
          </p:cNvPr>
          <p:cNvSpPr>
            <a:spLocks noGrp="1"/>
          </p:cNvSpPr>
          <p:nvPr>
            <p:ph type="sldNum" sz="quarter" idx="5"/>
          </p:nvPr>
        </p:nvSpPr>
        <p:spPr/>
        <p:txBody>
          <a:bodyPr/>
          <a:lstStyle/>
          <a:p>
            <a:fld id="{0A0C7F0D-93C4-F944-8021-8AF1B3D74866}" type="slidenum">
              <a:rPr lang="en-US" smtClean="0"/>
              <a:t>20</a:t>
            </a:fld>
            <a:endParaRPr lang="en-US"/>
          </a:p>
        </p:txBody>
      </p:sp>
    </p:spTree>
    <p:extLst>
      <p:ext uri="{BB962C8B-B14F-4D97-AF65-F5344CB8AC3E}">
        <p14:creationId xmlns:p14="http://schemas.microsoft.com/office/powerpoint/2010/main" val="167704033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42289">
              <a:defRPr/>
            </a:pPr>
            <a:r>
              <a:rPr lang="en-US" sz="1600" dirty="0"/>
              <a:t>This presentation is part one in a four-part series about today’s modern vinyl. It will provide an in-depth understanding of the production of vinyl resin and the role of  industry manufacturer sustainability programs in advancing industry progress, reputation and success. In Part 2  we will discuss the facts about PVC hazard vs. Risk and common misperceptions, in Part 3, </a:t>
            </a:r>
            <a:r>
              <a:rPr lang="en-US" dirty="0"/>
              <a:t>we will review vinyl recycling programs and progress and in Part 4 we will review the role of manufacture responsibility programs like +Vantage Vinyl in product specification and selection.</a:t>
            </a:r>
            <a:r>
              <a:rPr lang="en-US" sz="1600" dirty="0"/>
              <a:t> This presentation is available to VSC members at +Vantagevinyl.com in the member portal. Feel free to download the slides and use them in your presentations.</a:t>
            </a:r>
          </a:p>
          <a:p>
            <a:pPr defTabSz="942289">
              <a:defRPr/>
            </a:pPr>
            <a:endParaRPr lang="en-US" sz="1600" dirty="0"/>
          </a:p>
          <a:p>
            <a:pPr defTabSz="942289">
              <a:defRPr/>
            </a:pPr>
            <a:r>
              <a:rPr lang="en-US" dirty="0"/>
              <a:t>There is a common theme that runs throughout the presentation, and its the term "Modern Vinyl". There is a perception of vinyl that has its roots in industrial production prior to the Clean Air Act in the 1970's. Remarkably this still influences perceptions today. So we emphasize the idea of today's modern vinyl and the idea of "Responsible PVC Manufacturing" to help draw the distinction between the way things used to be done and how they are done responsibly today.</a:t>
            </a:r>
          </a:p>
          <a:p>
            <a:pPr defTabSz="942289">
              <a:defRPr/>
            </a:pPr>
            <a:endParaRPr lang="en-US" sz="1600" dirty="0"/>
          </a:p>
        </p:txBody>
      </p:sp>
      <p:sp>
        <p:nvSpPr>
          <p:cNvPr id="4" name="Slide Number Placeholder 3"/>
          <p:cNvSpPr>
            <a:spLocks noGrp="1"/>
          </p:cNvSpPr>
          <p:nvPr>
            <p:ph type="sldNum" sz="quarter" idx="5"/>
          </p:nvPr>
        </p:nvSpPr>
        <p:spPr/>
        <p:txBody>
          <a:bodyPr/>
          <a:lstStyle/>
          <a:p>
            <a:fld id="{0A0C7F0D-93C4-F944-8021-8AF1B3D74866}" type="slidenum">
              <a:rPr lang="en-US" smtClean="0"/>
              <a:t>2</a:t>
            </a:fld>
            <a:endParaRPr lang="en-US"/>
          </a:p>
        </p:txBody>
      </p:sp>
    </p:spTree>
    <p:extLst>
      <p:ext uri="{BB962C8B-B14F-4D97-AF65-F5344CB8AC3E}">
        <p14:creationId xmlns:p14="http://schemas.microsoft.com/office/powerpoint/2010/main" val="56840953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highlight>
                  <a:srgbClr val="FFFFFF"/>
                </a:highlight>
              </a:rPr>
              <a:t>Now lets transition </a:t>
            </a:r>
            <a:r>
              <a:rPr lang="en-US">
                <a:highlight>
                  <a:srgbClr val="FFFFFF"/>
                </a:highlight>
              </a:rPr>
              <a:t>to talk</a:t>
            </a:r>
            <a:r>
              <a:rPr lang="en-US" dirty="0">
                <a:highlight>
                  <a:srgbClr val="FFFFFF"/>
                </a:highlight>
              </a:rPr>
              <a:t> a little about vinyl product applications and why it has become the third-highest volume plastic and the most widely used in construction.</a:t>
            </a:r>
          </a:p>
          <a:p>
            <a:pPr defTabSz="968014">
              <a:defRPr/>
            </a:pPr>
            <a:endParaRPr lang="en-US" baseline="0"/>
          </a:p>
          <a:p>
            <a:endParaRPr lang="en-US"/>
          </a:p>
          <a:p>
            <a:endParaRPr lang="en-US"/>
          </a:p>
        </p:txBody>
      </p:sp>
      <p:sp>
        <p:nvSpPr>
          <p:cNvPr id="4" name="Slide Number Placeholder 3"/>
          <p:cNvSpPr>
            <a:spLocks noGrp="1"/>
          </p:cNvSpPr>
          <p:nvPr>
            <p:ph type="sldNum" sz="quarter" idx="5"/>
          </p:nvPr>
        </p:nvSpPr>
        <p:spPr/>
        <p:txBody>
          <a:bodyPr/>
          <a:lstStyle/>
          <a:p>
            <a:fld id="{0A0C7F0D-93C4-F944-8021-8AF1B3D74866}" type="slidenum">
              <a:rPr lang="en-US" smtClean="0"/>
              <a:t>21</a:t>
            </a:fld>
            <a:endParaRPr lang="en-US"/>
          </a:p>
        </p:txBody>
      </p:sp>
    </p:spTree>
    <p:extLst>
      <p:ext uri="{BB962C8B-B14F-4D97-AF65-F5344CB8AC3E}">
        <p14:creationId xmlns:p14="http://schemas.microsoft.com/office/powerpoint/2010/main" val="221066302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Vinyl products are in fact, essential to modern life, playing an important role in applications from critical to convenient. Lives are saved on a daily basis because of vinyl blood bags and other medical devices. Electricity, voice and data, the backbones of our modern society are carried on vinyl insulated wiring. Safe drinking water is delivered to homes via vinyl pipes, food is kept fresh and safe with vinyl packaging and millions of tons of CO2 are saved through lightweighting of vehicles and aircraft with vinyl products.</a:t>
            </a:r>
          </a:p>
          <a:p>
            <a:endParaRPr lang="en-US"/>
          </a:p>
        </p:txBody>
      </p:sp>
      <p:sp>
        <p:nvSpPr>
          <p:cNvPr id="4" name="Slide Number Placeholder 3"/>
          <p:cNvSpPr>
            <a:spLocks noGrp="1"/>
          </p:cNvSpPr>
          <p:nvPr>
            <p:ph type="sldNum" sz="quarter" idx="5"/>
          </p:nvPr>
        </p:nvSpPr>
        <p:spPr/>
        <p:txBody>
          <a:bodyPr/>
          <a:lstStyle/>
          <a:p>
            <a:fld id="{0A0C7F0D-93C4-F944-8021-8AF1B3D74866}" type="slidenum">
              <a:rPr lang="en-US" smtClean="0"/>
              <a:t>22</a:t>
            </a:fld>
            <a:endParaRPr lang="en-US"/>
          </a:p>
        </p:txBody>
      </p:sp>
    </p:spTree>
    <p:extLst>
      <p:ext uri="{BB962C8B-B14F-4D97-AF65-F5344CB8AC3E}">
        <p14:creationId xmlns:p14="http://schemas.microsoft.com/office/powerpoint/2010/main" val="213261080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While the vinyl industry can contribute to each of the seventeen U.N. Sustainable Development Guides (or SDGs) to varying degrees, the four SDGs to which vinyl industry sustainability efforts contribute most substantially are:</a:t>
            </a:r>
          </a:p>
        </p:txBody>
      </p:sp>
      <p:sp>
        <p:nvSpPr>
          <p:cNvPr id="4" name="Slide Number Placeholder 3"/>
          <p:cNvSpPr>
            <a:spLocks noGrp="1"/>
          </p:cNvSpPr>
          <p:nvPr>
            <p:ph type="sldNum" sz="quarter" idx="5"/>
          </p:nvPr>
        </p:nvSpPr>
        <p:spPr/>
        <p:txBody>
          <a:bodyPr/>
          <a:lstStyle/>
          <a:p>
            <a:fld id="{0A0C7F0D-93C4-F944-8021-8AF1B3D74866}" type="slidenum">
              <a:rPr lang="en-US" smtClean="0"/>
              <a:t>23</a:t>
            </a:fld>
            <a:endParaRPr lang="en-US"/>
          </a:p>
        </p:txBody>
      </p:sp>
    </p:spTree>
    <p:extLst>
      <p:ext uri="{BB962C8B-B14F-4D97-AF65-F5344CB8AC3E}">
        <p14:creationId xmlns:p14="http://schemas.microsoft.com/office/powerpoint/2010/main" val="151415095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SDG 3: Good Health and Well-being. - One-quarter of all medical devices use PVC due to its performance and cost-effectiveness. In fact, PVC saves lives everyday by safely preserving the blood supply longer than any other material, up to 42 days. The requirement for sterile environments requires harsh cleaning, disinfection and sanitation protocols that PVC can withstand but cause many other materials to degrade prematurely and fail. And, PVC is one of the only materials that meet strict requirements for personal protective equipment (PPE) – face shields, goggles, and gloves – for doctors, nurses, and caregivers treating virulent diseases like Ebola.</a:t>
            </a:r>
          </a:p>
        </p:txBody>
      </p:sp>
      <p:sp>
        <p:nvSpPr>
          <p:cNvPr id="4" name="Slide Number Placeholder 3"/>
          <p:cNvSpPr>
            <a:spLocks noGrp="1"/>
          </p:cNvSpPr>
          <p:nvPr>
            <p:ph type="sldNum" sz="quarter" idx="5"/>
          </p:nvPr>
        </p:nvSpPr>
        <p:spPr/>
        <p:txBody>
          <a:bodyPr/>
          <a:lstStyle/>
          <a:p>
            <a:fld id="{0A0C7F0D-93C4-F944-8021-8AF1B3D74866}" type="slidenum">
              <a:rPr lang="en-US" smtClean="0"/>
              <a:t>24</a:t>
            </a:fld>
            <a:endParaRPr lang="en-US"/>
          </a:p>
        </p:txBody>
      </p:sp>
    </p:spTree>
    <p:extLst>
      <p:ext uri="{BB962C8B-B14F-4D97-AF65-F5344CB8AC3E}">
        <p14:creationId xmlns:p14="http://schemas.microsoft.com/office/powerpoint/2010/main" val="405706065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SDG 6: Clean Water &amp; Sanitation. - PVC pipes are a preferred solution for safely delivering clean water and wastewater. Their durability and non-corrosiveness provides for a longer life, less water wasted from leakage and less pumping horsepower to achieve similar flowrates to metal pipes.</a:t>
            </a:r>
          </a:p>
        </p:txBody>
      </p:sp>
      <p:sp>
        <p:nvSpPr>
          <p:cNvPr id="4" name="Slide Number Placeholder 3"/>
          <p:cNvSpPr>
            <a:spLocks noGrp="1"/>
          </p:cNvSpPr>
          <p:nvPr>
            <p:ph type="sldNum" sz="quarter" idx="5"/>
          </p:nvPr>
        </p:nvSpPr>
        <p:spPr/>
        <p:txBody>
          <a:bodyPr/>
          <a:lstStyle/>
          <a:p>
            <a:fld id="{0A0C7F0D-93C4-F944-8021-8AF1B3D74866}" type="slidenum">
              <a:rPr lang="en-US" smtClean="0"/>
              <a:t>25</a:t>
            </a:fld>
            <a:endParaRPr lang="en-US"/>
          </a:p>
        </p:txBody>
      </p:sp>
    </p:spTree>
    <p:extLst>
      <p:ext uri="{BB962C8B-B14F-4D97-AF65-F5344CB8AC3E}">
        <p14:creationId xmlns:p14="http://schemas.microsoft.com/office/powerpoint/2010/main" val="119640374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SDG 11: </a:t>
            </a:r>
            <a:r>
              <a:rPr lang="en-US"/>
              <a:t>Sustainable</a:t>
            </a:r>
            <a:r>
              <a:rPr lang="en-US" dirty="0"/>
              <a:t> Cities &amp; Communities. - Due to their long life, lightweight and reduced pump size requirements, PVC pipes are a lower carbon solution for infrastructure. When compared against alternative materials, PVC is the lower carbon solution.</a:t>
            </a:r>
          </a:p>
        </p:txBody>
      </p:sp>
      <p:sp>
        <p:nvSpPr>
          <p:cNvPr id="4" name="Slide Number Placeholder 3"/>
          <p:cNvSpPr>
            <a:spLocks noGrp="1"/>
          </p:cNvSpPr>
          <p:nvPr>
            <p:ph type="sldNum" sz="quarter" idx="5"/>
          </p:nvPr>
        </p:nvSpPr>
        <p:spPr/>
        <p:txBody>
          <a:bodyPr/>
          <a:lstStyle/>
          <a:p>
            <a:fld id="{0A0C7F0D-93C4-F944-8021-8AF1B3D74866}" type="slidenum">
              <a:rPr lang="en-US" smtClean="0"/>
              <a:t>26</a:t>
            </a:fld>
            <a:endParaRPr lang="en-US"/>
          </a:p>
        </p:txBody>
      </p:sp>
    </p:spTree>
    <p:extLst>
      <p:ext uri="{BB962C8B-B14F-4D97-AF65-F5344CB8AC3E}">
        <p14:creationId xmlns:p14="http://schemas.microsoft.com/office/powerpoint/2010/main" val="3426479390"/>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SDG 12: Responsible Consumption &amp; Production. - Food safety and freshness are enhanced by the use of PVC packaging to prevent harmful microorganisms and premature spoilage leading to human health risk and food waste.</a:t>
            </a:r>
          </a:p>
        </p:txBody>
      </p:sp>
      <p:sp>
        <p:nvSpPr>
          <p:cNvPr id="4" name="Slide Number Placeholder 3"/>
          <p:cNvSpPr>
            <a:spLocks noGrp="1"/>
          </p:cNvSpPr>
          <p:nvPr>
            <p:ph type="sldNum" sz="quarter" idx="5"/>
          </p:nvPr>
        </p:nvSpPr>
        <p:spPr/>
        <p:txBody>
          <a:bodyPr/>
          <a:lstStyle/>
          <a:p>
            <a:fld id="{0A0C7F0D-93C4-F944-8021-8AF1B3D74866}" type="slidenum">
              <a:rPr lang="en-US" smtClean="0"/>
              <a:t>27</a:t>
            </a:fld>
            <a:endParaRPr lang="en-US"/>
          </a:p>
        </p:txBody>
      </p:sp>
    </p:spTree>
    <p:extLst>
      <p:ext uri="{BB962C8B-B14F-4D97-AF65-F5344CB8AC3E}">
        <p14:creationId xmlns:p14="http://schemas.microsoft.com/office/powerpoint/2010/main" val="3935476768"/>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r>
              <a:rPr lang="en-US"/>
              <a:t>In building construction, vinyl is used in a wide variety of durable uses including windows, flooring, siding, roofing, trim, decking, wallcovering, upholstery, pipe and wire and cable. </a:t>
            </a:r>
          </a:p>
        </p:txBody>
      </p:sp>
      <p:sp>
        <p:nvSpPr>
          <p:cNvPr id="4" name="Slide Number Placeholder 3"/>
          <p:cNvSpPr>
            <a:spLocks noGrp="1"/>
          </p:cNvSpPr>
          <p:nvPr>
            <p:ph type="sldNum" sz="quarter" idx="5"/>
          </p:nvPr>
        </p:nvSpPr>
        <p:spPr/>
        <p:txBody>
          <a:bodyPr/>
          <a:lstStyle/>
          <a:p>
            <a:fld id="{0A0C7F0D-93C4-F944-8021-8AF1B3D74866}" type="slidenum">
              <a:rPr lang="en-US" smtClean="0"/>
              <a:t>28</a:t>
            </a:fld>
            <a:endParaRPr lang="en-US"/>
          </a:p>
        </p:txBody>
      </p:sp>
    </p:spTree>
    <p:extLst>
      <p:ext uri="{BB962C8B-B14F-4D97-AF65-F5344CB8AC3E}">
        <p14:creationId xmlns:p14="http://schemas.microsoft.com/office/powerpoint/2010/main" val="2598237299"/>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One reason vinyl is the largest volume plastic in building construction is because it contributes to fire safety. The basic material is inherently flame-resistant, so vinyl products do not readily ignite or support combustion when a flame source is removed. Other reasons are because it is waterproof, flexible and a good electrical insulator. Vinyl is used to insulate wire and cable for both low-voltage and line-voltage applications. Vinyl also enables fire safety in the form of building fire suppression sprinkler systems. A growing option for sprinkler pipe is chlorinated PVC, also known as CPVC, which is a formulation slightly different from regular PVC pipe. </a:t>
            </a:r>
          </a:p>
        </p:txBody>
      </p:sp>
      <p:sp>
        <p:nvSpPr>
          <p:cNvPr id="4" name="Slide Number Placeholder 3"/>
          <p:cNvSpPr>
            <a:spLocks noGrp="1"/>
          </p:cNvSpPr>
          <p:nvPr>
            <p:ph type="sldNum" sz="quarter" idx="5"/>
          </p:nvPr>
        </p:nvSpPr>
        <p:spPr/>
        <p:txBody>
          <a:bodyPr/>
          <a:lstStyle/>
          <a:p>
            <a:fld id="{0A0C7F0D-93C4-F944-8021-8AF1B3D74866}" type="slidenum">
              <a:rPr lang="en-US" smtClean="0"/>
              <a:t>29</a:t>
            </a:fld>
            <a:endParaRPr lang="en-US"/>
          </a:p>
        </p:txBody>
      </p:sp>
    </p:spTree>
    <p:extLst>
      <p:ext uri="{BB962C8B-B14F-4D97-AF65-F5344CB8AC3E}">
        <p14:creationId xmlns:p14="http://schemas.microsoft.com/office/powerpoint/2010/main" val="2205634468"/>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0" i="0" u="none" strike="noStrike">
                <a:solidFill>
                  <a:srgbClr val="000000"/>
                </a:solidFill>
                <a:effectLst/>
                <a:highlight>
                  <a:srgbClr val="F5F5F5"/>
                </a:highlight>
                <a:latin typeface="Calibri"/>
                <a:cs typeface="Calibri"/>
              </a:rPr>
              <a:t>Vinyl is widely used in commercial and residential flooring applications. It is a common backing for carpet tiles because it prevents delamination, pile fraying and it is dimensionally stable. It also usually has a high recycled material content in these applications. Vinyl resilient flooring is available as vinyl composition tile (VCT), </a:t>
            </a:r>
            <a:r>
              <a:rPr lang="en-US">
                <a:solidFill>
                  <a:srgbClr val="000000"/>
                </a:solidFill>
                <a:highlight>
                  <a:srgbClr val="F5F5F5"/>
                </a:highlight>
                <a:latin typeface="Calibri"/>
                <a:cs typeface="Calibri"/>
              </a:rPr>
              <a:t>sheet</a:t>
            </a:r>
            <a:r>
              <a:rPr lang="en-US" b="0" i="0" u="none" strike="noStrike">
                <a:solidFill>
                  <a:srgbClr val="000000"/>
                </a:solidFill>
                <a:effectLst/>
                <a:highlight>
                  <a:srgbClr val="F5F5F5"/>
                </a:highlight>
                <a:latin typeface="Calibri"/>
                <a:cs typeface="Calibri"/>
              </a:rPr>
              <a:t> vinyl, and as products in the ‘luxury vinyl’ (or ‘LV’) category. LV products come in tile, sheet and planks and all are designed to meet customer demand for durability, limited maintenance, ease of cleaning and high quality aesthetics. </a:t>
            </a:r>
            <a:endParaRPr lang="en-US">
              <a:solidFill>
                <a:srgbClr val="FF0000"/>
              </a:solidFill>
              <a:highlight>
                <a:srgbClr val="F5F5F5"/>
              </a:highlight>
              <a:latin typeface="Calibri"/>
              <a:cs typeface="Calibri"/>
            </a:endParaRPr>
          </a:p>
          <a:p>
            <a:endParaRPr lang="en-US"/>
          </a:p>
        </p:txBody>
      </p:sp>
      <p:sp>
        <p:nvSpPr>
          <p:cNvPr id="4" name="Slide Number Placeholder 3"/>
          <p:cNvSpPr>
            <a:spLocks noGrp="1"/>
          </p:cNvSpPr>
          <p:nvPr>
            <p:ph type="sldNum" sz="quarter" idx="5"/>
          </p:nvPr>
        </p:nvSpPr>
        <p:spPr/>
        <p:txBody>
          <a:bodyPr/>
          <a:lstStyle/>
          <a:p>
            <a:fld id="{0A0C7F0D-93C4-F944-8021-8AF1B3D74866}" type="slidenum">
              <a:rPr lang="en-US" smtClean="0"/>
              <a:t>30</a:t>
            </a:fld>
            <a:endParaRPr lang="en-US"/>
          </a:p>
        </p:txBody>
      </p:sp>
    </p:spTree>
    <p:extLst>
      <p:ext uri="{BB962C8B-B14F-4D97-AF65-F5344CB8AC3E}">
        <p14:creationId xmlns:p14="http://schemas.microsoft.com/office/powerpoint/2010/main" val="291912642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After reviewing this presentation, you will be able to describe how vinyl is made from two abundant natural ingredients and the voluntary and regulatory updates to the production of modern vinyl; understand how the product supply chain impacts company sustainability commitments; and the role of company sustainability verification standards in evaluating and recommending product suppliers. </a:t>
            </a:r>
          </a:p>
          <a:p>
            <a:endParaRPr lang="en-US"/>
          </a:p>
        </p:txBody>
      </p:sp>
      <p:sp>
        <p:nvSpPr>
          <p:cNvPr id="4" name="Slide Number Placeholder 3"/>
          <p:cNvSpPr>
            <a:spLocks noGrp="1"/>
          </p:cNvSpPr>
          <p:nvPr>
            <p:ph type="sldNum" sz="quarter" idx="5"/>
          </p:nvPr>
        </p:nvSpPr>
        <p:spPr/>
        <p:txBody>
          <a:bodyPr/>
          <a:lstStyle/>
          <a:p>
            <a:fld id="{0A0C7F0D-93C4-F944-8021-8AF1B3D74866}" type="slidenum">
              <a:rPr lang="en-US" smtClean="0"/>
              <a:t>3</a:t>
            </a:fld>
            <a:endParaRPr lang="en-US"/>
          </a:p>
        </p:txBody>
      </p:sp>
    </p:spTree>
    <p:extLst>
      <p:ext uri="{BB962C8B-B14F-4D97-AF65-F5344CB8AC3E}">
        <p14:creationId xmlns:p14="http://schemas.microsoft.com/office/powerpoint/2010/main" val="3928978596"/>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r>
              <a:rPr lang="en-US">
                <a:solidFill>
                  <a:srgbClr val="000000"/>
                </a:solidFill>
                <a:highlight>
                  <a:srgbClr val="F5F5F5"/>
                </a:highlight>
                <a:latin typeface="Calibri"/>
                <a:ea typeface="Calibri"/>
                <a:cs typeface="Calibri"/>
              </a:rPr>
              <a:t>Healthcare</a:t>
            </a:r>
            <a:r>
              <a:rPr lang="en-US" b="0" i="0" u="none" strike="noStrike">
                <a:solidFill>
                  <a:srgbClr val="000000"/>
                </a:solidFill>
                <a:effectLst/>
                <a:highlight>
                  <a:srgbClr val="F5F5F5"/>
                </a:highlight>
                <a:latin typeface="Calibri"/>
                <a:ea typeface="Calibri"/>
                <a:cs typeface="Calibri"/>
              </a:rPr>
              <a:t> </a:t>
            </a:r>
            <a:r>
              <a:rPr lang="en-US">
                <a:solidFill>
                  <a:srgbClr val="000000"/>
                </a:solidFill>
                <a:highlight>
                  <a:srgbClr val="F5F5F5"/>
                </a:highlight>
                <a:latin typeface="Calibri"/>
                <a:ea typeface="Calibri"/>
                <a:cs typeface="Calibri"/>
              </a:rPr>
              <a:t>settings</a:t>
            </a:r>
            <a:r>
              <a:rPr lang="en-US" b="0" i="0" u="none" strike="noStrike">
                <a:solidFill>
                  <a:srgbClr val="000000"/>
                </a:solidFill>
                <a:effectLst/>
                <a:highlight>
                  <a:srgbClr val="F5F5F5"/>
                </a:highlight>
                <a:latin typeface="Calibri"/>
                <a:ea typeface="Calibri"/>
                <a:cs typeface="Calibri"/>
              </a:rPr>
              <a:t> </a:t>
            </a:r>
            <a:r>
              <a:rPr lang="en-US">
                <a:solidFill>
                  <a:srgbClr val="000000"/>
                </a:solidFill>
                <a:highlight>
                  <a:srgbClr val="F5F5F5"/>
                </a:highlight>
                <a:latin typeface="Calibri"/>
                <a:ea typeface="Calibri"/>
                <a:cs typeface="Calibri"/>
              </a:rPr>
              <a:t>demand</a:t>
            </a:r>
            <a:r>
              <a:rPr lang="en-US" b="0" i="0" u="none" strike="noStrike">
                <a:solidFill>
                  <a:srgbClr val="000000"/>
                </a:solidFill>
                <a:effectLst/>
                <a:highlight>
                  <a:srgbClr val="F5F5F5"/>
                </a:highlight>
                <a:latin typeface="Calibri"/>
                <a:ea typeface="Calibri"/>
                <a:cs typeface="Calibri"/>
              </a:rPr>
              <a:t> </a:t>
            </a:r>
            <a:r>
              <a:rPr lang="en-US">
                <a:solidFill>
                  <a:srgbClr val="000000"/>
                </a:solidFill>
                <a:highlight>
                  <a:srgbClr val="F5F5F5"/>
                </a:highlight>
                <a:latin typeface="Calibri"/>
                <a:ea typeface="Calibri"/>
                <a:cs typeface="Calibri"/>
              </a:rPr>
              <a:t>products that are easily cleanable and withstand infection control. That's why vinyl</a:t>
            </a:r>
            <a:r>
              <a:rPr lang="en-US" b="0" i="0" u="none" strike="noStrike">
                <a:solidFill>
                  <a:srgbClr val="000000"/>
                </a:solidFill>
                <a:effectLst/>
                <a:highlight>
                  <a:srgbClr val="F5F5F5"/>
                </a:highlight>
                <a:latin typeface="Calibri"/>
                <a:ea typeface="Calibri"/>
                <a:cs typeface="Calibri"/>
              </a:rPr>
              <a:t> </a:t>
            </a:r>
            <a:r>
              <a:rPr lang="en-US">
                <a:solidFill>
                  <a:srgbClr val="000000"/>
                </a:solidFill>
                <a:highlight>
                  <a:srgbClr val="F5F5F5"/>
                </a:highlight>
                <a:latin typeface="Calibri"/>
                <a:ea typeface="Calibri"/>
                <a:cs typeface="Calibri"/>
              </a:rPr>
              <a:t>is often the preferred solution for </a:t>
            </a:r>
            <a:r>
              <a:rPr lang="en-US" b="0" i="0" u="none" strike="noStrike">
                <a:solidFill>
                  <a:srgbClr val="000000"/>
                </a:solidFill>
                <a:effectLst/>
                <a:highlight>
                  <a:srgbClr val="F5F5F5"/>
                </a:highlight>
                <a:latin typeface="Calibri"/>
                <a:ea typeface="Calibri"/>
                <a:cs typeface="Calibri"/>
              </a:rPr>
              <a:t>flooring, upholstery fabrics, furniture and wall protection. Products in this setting also need to look good and last until the next facility renovation</a:t>
            </a:r>
            <a:r>
              <a:rPr lang="en-US">
                <a:solidFill>
                  <a:srgbClr val="000000"/>
                </a:solidFill>
                <a:highlight>
                  <a:srgbClr val="F5F5F5"/>
                </a:highlight>
                <a:latin typeface="Calibri"/>
                <a:ea typeface="Calibri"/>
                <a:cs typeface="Calibri"/>
              </a:rPr>
              <a:t>,</a:t>
            </a:r>
            <a:r>
              <a:rPr lang="en-US" b="0" i="0" u="none" strike="noStrike">
                <a:solidFill>
                  <a:srgbClr val="000000"/>
                </a:solidFill>
                <a:effectLst/>
                <a:highlight>
                  <a:srgbClr val="F5F5F5"/>
                </a:highlight>
                <a:latin typeface="Calibri"/>
                <a:ea typeface="Calibri"/>
                <a:cs typeface="Calibri"/>
              </a:rPr>
              <a:t> which may be a decade away.</a:t>
            </a:r>
            <a:endParaRPr lang="en-CA" b="1">
              <a:latin typeface="Calibri"/>
              <a:ea typeface="Calibri"/>
              <a:cs typeface="Calibri"/>
            </a:endParaRPr>
          </a:p>
          <a:p>
            <a:endParaRPr lang="en-US"/>
          </a:p>
        </p:txBody>
      </p:sp>
      <p:sp>
        <p:nvSpPr>
          <p:cNvPr id="4" name="Slide Number Placeholder 3"/>
          <p:cNvSpPr>
            <a:spLocks noGrp="1"/>
          </p:cNvSpPr>
          <p:nvPr>
            <p:ph type="sldNum" sz="quarter" idx="5"/>
          </p:nvPr>
        </p:nvSpPr>
        <p:spPr/>
        <p:txBody>
          <a:bodyPr/>
          <a:lstStyle/>
          <a:p>
            <a:fld id="{0A0C7F0D-93C4-F944-8021-8AF1B3D74866}" type="slidenum">
              <a:rPr lang="en-US" smtClean="0"/>
              <a:t>31</a:t>
            </a:fld>
            <a:endParaRPr lang="en-US"/>
          </a:p>
        </p:txBody>
      </p:sp>
    </p:spTree>
    <p:extLst>
      <p:ext uri="{BB962C8B-B14F-4D97-AF65-F5344CB8AC3E}">
        <p14:creationId xmlns:p14="http://schemas.microsoft.com/office/powerpoint/2010/main" val="3041282984"/>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42289">
              <a:spcBef>
                <a:spcPct val="0"/>
              </a:spcBef>
              <a:defRPr/>
            </a:pPr>
            <a:endParaRPr lang="en-US" baseline="0"/>
          </a:p>
          <a:p>
            <a:pPr marL="285750" indent="-285750">
              <a:buFont typeface="Arial" panose="020B0604020202020204" pitchFamily="34" charset="0"/>
              <a:buChar char="•"/>
            </a:pPr>
            <a:endParaRPr lang="en-US"/>
          </a:p>
          <a:p>
            <a:pPr>
              <a:defRPr/>
            </a:pPr>
            <a:r>
              <a:rPr lang="en-US"/>
              <a:t>Damp or high</a:t>
            </a:r>
            <a:r>
              <a:rPr lang="en-US" baseline="0"/>
              <a:t> </a:t>
            </a:r>
            <a:r>
              <a:rPr lang="en-US"/>
              <a:t>humidity conditions such as natatoriums require both aesthetics and performance in a challenging environment. Ceiling</a:t>
            </a:r>
            <a:r>
              <a:rPr lang="en-US" baseline="0"/>
              <a:t> </a:t>
            </a:r>
            <a:r>
              <a:rPr lang="en-US"/>
              <a:t>products</a:t>
            </a:r>
            <a:r>
              <a:rPr lang="en-US" baseline="0"/>
              <a:t> </a:t>
            </a:r>
            <a:r>
              <a:rPr lang="en-US"/>
              <a:t>made from </a:t>
            </a:r>
            <a:r>
              <a:rPr lang="en-US" baseline="0"/>
              <a:t>rigid vinyl</a:t>
            </a:r>
            <a:r>
              <a:rPr lang="en-US"/>
              <a:t> </a:t>
            </a:r>
            <a:r>
              <a:rPr lang="en-US" baseline="0"/>
              <a:t> </a:t>
            </a:r>
            <a:r>
              <a:rPr lang="en-US"/>
              <a:t>can perform in these conditions without corrosion </a:t>
            </a:r>
            <a:r>
              <a:rPr lang="en-US" baseline="0"/>
              <a:t>or </a:t>
            </a:r>
            <a:r>
              <a:rPr lang="en-US"/>
              <a:t>deterioration.</a:t>
            </a:r>
            <a:endParaRPr lang="en-US" baseline="0"/>
          </a:p>
          <a:p>
            <a:endParaRPr lang="en-CA" b="1"/>
          </a:p>
          <a:p>
            <a:endParaRPr lang="en-US"/>
          </a:p>
        </p:txBody>
      </p:sp>
      <p:sp>
        <p:nvSpPr>
          <p:cNvPr id="4" name="Slide Number Placeholder 3"/>
          <p:cNvSpPr>
            <a:spLocks noGrp="1"/>
          </p:cNvSpPr>
          <p:nvPr>
            <p:ph type="sldNum" sz="quarter" idx="5"/>
          </p:nvPr>
        </p:nvSpPr>
        <p:spPr/>
        <p:txBody>
          <a:bodyPr/>
          <a:lstStyle/>
          <a:p>
            <a:fld id="{0A0C7F0D-93C4-F944-8021-8AF1B3D74866}" type="slidenum">
              <a:rPr lang="en-US" smtClean="0"/>
              <a:t>32</a:t>
            </a:fld>
            <a:endParaRPr lang="en-US"/>
          </a:p>
        </p:txBody>
      </p:sp>
    </p:spTree>
    <p:extLst>
      <p:ext uri="{BB962C8B-B14F-4D97-AF65-F5344CB8AC3E}">
        <p14:creationId xmlns:p14="http://schemas.microsoft.com/office/powerpoint/2010/main" val="176853450"/>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highlight>
                  <a:srgbClr val="F5F5F5"/>
                </a:highlight>
              </a:rPr>
              <a:t>Wallcovering can be cost effective when compared to paint. It resists most stains and adds to aesthetic appeal, cleanability and wall protection. And, maintenance is greatly reduced as compared to painted walls.</a:t>
            </a:r>
            <a:br>
              <a:rPr lang="en-US">
                <a:cs typeface="+mn-lt"/>
              </a:rPr>
            </a:br>
            <a:endParaRPr lang="en-US"/>
          </a:p>
          <a:p>
            <a:r>
              <a:rPr lang="en-US">
                <a:highlight>
                  <a:srgbClr val="F5F5F5"/>
                </a:highlight>
              </a:rPr>
              <a:t>In addition, digital images and film technology make dramatic and custom design easy and affordable </a:t>
            </a:r>
            <a:br>
              <a:rPr lang="en-US">
                <a:cs typeface="+mn-lt"/>
              </a:rPr>
            </a:br>
            <a:endParaRPr lang="en-US"/>
          </a:p>
          <a:p>
            <a:r>
              <a:rPr lang="en-US">
                <a:highlight>
                  <a:srgbClr val="F5F5F5"/>
                </a:highlight>
              </a:rPr>
              <a:t>Vinyl is also widely used as wall protection components like corners and rub rails in critical applications like patient rooms and is often more cost-effective and resilient than other materials.</a:t>
            </a:r>
            <a:br>
              <a:rPr lang="en-US">
                <a:cs typeface="+mn-lt"/>
              </a:rPr>
            </a:br>
            <a:br>
              <a:rPr lang="en-US">
                <a:highlight>
                  <a:srgbClr val="F5F5F5"/>
                </a:highlight>
                <a:cs typeface="+mn-lt"/>
              </a:rPr>
            </a:br>
            <a:br>
              <a:rPr lang="en-US">
                <a:highlight>
                  <a:srgbClr val="F5F5F5"/>
                </a:highlight>
                <a:cs typeface="+mn-lt"/>
              </a:rPr>
            </a:br>
            <a:endParaRPr lang="en-US">
              <a:solidFill>
                <a:srgbClr val="FF0000"/>
              </a:solidFill>
              <a:highlight>
                <a:srgbClr val="F5F5F5"/>
              </a:highlight>
            </a:endParaRPr>
          </a:p>
          <a:p>
            <a:endParaRPr lang="en-CA" b="1"/>
          </a:p>
          <a:p>
            <a:endParaRPr lang="en-US"/>
          </a:p>
        </p:txBody>
      </p:sp>
      <p:sp>
        <p:nvSpPr>
          <p:cNvPr id="4" name="Slide Number Placeholder 3"/>
          <p:cNvSpPr>
            <a:spLocks noGrp="1"/>
          </p:cNvSpPr>
          <p:nvPr>
            <p:ph type="sldNum" sz="quarter" idx="5"/>
          </p:nvPr>
        </p:nvSpPr>
        <p:spPr/>
        <p:txBody>
          <a:bodyPr/>
          <a:lstStyle/>
          <a:p>
            <a:fld id="{0A0C7F0D-93C4-F944-8021-8AF1B3D74866}" type="slidenum">
              <a:rPr lang="en-US" smtClean="0"/>
              <a:t>33</a:t>
            </a:fld>
            <a:endParaRPr lang="en-US"/>
          </a:p>
        </p:txBody>
      </p:sp>
    </p:spTree>
    <p:extLst>
      <p:ext uri="{BB962C8B-B14F-4D97-AF65-F5344CB8AC3E}">
        <p14:creationId xmlns:p14="http://schemas.microsoft.com/office/powerpoint/2010/main" val="2799805714"/>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solidFill>
                  <a:srgbClr val="000000"/>
                </a:solidFill>
                <a:latin typeface="Calibri"/>
                <a:ea typeface="Calibri"/>
                <a:cs typeface="Calibri"/>
              </a:rPr>
              <a:t>Vinyl roof membranes</a:t>
            </a:r>
            <a:r>
              <a:rPr lang="en-US" sz="1200" b="0" i="0" u="none" strike="noStrike">
                <a:solidFill>
                  <a:srgbClr val="000000"/>
                </a:solidFill>
                <a:effectLst/>
                <a:latin typeface="Calibri"/>
                <a:ea typeface="Calibri"/>
                <a:cs typeface="Calibri"/>
              </a:rPr>
              <a:t> have been in service throughout the world for many years. In the U.S., there are many roofs in service that were installed more than 30 years ago. The project pictured here is the Hancock Medical Center in Bay St. Louis, Mississippi. When it was time to reroof the building, aesthetics and visual appeal were important factors. Sloped roofs are a significant architectural element and the medical center wanted the appearance of standing seam metal</a:t>
            </a:r>
            <a:r>
              <a:rPr lang="en-US">
                <a:solidFill>
                  <a:srgbClr val="000000"/>
                </a:solidFill>
                <a:latin typeface="Calibri"/>
                <a:ea typeface="Calibri"/>
                <a:cs typeface="Calibri"/>
              </a:rPr>
              <a:t> (pictured in blue), while the white reflective membrane reflects the sun's UV rays reducing heat load to the building and lowering cooling costs.</a:t>
            </a:r>
            <a:r>
              <a:rPr lang="en-US" sz="1200" b="0" i="0" u="none" strike="noStrike">
                <a:solidFill>
                  <a:srgbClr val="000000"/>
                </a:solidFill>
                <a:effectLst/>
                <a:latin typeface="Calibri"/>
                <a:ea typeface="Calibri"/>
                <a:cs typeface="Calibri"/>
              </a:rPr>
              <a:t> The water-tight performance and durability of single-ply PVC membrane roofing made it the ideal choice because it provided the desired look with long-term reliability.</a:t>
            </a:r>
            <a:endParaRPr lang="en-CA" b="1">
              <a:latin typeface="Calibri"/>
              <a:ea typeface="Calibri"/>
              <a:cs typeface="Calibri"/>
            </a:endParaRPr>
          </a:p>
        </p:txBody>
      </p:sp>
      <p:sp>
        <p:nvSpPr>
          <p:cNvPr id="4" name="Slide Number Placeholder 3"/>
          <p:cNvSpPr>
            <a:spLocks noGrp="1"/>
          </p:cNvSpPr>
          <p:nvPr>
            <p:ph type="sldNum" sz="quarter" idx="5"/>
          </p:nvPr>
        </p:nvSpPr>
        <p:spPr/>
        <p:txBody>
          <a:bodyPr/>
          <a:lstStyle/>
          <a:p>
            <a:fld id="{0A0C7F0D-93C4-F944-8021-8AF1B3D74866}" type="slidenum">
              <a:rPr lang="en-US" smtClean="0"/>
              <a:t>34</a:t>
            </a:fld>
            <a:endParaRPr lang="en-US"/>
          </a:p>
        </p:txBody>
      </p:sp>
    </p:spTree>
    <p:extLst>
      <p:ext uri="{BB962C8B-B14F-4D97-AF65-F5344CB8AC3E}">
        <p14:creationId xmlns:p14="http://schemas.microsoft.com/office/powerpoint/2010/main" val="2224400372"/>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42289">
              <a:spcBef>
                <a:spcPct val="0"/>
              </a:spcBef>
              <a:defRPr/>
            </a:pPr>
            <a:endParaRPr lang="en-US" baseline="0"/>
          </a:p>
          <a:p>
            <a:pPr eaLnBrk="1" hangingPunct="1"/>
            <a:r>
              <a:rPr lang="en-US" b="0">
                <a:solidFill>
                  <a:srgbClr val="000000"/>
                </a:solidFill>
              </a:rPr>
              <a:t>Vinyl windows</a:t>
            </a:r>
            <a:r>
              <a:rPr lang="en-US" b="0" baseline="0">
                <a:solidFill>
                  <a:srgbClr val="000000"/>
                </a:solidFill>
              </a:rPr>
              <a:t> have been used in residential applications for many years in the United States. Their use in commercial projects is growing due to two major innovations. One is the use of structural inserts giving window frames bending capacity similar to aluminum extrusions. This means that storefront size openings are now possible. The second innovation is the use of vinyl film technology for window frames. The frames can now be dark </a:t>
            </a:r>
            <a:r>
              <a:rPr lang="en-US">
                <a:solidFill>
                  <a:srgbClr val="000000"/>
                </a:solidFill>
              </a:rPr>
              <a:t>colors</a:t>
            </a:r>
            <a:r>
              <a:rPr lang="en-US" b="0" baseline="0">
                <a:solidFill>
                  <a:srgbClr val="000000"/>
                </a:solidFill>
              </a:rPr>
              <a:t>, or they can look like aluminum or a range of other visual effects. Vinyl window frames have the advantage of lower thermal conductivity when compared to metal, exhibiting energy savings without compromising on installed cost or overall performance. </a:t>
            </a:r>
            <a:endParaRPr lang="en-US" b="0">
              <a:solidFill>
                <a:srgbClr val="000000"/>
              </a:solidFill>
            </a:endParaRPr>
          </a:p>
          <a:p>
            <a:pPr eaLnBrk="1" hangingPunct="1">
              <a:spcBef>
                <a:spcPct val="0"/>
              </a:spcBef>
            </a:pPr>
            <a:endParaRPr lang="en-US" altLang="en-US" b="0">
              <a:solidFill>
                <a:srgbClr val="FF0000"/>
              </a:solidFill>
            </a:endParaRPr>
          </a:p>
          <a:p>
            <a:endParaRPr lang="en-US"/>
          </a:p>
          <a:p>
            <a:endParaRPr lang="en-CA" b="1"/>
          </a:p>
          <a:p>
            <a:endParaRPr lang="en-US"/>
          </a:p>
        </p:txBody>
      </p:sp>
      <p:sp>
        <p:nvSpPr>
          <p:cNvPr id="4" name="Slide Number Placeholder 3"/>
          <p:cNvSpPr>
            <a:spLocks noGrp="1"/>
          </p:cNvSpPr>
          <p:nvPr>
            <p:ph type="sldNum" sz="quarter" idx="5"/>
          </p:nvPr>
        </p:nvSpPr>
        <p:spPr/>
        <p:txBody>
          <a:bodyPr/>
          <a:lstStyle/>
          <a:p>
            <a:fld id="{0A0C7F0D-93C4-F944-8021-8AF1B3D74866}" type="slidenum">
              <a:rPr lang="en-US" smtClean="0"/>
              <a:t>35</a:t>
            </a:fld>
            <a:endParaRPr lang="en-US"/>
          </a:p>
        </p:txBody>
      </p:sp>
    </p:spTree>
    <p:extLst>
      <p:ext uri="{BB962C8B-B14F-4D97-AF65-F5344CB8AC3E}">
        <p14:creationId xmlns:p14="http://schemas.microsoft.com/office/powerpoint/2010/main" val="535958257"/>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spcBef>
                <a:spcPct val="20000"/>
              </a:spcBef>
              <a:defRPr/>
            </a:pPr>
            <a:r>
              <a:rPr lang="en-US"/>
              <a:t>Vinyl cladding and trim are easily installed and are available in a wide range of aesthetic and stylistic effects. </a:t>
            </a:r>
          </a:p>
          <a:p>
            <a:pPr>
              <a:spcBef>
                <a:spcPct val="20000"/>
              </a:spcBef>
              <a:defRPr/>
            </a:pPr>
            <a:endParaRPr lang="en-US" dirty="0"/>
          </a:p>
          <a:p>
            <a:pPr>
              <a:spcBef>
                <a:spcPct val="20000"/>
              </a:spcBef>
              <a:defRPr/>
            </a:pPr>
            <a:r>
              <a:rPr lang="en-US"/>
              <a:t>Vinyl siding accounts for about 50% of all residential and light commercial building exteriors. It offers more benefits than other options including durability, ease of maintenance, and low cost of installation.</a:t>
            </a:r>
            <a:endParaRPr lang="en-US" dirty="0"/>
          </a:p>
          <a:p>
            <a:pPr>
              <a:spcBef>
                <a:spcPct val="20000"/>
              </a:spcBef>
              <a:defRPr/>
            </a:pPr>
            <a:endParaRPr lang="en-US" dirty="0"/>
          </a:p>
          <a:p>
            <a:pPr>
              <a:spcBef>
                <a:spcPct val="20000"/>
              </a:spcBef>
              <a:defRPr/>
            </a:pPr>
            <a:r>
              <a:rPr lang="en-US" dirty="0"/>
              <a:t>It is generally considered to have a life span of between 20 and 40 years depending on local climate, quality of installation, and maintenance. With good maintenance it can last even longer.</a:t>
            </a:r>
          </a:p>
          <a:p>
            <a:pPr>
              <a:defRPr/>
            </a:pPr>
            <a:endParaRPr lang="en-US" dirty="0"/>
          </a:p>
          <a:p>
            <a:pPr marL="0" marR="0" lvl="0" indent="0" algn="l" defTabSz="914400">
              <a:lnSpc>
                <a:spcPct val="100000"/>
              </a:lnSpc>
              <a:spcBef>
                <a:spcPts val="0"/>
              </a:spcBef>
              <a:spcAft>
                <a:spcPts val="0"/>
              </a:spcAft>
              <a:buClrTx/>
              <a:buSzTx/>
              <a:buFontTx/>
              <a:buNone/>
              <a:tabLst/>
              <a:defRPr/>
            </a:pPr>
            <a:r>
              <a:rPr lang="en-US" dirty="0"/>
              <a:t>Cellular vinyl trim components are lightweight, colors are integral throughout, and the material requires essentially no maintenance. </a:t>
            </a:r>
          </a:p>
          <a:p>
            <a:endParaRPr lang="en-US"/>
          </a:p>
        </p:txBody>
      </p:sp>
      <p:sp>
        <p:nvSpPr>
          <p:cNvPr id="4" name="Slide Number Placeholder 3"/>
          <p:cNvSpPr>
            <a:spLocks noGrp="1"/>
          </p:cNvSpPr>
          <p:nvPr>
            <p:ph type="sldNum" sz="quarter" idx="5"/>
          </p:nvPr>
        </p:nvSpPr>
        <p:spPr/>
        <p:txBody>
          <a:bodyPr/>
          <a:lstStyle/>
          <a:p>
            <a:fld id="{0A0C7F0D-93C4-F944-8021-8AF1B3D74866}" type="slidenum">
              <a:rPr lang="en-US" smtClean="0"/>
              <a:t>36</a:t>
            </a:fld>
            <a:endParaRPr lang="en-US"/>
          </a:p>
        </p:txBody>
      </p:sp>
    </p:spTree>
    <p:extLst>
      <p:ext uri="{BB962C8B-B14F-4D97-AF65-F5344CB8AC3E}">
        <p14:creationId xmlns:p14="http://schemas.microsoft.com/office/powerpoint/2010/main" val="1476231542"/>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So how do we measure and verify responsible  PVC manufacturing? A good place to start is connecting product performance requirements with certified products sourced from companies verified to sustainability criteria. </a:t>
            </a:r>
          </a:p>
        </p:txBody>
      </p:sp>
      <p:sp>
        <p:nvSpPr>
          <p:cNvPr id="4" name="Slide Number Placeholder 3"/>
          <p:cNvSpPr>
            <a:spLocks noGrp="1"/>
          </p:cNvSpPr>
          <p:nvPr>
            <p:ph type="sldNum" sz="quarter" idx="5"/>
          </p:nvPr>
        </p:nvSpPr>
        <p:spPr/>
        <p:txBody>
          <a:bodyPr/>
          <a:lstStyle/>
          <a:p>
            <a:fld id="{0A0C7F0D-93C4-F944-8021-8AF1B3D74866}" type="slidenum">
              <a:rPr lang="en-US" smtClean="0"/>
              <a:t>37</a:t>
            </a:fld>
            <a:endParaRPr lang="en-US"/>
          </a:p>
        </p:txBody>
      </p:sp>
    </p:spTree>
    <p:extLst>
      <p:ext uri="{BB962C8B-B14F-4D97-AF65-F5344CB8AC3E}">
        <p14:creationId xmlns:p14="http://schemas.microsoft.com/office/powerpoint/2010/main" val="88387049"/>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dirty="0">
                <a:solidFill>
                  <a:schemeClr val="tx1"/>
                </a:solidFill>
              </a:rPr>
              <a:t>Company and product </a:t>
            </a:r>
            <a:r>
              <a:rPr lang="en-US" dirty="0">
                <a:solidFill>
                  <a:schemeClr val="tx1"/>
                </a:solidFill>
              </a:rPr>
              <a:t>ecolabels, certifications, and declarations can all be useful to identify various sustainable and product health attributes that are part of the specification process and used for compliance to green building rating systems for building certification.</a:t>
            </a:r>
            <a:r>
              <a:rPr lang="en-US" dirty="0"/>
              <a:t> Selecting certified products from companies that have undergone 3rd party sustainability performance verification makes selecting best-in-class sustainability performance a much more manageable task. One without the other (product certifications and company verification) is missing the mark. As an example, purchasing clothing made from certified organic cotton that is manufactured by a company that uses forced labor is not an optimum solution.</a:t>
            </a:r>
          </a:p>
          <a:p>
            <a:pPr marL="742950" indent="-285750">
              <a:lnSpc>
                <a:spcPct val="90000"/>
              </a:lnSpc>
              <a:buFont typeface="Arial,Sans-Serif"/>
              <a:buChar char="•"/>
            </a:pPr>
            <a:endParaRPr lang="en-US"/>
          </a:p>
          <a:p>
            <a:endParaRPr lang="en-US"/>
          </a:p>
          <a:p>
            <a:endParaRPr lang="en-US"/>
          </a:p>
        </p:txBody>
      </p:sp>
      <p:sp>
        <p:nvSpPr>
          <p:cNvPr id="4" name="Slide Number Placeholder 3"/>
          <p:cNvSpPr>
            <a:spLocks noGrp="1"/>
          </p:cNvSpPr>
          <p:nvPr>
            <p:ph type="sldNum" sz="quarter" idx="5"/>
          </p:nvPr>
        </p:nvSpPr>
        <p:spPr/>
        <p:txBody>
          <a:bodyPr/>
          <a:lstStyle/>
          <a:p>
            <a:fld id="{0A0C7F0D-93C4-F944-8021-8AF1B3D74866}" type="slidenum">
              <a:rPr lang="en-US" smtClean="0"/>
              <a:t>38</a:t>
            </a:fld>
            <a:endParaRPr lang="en-US"/>
          </a:p>
        </p:txBody>
      </p:sp>
    </p:spTree>
    <p:extLst>
      <p:ext uri="{BB962C8B-B14F-4D97-AF65-F5344CB8AC3E}">
        <p14:creationId xmlns:p14="http://schemas.microsoft.com/office/powerpoint/2010/main" val="4157778668"/>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+Vantage Vinyl is a sustainability standard that helps product specifiers and consumers identify companies that are committed to sustainable operations. +Vantage Vinyl is framed around five pillars aligned with People, Planet and Governance criteria. Within each pillar are a series of guiding principles that set the direction and parameters for what a company will achieve over time on its journey of continuous improvement. The guiding principles support improved industry performance across three material impact categories: resource efficiency, emissions, and people and community.</a:t>
            </a:r>
            <a:endParaRPr lang="en-US" dirty="0">
              <a:solidFill>
                <a:srgbClr val="444444"/>
              </a:solidFill>
            </a:endParaRPr>
          </a:p>
          <a:p>
            <a:endParaRPr lang="en-US" dirty="0">
              <a:solidFill>
                <a:srgbClr val="444444"/>
              </a:solidFill>
            </a:endParaRPr>
          </a:p>
          <a:p>
            <a:pPr marL="0" marR="0" lvl="0" indent="0" algn="l" defTabSz="914400">
              <a:lnSpc>
                <a:spcPct val="100000"/>
              </a:lnSpc>
              <a:spcBef>
                <a:spcPts val="0"/>
              </a:spcBef>
              <a:spcAft>
                <a:spcPts val="0"/>
              </a:spcAft>
              <a:buNone/>
              <a:tabLst/>
              <a:defRPr/>
            </a:pPr>
            <a:r>
              <a:rPr lang="en-US" b="0" i="0" dirty="0">
                <a:solidFill>
                  <a:srgbClr val="000000"/>
                </a:solidFill>
                <a:effectLst/>
              </a:rPr>
              <a:t>+Vantage Vinyl verified companies demonstrate a commitment to responsible PVC manufacturing and continuous improvement. Selecting a +Vantage Vinyl verified company provides assurance of compliance with the standard, reducing the complexity of evaluating and selecting companies committed to sustainability performance. </a:t>
            </a:r>
            <a:endParaRPr lang="en-US" dirty="0"/>
          </a:p>
          <a:p>
            <a:endParaRPr lang="en-US"/>
          </a:p>
        </p:txBody>
      </p:sp>
      <p:sp>
        <p:nvSpPr>
          <p:cNvPr id="4" name="Slide Number Placeholder 3"/>
          <p:cNvSpPr>
            <a:spLocks noGrp="1"/>
          </p:cNvSpPr>
          <p:nvPr>
            <p:ph type="sldNum" sz="quarter" idx="5"/>
          </p:nvPr>
        </p:nvSpPr>
        <p:spPr/>
        <p:txBody>
          <a:bodyPr/>
          <a:lstStyle/>
          <a:p>
            <a:fld id="{0A0C7F0D-93C4-F944-8021-8AF1B3D74866}" type="slidenum">
              <a:rPr lang="en-US" smtClean="0"/>
              <a:t>39</a:t>
            </a:fld>
            <a:endParaRPr lang="en-US"/>
          </a:p>
        </p:txBody>
      </p:sp>
    </p:spTree>
    <p:extLst>
      <p:ext uri="{BB962C8B-B14F-4D97-AF65-F5344CB8AC3E}">
        <p14:creationId xmlns:p14="http://schemas.microsoft.com/office/powerpoint/2010/main" val="2822596872"/>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Company sustainability performance is measured against compliance to 29 Guiding Principles of sustainability aligned with these 5 Pillars of sustainability. The Guiding Principles and Pillars are in alignment with the AIA materials pledge and the Mindful Materials Common Materials Framework.</a:t>
            </a:r>
          </a:p>
        </p:txBody>
      </p:sp>
      <p:sp>
        <p:nvSpPr>
          <p:cNvPr id="4" name="Slide Number Placeholder 3"/>
          <p:cNvSpPr>
            <a:spLocks noGrp="1"/>
          </p:cNvSpPr>
          <p:nvPr>
            <p:ph type="sldNum" sz="quarter" idx="5"/>
          </p:nvPr>
        </p:nvSpPr>
        <p:spPr/>
        <p:txBody>
          <a:bodyPr/>
          <a:lstStyle/>
          <a:p>
            <a:fld id="{0A0C7F0D-93C4-F944-8021-8AF1B3D74866}" type="slidenum">
              <a:rPr lang="en-US" smtClean="0"/>
              <a:t>40</a:t>
            </a:fld>
            <a:endParaRPr lang="en-US"/>
          </a:p>
        </p:txBody>
      </p:sp>
    </p:spTree>
    <p:extLst>
      <p:ext uri="{BB962C8B-B14F-4D97-AF65-F5344CB8AC3E}">
        <p14:creationId xmlns:p14="http://schemas.microsoft.com/office/powerpoint/2010/main" val="172981726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rtl="0" fontAlgn="base"/>
            <a:r>
              <a:rPr lang="en-US" sz="1200" b="0" i="0">
                <a:solidFill>
                  <a:srgbClr val="000000"/>
                </a:solidFill>
                <a:effectLst/>
                <a:highlight>
                  <a:srgbClr val="FFFFFF"/>
                </a:highlight>
                <a:latin typeface="Aptos"/>
              </a:rPr>
              <a:t>Polyvinyl Chloride, also known as PVC or vinyl , was first discovered in the late 19</a:t>
            </a:r>
            <a:r>
              <a:rPr lang="en-US" sz="1200" b="0" i="0" baseline="30000">
                <a:solidFill>
                  <a:srgbClr val="000000"/>
                </a:solidFill>
                <a:effectLst/>
                <a:highlight>
                  <a:srgbClr val="FFFFFF"/>
                </a:highlight>
                <a:latin typeface="Aptos"/>
              </a:rPr>
              <a:t>th</a:t>
            </a:r>
            <a:r>
              <a:rPr lang="en-US" sz="1200" b="0" i="0">
                <a:solidFill>
                  <a:srgbClr val="000000"/>
                </a:solidFill>
                <a:effectLst/>
                <a:highlight>
                  <a:srgbClr val="FFFFFF"/>
                </a:highlight>
                <a:latin typeface="Aptos"/>
              </a:rPr>
              <a:t> century but was not commercialized until 1926 when Waldo Semon, a chemical engineer at B.F. Goodrich discovered a method to make it flexible by blending it with a variety of additives.</a:t>
            </a:r>
            <a:r>
              <a:rPr lang="en-US" sz="1200" b="0" i="0">
                <a:solidFill>
                  <a:srgbClr val="000000"/>
                </a:solidFill>
                <a:effectLst/>
                <a:highlight>
                  <a:srgbClr val="FFFFFF"/>
                </a:highlight>
                <a:latin typeface="WordVisiCarriageReturn_MSFontService"/>
              </a:rPr>
              <a:t> </a:t>
            </a:r>
            <a:br>
              <a:rPr lang="en-US" sz="1200" b="0" i="0">
                <a:effectLst/>
                <a:highlight>
                  <a:srgbClr val="FFFFFF"/>
                </a:highlight>
                <a:latin typeface="WordVisiCarriageReturn_MSFontService"/>
              </a:rPr>
            </a:br>
            <a:r>
              <a:rPr lang="en-US" sz="1200" b="0" i="0">
                <a:solidFill>
                  <a:srgbClr val="000000"/>
                </a:solidFill>
                <a:effectLst/>
                <a:highlight>
                  <a:srgbClr val="FFFFFF"/>
                </a:highlight>
                <a:latin typeface="WordVisiCarriageReturn_MSFontService"/>
              </a:rPr>
              <a:t> </a:t>
            </a:r>
            <a:br>
              <a:rPr lang="en-US" sz="1200" b="0" i="0">
                <a:effectLst/>
                <a:highlight>
                  <a:srgbClr val="FFFFFF"/>
                </a:highlight>
                <a:latin typeface="WordVisiCarriageReturn_MSFontService"/>
              </a:rPr>
            </a:br>
            <a:r>
              <a:rPr lang="en-US" sz="1200" b="0" i="0">
                <a:solidFill>
                  <a:srgbClr val="231F20"/>
                </a:solidFill>
                <a:effectLst/>
                <a:highlight>
                  <a:srgbClr val="FFFFFF"/>
                </a:highlight>
                <a:latin typeface="Aptos"/>
              </a:rPr>
              <a:t>Soon after his discovery, PVC-based products such as insulated wire, raincoats and shower curtains were introduced to the market. As more uses for vinyl were discovered, industry developed more ways to produce and process the new plastic including a wide variety of building products.</a:t>
            </a:r>
            <a:endParaRPr lang="en-US" sz="1200" b="0" i="0">
              <a:solidFill>
                <a:srgbClr val="000000"/>
              </a:solidFill>
              <a:effectLst/>
              <a:highlight>
                <a:srgbClr val="FFFFFF"/>
              </a:highlight>
              <a:latin typeface="Aptos"/>
            </a:endParaRPr>
          </a:p>
          <a:p>
            <a:pPr algn="l" rtl="0" fontAlgn="base"/>
            <a:endParaRPr lang="en-US" sz="1200" b="0" i="0">
              <a:solidFill>
                <a:srgbClr val="000000"/>
              </a:solidFill>
              <a:effectLst/>
              <a:highlight>
                <a:srgbClr val="FFFFFF"/>
              </a:highlight>
              <a:latin typeface="Aptos" panose="020B0004020202020204" pitchFamily="34" charset="0"/>
            </a:endParaRPr>
          </a:p>
          <a:p>
            <a:pPr algn="l" rtl="0" fontAlgn="base"/>
            <a:r>
              <a:rPr lang="en-US" sz="1200" b="0" i="0">
                <a:solidFill>
                  <a:srgbClr val="000000"/>
                </a:solidFill>
                <a:effectLst/>
                <a:highlight>
                  <a:srgbClr val="FFFFFF"/>
                </a:highlight>
                <a:latin typeface="Aptos"/>
              </a:rPr>
              <a:t>Vinyl’s performance, aesthetics and value led it to become the third-largest plastic produced in the world by volume.</a:t>
            </a:r>
            <a:endParaRPr lang="en-US" sz="1200" b="0" i="0" baseline="30000">
              <a:solidFill>
                <a:srgbClr val="000000"/>
              </a:solidFill>
              <a:effectLst/>
              <a:highlight>
                <a:srgbClr val="FFFFFF"/>
              </a:highlight>
              <a:latin typeface="Aptos"/>
            </a:endParaRPr>
          </a:p>
          <a:p>
            <a:pPr algn="l" rtl="0" fontAlgn="base"/>
            <a:endParaRPr lang="en-US" sz="1200" b="0" i="0" baseline="0">
              <a:solidFill>
                <a:srgbClr val="000000"/>
              </a:solidFill>
              <a:effectLst/>
              <a:highlight>
                <a:srgbClr val="FFFFFF"/>
              </a:highlight>
              <a:latin typeface="Aptos" panose="020B0004020202020204" pitchFamily="34" charset="0"/>
            </a:endParaRPr>
          </a:p>
          <a:p>
            <a:pPr algn="l" rtl="0" fontAlgn="base"/>
            <a:r>
              <a:rPr lang="en-US" sz="1200" b="0" i="0" baseline="0">
                <a:solidFill>
                  <a:srgbClr val="000000"/>
                </a:solidFill>
                <a:effectLst/>
                <a:highlight>
                  <a:srgbClr val="FFFFFF"/>
                </a:highlight>
                <a:latin typeface="Aptos" panose="020B0004020202020204" pitchFamily="34" charset="0"/>
              </a:rPr>
              <a:t>The manufacturing processes for vinyl production have continuously improved over the years and today’s modern vinyl is produced under highly controlled and regulated health and safety conditions. </a:t>
            </a:r>
          </a:p>
        </p:txBody>
      </p:sp>
      <p:sp>
        <p:nvSpPr>
          <p:cNvPr id="4" name="Slide Number Placeholder 3"/>
          <p:cNvSpPr>
            <a:spLocks noGrp="1"/>
          </p:cNvSpPr>
          <p:nvPr>
            <p:ph type="sldNum" sz="quarter" idx="5"/>
          </p:nvPr>
        </p:nvSpPr>
        <p:spPr/>
        <p:txBody>
          <a:bodyPr/>
          <a:lstStyle/>
          <a:p>
            <a:fld id="{0A0C7F0D-93C4-F944-8021-8AF1B3D74866}" type="slidenum">
              <a:rPr lang="en-US" smtClean="0"/>
              <a:t>4</a:t>
            </a:fld>
            <a:endParaRPr lang="en-US"/>
          </a:p>
        </p:txBody>
      </p:sp>
    </p:spTree>
    <p:extLst>
      <p:ext uri="{BB962C8B-B14F-4D97-AF65-F5344CB8AC3E}">
        <p14:creationId xmlns:p14="http://schemas.microsoft.com/office/powerpoint/2010/main" val="2980367899"/>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+Vantage Vinyl-verified companies are the industry’s sustainability leaders actively working to improve their sustainability performance in each of the industry’s impact categories – resource efficiency, emissions, and people &amp; community. </a:t>
            </a:r>
          </a:p>
          <a:p>
            <a:endParaRPr lang="en-US"/>
          </a:p>
          <a:p>
            <a:r>
              <a:rPr lang="en-US" dirty="0"/>
              <a:t>Their sustainability efforts are verified by </a:t>
            </a:r>
            <a:r>
              <a:rPr lang="en-US" dirty="0" err="1"/>
              <a:t>GreenCircle</a:t>
            </a:r>
            <a:r>
              <a:rPr lang="en-US" dirty="0"/>
              <a:t> Certified, an independent third party. Companies displaying the +Vantage Vinyl mark are:</a:t>
            </a:r>
          </a:p>
          <a:p>
            <a:pPr marL="228600" indent="-228600">
              <a:buAutoNum type="arabicPeriod"/>
            </a:pPr>
            <a:r>
              <a:rPr lang="en-US"/>
              <a:t>Committed to sustainable business operations </a:t>
            </a:r>
          </a:p>
          <a:p>
            <a:pPr marL="228600" indent="-228600">
              <a:buAutoNum type="arabicPeriod"/>
            </a:pPr>
            <a:r>
              <a:rPr lang="en-US"/>
              <a:t>Advance sustainability performance in the vinyl industry.</a:t>
            </a:r>
          </a:p>
          <a:p>
            <a:pPr marL="228600" indent="-228600">
              <a:buAutoNum type="arabicPeriod"/>
            </a:pPr>
            <a:r>
              <a:rPr lang="en-US"/>
              <a:t>Focus on continuous improvement in all three impact categories – resource efficiency, emissions, and people &amp; community.</a:t>
            </a:r>
          </a:p>
          <a:p>
            <a:pPr marL="228600" indent="-228600">
              <a:buAutoNum type="arabicPeriod"/>
            </a:pPr>
            <a:r>
              <a:rPr lang="en-US"/>
              <a:t>Are transparent about their sustainability activities and reporting their progress on an annual basis and,</a:t>
            </a:r>
          </a:p>
          <a:p>
            <a:pPr marL="228600" indent="-228600">
              <a:buAutoNum type="arabicPeriod"/>
            </a:pPr>
            <a:r>
              <a:rPr lang="en-US"/>
              <a:t>Raise the bar for industry best practices.</a:t>
            </a:r>
          </a:p>
          <a:p>
            <a:endParaRPr lang="en-US"/>
          </a:p>
        </p:txBody>
      </p:sp>
      <p:sp>
        <p:nvSpPr>
          <p:cNvPr id="4" name="Slide Number Placeholder 3"/>
          <p:cNvSpPr>
            <a:spLocks noGrp="1"/>
          </p:cNvSpPr>
          <p:nvPr>
            <p:ph type="sldNum" sz="quarter" idx="5"/>
          </p:nvPr>
        </p:nvSpPr>
        <p:spPr/>
        <p:txBody>
          <a:bodyPr/>
          <a:lstStyle/>
          <a:p>
            <a:fld id="{0A0C7F0D-93C4-F944-8021-8AF1B3D74866}" type="slidenum">
              <a:rPr lang="en-US" smtClean="0"/>
              <a:t>41</a:t>
            </a:fld>
            <a:endParaRPr lang="en-US"/>
          </a:p>
        </p:txBody>
      </p:sp>
    </p:spTree>
    <p:extLst>
      <p:ext uri="{BB962C8B-B14F-4D97-AF65-F5344CB8AC3E}">
        <p14:creationId xmlns:p14="http://schemas.microsoft.com/office/powerpoint/2010/main" val="122209898"/>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r>
              <a:rPr lang="en-CA" b="1"/>
              <a:t>In summary, today's vinyl manufacturing is a resource efficient and highly regulated industry. When considering sustainability of materials it is important to keep in mind that no material can claim to be inherently sustainable. It is the way a material is sourced, processed and put to use and reused at end of life to meet societal needs that determines its sustainability. Third party verification of company commitments to transparent and credible sustainability standards can be useful to help assure working with responsible vinyl manufacturers.</a:t>
            </a:r>
            <a:endParaRPr lang="en-CA"/>
          </a:p>
          <a:p>
            <a:endParaRPr lang="en-US"/>
          </a:p>
        </p:txBody>
      </p:sp>
      <p:sp>
        <p:nvSpPr>
          <p:cNvPr id="4" name="Slide Number Placeholder 3"/>
          <p:cNvSpPr>
            <a:spLocks noGrp="1"/>
          </p:cNvSpPr>
          <p:nvPr>
            <p:ph type="sldNum" sz="quarter" idx="5"/>
          </p:nvPr>
        </p:nvSpPr>
        <p:spPr/>
        <p:txBody>
          <a:bodyPr/>
          <a:lstStyle/>
          <a:p>
            <a:fld id="{0A0C7F0D-93C4-F944-8021-8AF1B3D74866}" type="slidenum">
              <a:rPr lang="en-US" smtClean="0"/>
              <a:t>42</a:t>
            </a:fld>
            <a:endParaRPr lang="en-US"/>
          </a:p>
        </p:txBody>
      </p:sp>
    </p:spTree>
    <p:extLst>
      <p:ext uri="{BB962C8B-B14F-4D97-AF65-F5344CB8AC3E}">
        <p14:creationId xmlns:p14="http://schemas.microsoft.com/office/powerpoint/2010/main" val="3122789576"/>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A0C7F0D-93C4-F944-8021-8AF1B3D74866}" type="slidenum">
              <a:rPr lang="en-US" smtClean="0"/>
              <a:t>43</a:t>
            </a:fld>
            <a:endParaRPr lang="en-US"/>
          </a:p>
        </p:txBody>
      </p:sp>
    </p:spTree>
    <p:extLst>
      <p:ext uri="{BB962C8B-B14F-4D97-AF65-F5344CB8AC3E}">
        <p14:creationId xmlns:p14="http://schemas.microsoft.com/office/powerpoint/2010/main" val="545621431"/>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a:t>Resources</a:t>
            </a:r>
            <a:endParaRPr lang="en-US"/>
          </a:p>
        </p:txBody>
      </p:sp>
      <p:sp>
        <p:nvSpPr>
          <p:cNvPr id="4" name="Slide Number Placeholder 3"/>
          <p:cNvSpPr>
            <a:spLocks noGrp="1"/>
          </p:cNvSpPr>
          <p:nvPr>
            <p:ph type="sldNum" sz="quarter" idx="5"/>
          </p:nvPr>
        </p:nvSpPr>
        <p:spPr/>
        <p:txBody>
          <a:bodyPr/>
          <a:lstStyle/>
          <a:p>
            <a:fld id="{0A0C7F0D-93C4-F944-8021-8AF1B3D74866}" type="slidenum">
              <a:rPr lang="en-US" smtClean="0"/>
              <a:t>44</a:t>
            </a:fld>
            <a:endParaRPr lang="en-US"/>
          </a:p>
        </p:txBody>
      </p:sp>
    </p:spTree>
    <p:extLst>
      <p:ext uri="{BB962C8B-B14F-4D97-AF65-F5344CB8AC3E}">
        <p14:creationId xmlns:p14="http://schemas.microsoft.com/office/powerpoint/2010/main" val="1915403451"/>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a:t>Resources</a:t>
            </a:r>
            <a:endParaRPr lang="en-US"/>
          </a:p>
        </p:txBody>
      </p:sp>
      <p:sp>
        <p:nvSpPr>
          <p:cNvPr id="4" name="Slide Number Placeholder 3"/>
          <p:cNvSpPr>
            <a:spLocks noGrp="1"/>
          </p:cNvSpPr>
          <p:nvPr>
            <p:ph type="sldNum" sz="quarter" idx="5"/>
          </p:nvPr>
        </p:nvSpPr>
        <p:spPr/>
        <p:txBody>
          <a:bodyPr/>
          <a:lstStyle/>
          <a:p>
            <a:fld id="{0A0C7F0D-93C4-F944-8021-8AF1B3D74866}" type="slidenum">
              <a:rPr lang="en-US" smtClean="0"/>
              <a:t>45</a:t>
            </a:fld>
            <a:endParaRPr lang="en-US"/>
          </a:p>
        </p:txBody>
      </p:sp>
    </p:spTree>
    <p:extLst>
      <p:ext uri="{BB962C8B-B14F-4D97-AF65-F5344CB8AC3E}">
        <p14:creationId xmlns:p14="http://schemas.microsoft.com/office/powerpoint/2010/main" val="2964314553"/>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a:t>Resources</a:t>
            </a:r>
          </a:p>
        </p:txBody>
      </p:sp>
      <p:sp>
        <p:nvSpPr>
          <p:cNvPr id="4" name="Slide Number Placeholder 3"/>
          <p:cNvSpPr>
            <a:spLocks noGrp="1"/>
          </p:cNvSpPr>
          <p:nvPr>
            <p:ph type="sldNum" sz="quarter" idx="5"/>
          </p:nvPr>
        </p:nvSpPr>
        <p:spPr/>
        <p:txBody>
          <a:bodyPr/>
          <a:lstStyle/>
          <a:p>
            <a:fld id="{0A0C7F0D-93C4-F944-8021-8AF1B3D74866}" type="slidenum">
              <a:rPr lang="en-US" smtClean="0"/>
              <a:t>46</a:t>
            </a:fld>
            <a:endParaRPr lang="en-US"/>
          </a:p>
        </p:txBody>
      </p:sp>
    </p:spTree>
    <p:extLst>
      <p:ext uri="{BB962C8B-B14F-4D97-AF65-F5344CB8AC3E}">
        <p14:creationId xmlns:p14="http://schemas.microsoft.com/office/powerpoint/2010/main" val="903056630"/>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a:t>Resources</a:t>
            </a:r>
          </a:p>
        </p:txBody>
      </p:sp>
      <p:sp>
        <p:nvSpPr>
          <p:cNvPr id="4" name="Slide Number Placeholder 3"/>
          <p:cNvSpPr>
            <a:spLocks noGrp="1"/>
          </p:cNvSpPr>
          <p:nvPr>
            <p:ph type="sldNum" sz="quarter" idx="5"/>
          </p:nvPr>
        </p:nvSpPr>
        <p:spPr/>
        <p:txBody>
          <a:bodyPr/>
          <a:lstStyle/>
          <a:p>
            <a:fld id="{0A0C7F0D-93C4-F944-8021-8AF1B3D74866}" type="slidenum">
              <a:rPr lang="en-US" smtClean="0"/>
              <a:t>47</a:t>
            </a:fld>
            <a:endParaRPr lang="en-US"/>
          </a:p>
        </p:txBody>
      </p:sp>
    </p:spTree>
    <p:extLst>
      <p:ext uri="{BB962C8B-B14F-4D97-AF65-F5344CB8AC3E}">
        <p14:creationId xmlns:p14="http://schemas.microsoft.com/office/powerpoint/2010/main" val="148174939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68014">
              <a:defRPr/>
            </a:pPr>
            <a:r>
              <a:rPr lang="en-US" baseline="0" dirty="0"/>
              <a:t>To evaluate a material, it is helpful to know the basics about how it is made.</a:t>
            </a:r>
            <a:r>
              <a:rPr lang="en-US" dirty="0"/>
              <a:t> So lets dive into that and try </a:t>
            </a:r>
            <a:r>
              <a:rPr lang="en-US"/>
              <a:t>to demystify</a:t>
            </a:r>
            <a:r>
              <a:rPr lang="en-US" dirty="0"/>
              <a:t> the process.</a:t>
            </a:r>
            <a:endParaRPr lang="en-US" baseline="0" dirty="0"/>
          </a:p>
          <a:p>
            <a:pPr defTabSz="968014">
              <a:defRPr/>
            </a:pPr>
            <a:endParaRPr lang="en-US" baseline="0"/>
          </a:p>
          <a:p>
            <a:endParaRPr lang="en-US"/>
          </a:p>
          <a:p>
            <a:endParaRPr lang="en-US"/>
          </a:p>
        </p:txBody>
      </p:sp>
      <p:sp>
        <p:nvSpPr>
          <p:cNvPr id="4" name="Slide Number Placeholder 3"/>
          <p:cNvSpPr>
            <a:spLocks noGrp="1"/>
          </p:cNvSpPr>
          <p:nvPr>
            <p:ph type="sldNum" sz="quarter" idx="5"/>
          </p:nvPr>
        </p:nvSpPr>
        <p:spPr/>
        <p:txBody>
          <a:bodyPr/>
          <a:lstStyle/>
          <a:p>
            <a:fld id="{0A0C7F0D-93C4-F944-8021-8AF1B3D74866}" type="slidenum">
              <a:rPr lang="en-US" smtClean="0"/>
              <a:t>5</a:t>
            </a:fld>
            <a:endParaRPr lang="en-US"/>
          </a:p>
        </p:txBody>
      </p:sp>
    </p:spTree>
    <p:extLst>
      <p:ext uri="{BB962C8B-B14F-4D97-AF65-F5344CB8AC3E}">
        <p14:creationId xmlns:p14="http://schemas.microsoft.com/office/powerpoint/2010/main" val="139282896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F84C129-B4F8-F0D3-34D1-A3FFC72DC6E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79F78FC-CBC0-95BA-0CA6-DD4F1C27087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4AB5739-62F4-6832-E4DA-2B5353DFAD13}"/>
              </a:ext>
            </a:extLst>
          </p:cNvPr>
          <p:cNvSpPr>
            <a:spLocks noGrp="1"/>
          </p:cNvSpPr>
          <p:nvPr>
            <p:ph type="body" idx="1"/>
          </p:nvPr>
        </p:nvSpPr>
        <p:spPr/>
        <p:txBody>
          <a:bodyPr/>
          <a:lstStyle/>
          <a:p>
            <a:r>
              <a:rPr lang="en-US" dirty="0">
                <a:solidFill>
                  <a:srgbClr val="000000"/>
                </a:solidFill>
                <a:latin typeface="Times"/>
              </a:rPr>
              <a:t>Like</a:t>
            </a:r>
            <a:r>
              <a:rPr lang="en-US" b="0" i="0" dirty="0">
                <a:solidFill>
                  <a:srgbClr val="000000"/>
                </a:solidFill>
                <a:effectLst/>
                <a:latin typeface="Times"/>
              </a:rPr>
              <a:t> all plastic materials, vinyl results from a series of processing steps that convert hydrocarbon-based raw materials into unique synthetic products called polymers. The vinyl polymer is unusual, however, because it is based only in part on hydrocarbon feedstocks. In the United States ethylene is obtained by processing, or cracking, natural gas or petroleum. </a:t>
            </a:r>
            <a:r>
              <a:rPr lang="en-US" dirty="0">
                <a:solidFill>
                  <a:srgbClr val="000000"/>
                </a:solidFill>
                <a:latin typeface="Times"/>
              </a:rPr>
              <a:t>More than half of</a:t>
            </a:r>
            <a:r>
              <a:rPr lang="en-US" b="0" i="0" dirty="0">
                <a:solidFill>
                  <a:srgbClr val="000000"/>
                </a:solidFill>
                <a:effectLst/>
                <a:latin typeface="Times"/>
              </a:rPr>
              <a:t> the vinyl polymer is based on the natural element chlorine</a:t>
            </a:r>
            <a:r>
              <a:rPr lang="en-US" dirty="0">
                <a:solidFill>
                  <a:srgbClr val="000000"/>
                </a:solidFill>
                <a:latin typeface="Times"/>
              </a:rPr>
              <a:t>.</a:t>
            </a:r>
            <a:r>
              <a:rPr lang="en-US" b="0" i="0" dirty="0">
                <a:solidFill>
                  <a:srgbClr val="000000"/>
                </a:solidFill>
                <a:effectLst/>
                <a:latin typeface="Times"/>
              </a:rPr>
              <a:t> </a:t>
            </a:r>
          </a:p>
        </p:txBody>
      </p:sp>
      <p:sp>
        <p:nvSpPr>
          <p:cNvPr id="4" name="Slide Number Placeholder 3">
            <a:extLst>
              <a:ext uri="{FF2B5EF4-FFF2-40B4-BE49-F238E27FC236}">
                <a16:creationId xmlns:a16="http://schemas.microsoft.com/office/drawing/2014/main" id="{C448CA7A-C744-3534-57C7-E41621BA0EBA}"/>
              </a:ext>
            </a:extLst>
          </p:cNvPr>
          <p:cNvSpPr>
            <a:spLocks noGrp="1"/>
          </p:cNvSpPr>
          <p:nvPr>
            <p:ph type="sldNum" sz="quarter" idx="5"/>
          </p:nvPr>
        </p:nvSpPr>
        <p:spPr/>
        <p:txBody>
          <a:bodyPr/>
          <a:lstStyle/>
          <a:p>
            <a:fld id="{0A0C7F0D-93C4-F944-8021-8AF1B3D74866}" type="slidenum">
              <a:rPr lang="en-US" smtClean="0"/>
              <a:t>6</a:t>
            </a:fld>
            <a:endParaRPr lang="en-US"/>
          </a:p>
        </p:txBody>
      </p:sp>
    </p:spTree>
    <p:extLst>
      <p:ext uri="{BB962C8B-B14F-4D97-AF65-F5344CB8AC3E}">
        <p14:creationId xmlns:p14="http://schemas.microsoft.com/office/powerpoint/2010/main" val="372678372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b="0" i="0" u="sng" strike="noStrike">
                <a:solidFill>
                  <a:srgbClr val="231F20"/>
                </a:solidFill>
                <a:effectLst/>
                <a:latin typeface="Aptos"/>
                <a:hlinkClick r:id="rId3">
                  <a:extLst>
                    <a:ext uri="{A12FA001-AC4F-418D-AE19-62706E023703}">
                      <ahyp:hlinkClr xmlns:ahyp="http://schemas.microsoft.com/office/drawing/2018/hyperlinkcolor" val="tx"/>
                    </a:ext>
                  </a:extLst>
                </a:hlinkClick>
              </a:rPr>
              <a:t>Chlorine gives vinyl two advantages.</a:t>
            </a:r>
            <a:r>
              <a:rPr lang="en-US" sz="1800" b="0" i="0">
                <a:solidFill>
                  <a:srgbClr val="231F20"/>
                </a:solidFill>
                <a:effectLst/>
                <a:latin typeface="Aptos"/>
              </a:rPr>
              <a:t> First, chlorine is derived from brine — a solution of common salt and water, that is abundant and readily available. </a:t>
            </a:r>
            <a:r>
              <a:rPr lang="en-US" b="0" i="0">
                <a:solidFill>
                  <a:srgbClr val="000000"/>
                </a:solidFill>
                <a:effectLst/>
                <a:latin typeface="Times"/>
              </a:rPr>
              <a:t>Second, chlorine has excellent inherent flame-retardant properties. These properties are passed on directly to vinyl end-products, making vinyl an excellent choice for applications such as electrical conduit and wiring that require high resistance to ignition and flame spread. </a:t>
            </a:r>
            <a:r>
              <a:rPr lang="en-US" sz="1200" b="0" i="0">
                <a:solidFill>
                  <a:srgbClr val="000000"/>
                </a:solidFill>
                <a:effectLst/>
                <a:highlight>
                  <a:srgbClr val="FFFFFF"/>
                </a:highlight>
                <a:latin typeface="Aptos"/>
              </a:rPr>
              <a:t>Once chlorine is processed into vinyl, it is chemically locked into the product. </a:t>
            </a:r>
            <a:endParaRPr lang="en-US" b="0" i="0">
              <a:solidFill>
                <a:srgbClr val="000000"/>
              </a:solidFill>
              <a:effectLst/>
              <a:highlight>
                <a:srgbClr val="FFFFFF"/>
              </a:highlight>
              <a:latin typeface="Aptos"/>
              <a:cs typeface="Segoe UI"/>
            </a:endParaRPr>
          </a:p>
          <a:p>
            <a:pPr algn="l"/>
            <a:endParaRPr lang="en-US" b="0" i="0">
              <a:solidFill>
                <a:srgbClr val="000000"/>
              </a:solidFill>
              <a:effectLst/>
              <a:latin typeface="Times"/>
            </a:endParaRPr>
          </a:p>
          <a:p>
            <a:pPr algn="l"/>
            <a:endParaRPr lang="en-US">
              <a:solidFill>
                <a:srgbClr val="000000"/>
              </a:solidFill>
              <a:latin typeface="Times"/>
              <a:cs typeface="Times"/>
            </a:endParaRPr>
          </a:p>
          <a:p>
            <a:pPr algn="l"/>
            <a:endParaRPr lang="en-US"/>
          </a:p>
        </p:txBody>
      </p:sp>
      <p:sp>
        <p:nvSpPr>
          <p:cNvPr id="4" name="Slide Number Placeholder 3"/>
          <p:cNvSpPr>
            <a:spLocks noGrp="1"/>
          </p:cNvSpPr>
          <p:nvPr>
            <p:ph type="sldNum" sz="quarter" idx="5"/>
          </p:nvPr>
        </p:nvSpPr>
        <p:spPr/>
        <p:txBody>
          <a:bodyPr/>
          <a:lstStyle/>
          <a:p>
            <a:fld id="{0A0C7F0D-93C4-F944-8021-8AF1B3D74866}" type="slidenum">
              <a:rPr lang="en-US" smtClean="0"/>
              <a:t>7</a:t>
            </a:fld>
            <a:endParaRPr lang="en-US"/>
          </a:p>
        </p:txBody>
      </p:sp>
    </p:spTree>
    <p:extLst>
      <p:ext uri="{BB962C8B-B14F-4D97-AF65-F5344CB8AC3E}">
        <p14:creationId xmlns:p14="http://schemas.microsoft.com/office/powerpoint/2010/main" val="338278383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solidFill>
                  <a:srgbClr val="000000"/>
                </a:solidFill>
              </a:rPr>
              <a:t>In the electrolytic disassociation of sodium chloride, chlorine gas and liquid caustic are yielded as coproducts. About 50% of chlorine is used for water disinfection and the remainder is sequestered in PVC during the resin production process.</a:t>
            </a:r>
          </a:p>
          <a:p>
            <a:endParaRPr lang="en-US">
              <a:solidFill>
                <a:srgbClr val="000000"/>
              </a:solidFill>
            </a:endParaRPr>
          </a:p>
          <a:p>
            <a:r>
              <a:rPr lang="en-US">
                <a:solidFill>
                  <a:srgbClr val="000000"/>
                </a:solidFill>
              </a:rPr>
              <a:t>The liquid caustic soda co-product is essential for everything from medicine to cleaning products, to paper and aluminum among many other products in commerce. </a:t>
            </a:r>
          </a:p>
          <a:p>
            <a:endParaRPr lang="en-US">
              <a:solidFill>
                <a:srgbClr val="000000"/>
              </a:solidFill>
            </a:endParaRPr>
          </a:p>
          <a:p>
            <a:r>
              <a:rPr lang="en-US" dirty="0">
                <a:solidFill>
                  <a:srgbClr val="000000"/>
                </a:solidFill>
              </a:rPr>
              <a:t>Most people are unaware of this important chlor-alkali ecosystem and the important role that vinyl plays in maintaining the economic balance of these ingredients for a  very large number of products that we rely on every day. Without the market for PVC, availability of chlorine for water disinfection and caustic soda for hundreds of other products would likely be less available and at a higher cost.</a:t>
            </a:r>
            <a:endParaRPr lang="en-US" dirty="0"/>
          </a:p>
        </p:txBody>
      </p:sp>
      <p:sp>
        <p:nvSpPr>
          <p:cNvPr id="4" name="Slide Number Placeholder 3"/>
          <p:cNvSpPr>
            <a:spLocks noGrp="1"/>
          </p:cNvSpPr>
          <p:nvPr>
            <p:ph type="sldNum" sz="quarter" idx="5"/>
          </p:nvPr>
        </p:nvSpPr>
        <p:spPr/>
        <p:txBody>
          <a:bodyPr/>
          <a:lstStyle/>
          <a:p>
            <a:fld id="{0A0C7F0D-93C4-F944-8021-8AF1B3D74866}" type="slidenum">
              <a:rPr lang="en-US" smtClean="0"/>
              <a:t>8</a:t>
            </a:fld>
            <a:endParaRPr lang="en-US"/>
          </a:p>
        </p:txBody>
      </p:sp>
    </p:spTree>
    <p:extLst>
      <p:ext uri="{BB962C8B-B14F-4D97-AF65-F5344CB8AC3E}">
        <p14:creationId xmlns:p14="http://schemas.microsoft.com/office/powerpoint/2010/main" val="428714499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i="0" dirty="0">
                <a:solidFill>
                  <a:srgbClr val="000000"/>
                </a:solidFill>
                <a:effectLst/>
                <a:latin typeface="Times"/>
              </a:rPr>
              <a:t>Through a chemical reaction, ethylene and chlorine combine to form ethylene dichloride which, in turn, is transformed into a gas called vinyl </a:t>
            </a:r>
            <a:r>
              <a:rPr lang="en-US" dirty="0">
                <a:solidFill>
                  <a:srgbClr val="000000"/>
                </a:solidFill>
                <a:latin typeface="Times"/>
              </a:rPr>
              <a:t>chloride. </a:t>
            </a:r>
            <a:r>
              <a:rPr lang="en-US" b="0" i="0" dirty="0">
                <a:solidFill>
                  <a:srgbClr val="000000"/>
                </a:solidFill>
                <a:effectLst/>
                <a:latin typeface="Times"/>
              </a:rPr>
              <a:t> </a:t>
            </a:r>
            <a:r>
              <a:rPr lang="en-US" dirty="0">
                <a:solidFill>
                  <a:srgbClr val="000000"/>
                </a:solidFill>
                <a:latin typeface="Times"/>
              </a:rPr>
              <a:t>Vinyl</a:t>
            </a:r>
            <a:r>
              <a:rPr lang="en-US" b="0" i="0" dirty="0">
                <a:solidFill>
                  <a:srgbClr val="000000"/>
                </a:solidFill>
                <a:effectLst/>
                <a:latin typeface="Times"/>
              </a:rPr>
              <a:t> </a:t>
            </a:r>
            <a:r>
              <a:rPr lang="en-US" dirty="0">
                <a:solidFill>
                  <a:srgbClr val="000000"/>
                </a:solidFill>
                <a:latin typeface="Times"/>
              </a:rPr>
              <a:t>chloride </a:t>
            </a:r>
            <a:r>
              <a:rPr lang="en-US" b="0" i="0" dirty="0">
                <a:solidFill>
                  <a:srgbClr val="000000"/>
                </a:solidFill>
                <a:effectLst/>
                <a:latin typeface="Times"/>
              </a:rPr>
              <a:t>is a carcinogen and so its processing is very closely controlled and regulated. </a:t>
            </a:r>
            <a:endParaRPr lang="en-US" sz="1800" kern="100" dirty="0">
              <a:latin typeface="Arial"/>
              <a:cs typeface="Arial"/>
            </a:endParaRPr>
          </a:p>
        </p:txBody>
      </p:sp>
      <p:sp>
        <p:nvSpPr>
          <p:cNvPr id="4" name="Slide Number Placeholder 3"/>
          <p:cNvSpPr>
            <a:spLocks noGrp="1"/>
          </p:cNvSpPr>
          <p:nvPr>
            <p:ph type="sldNum" sz="quarter" idx="5"/>
          </p:nvPr>
        </p:nvSpPr>
        <p:spPr/>
        <p:txBody>
          <a:bodyPr/>
          <a:lstStyle/>
          <a:p>
            <a:fld id="{0A0C7F0D-93C4-F944-8021-8AF1B3D74866}" type="slidenum">
              <a:rPr lang="en-US" smtClean="0"/>
              <a:t>9</a:t>
            </a:fld>
            <a:endParaRPr lang="en-US"/>
          </a:p>
        </p:txBody>
      </p:sp>
    </p:spTree>
    <p:extLst>
      <p:ext uri="{BB962C8B-B14F-4D97-AF65-F5344CB8AC3E}">
        <p14:creationId xmlns:p14="http://schemas.microsoft.com/office/powerpoint/2010/main" val="78435709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Cover">
    <p:bg>
      <p:bgPr>
        <a:solidFill>
          <a:schemeClr val="accent5">
            <a:lumMod val="20000"/>
            <a:lumOff val="80000"/>
          </a:schemeClr>
        </a:solidFill>
        <a:effectLst/>
      </p:bgPr>
    </p:bg>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7C4F81B6-19F3-1879-9835-BBDA44DF4375}"/>
              </a:ext>
            </a:extLst>
          </p:cNvPr>
          <p:cNvSpPr>
            <a:spLocks noGrp="1"/>
          </p:cNvSpPr>
          <p:nvPr>
            <p:ph type="pic" sz="quarter" idx="14"/>
          </p:nvPr>
        </p:nvSpPr>
        <p:spPr>
          <a:xfrm>
            <a:off x="0" y="0"/>
            <a:ext cx="12192000" cy="6858000"/>
          </a:xfrm>
        </p:spPr>
        <p:txBody>
          <a:bodyPr/>
          <a:lstStyle/>
          <a:p>
            <a:endParaRPr lang="en-US"/>
          </a:p>
        </p:txBody>
      </p:sp>
      <p:sp>
        <p:nvSpPr>
          <p:cNvPr id="21" name="Picture Placeholder 20">
            <a:extLst>
              <a:ext uri="{FF2B5EF4-FFF2-40B4-BE49-F238E27FC236}">
                <a16:creationId xmlns:a16="http://schemas.microsoft.com/office/drawing/2014/main" id="{257E3EF9-99D1-715C-3E4B-81530F396D5A}"/>
              </a:ext>
            </a:extLst>
          </p:cNvPr>
          <p:cNvSpPr>
            <a:spLocks noGrp="1"/>
          </p:cNvSpPr>
          <p:nvPr>
            <p:ph type="pic" sz="quarter" idx="12" hasCustomPrompt="1"/>
          </p:nvPr>
        </p:nvSpPr>
        <p:spPr>
          <a:xfrm>
            <a:off x="6615272" y="5903167"/>
            <a:ext cx="2566050" cy="238742"/>
          </a:xfrm>
        </p:spPr>
        <p:txBody>
          <a:bodyPr>
            <a:noAutofit/>
          </a:bodyPr>
          <a:lstStyle>
            <a:lvl1pPr marL="0" indent="0">
              <a:buNone/>
              <a:defRPr sz="1200">
                <a:latin typeface="Trebuchet MS" panose="020B0703020202090204" pitchFamily="34" charset="0"/>
              </a:defRPr>
            </a:lvl1pPr>
          </a:lstStyle>
          <a:p>
            <a:r>
              <a:rPr lang="en-US"/>
              <a:t>Company Logo</a:t>
            </a:r>
          </a:p>
        </p:txBody>
      </p:sp>
      <p:sp>
        <p:nvSpPr>
          <p:cNvPr id="24" name="Title 23">
            <a:extLst>
              <a:ext uri="{FF2B5EF4-FFF2-40B4-BE49-F238E27FC236}">
                <a16:creationId xmlns:a16="http://schemas.microsoft.com/office/drawing/2014/main" id="{CC5F86FC-B18D-164E-6C14-6C3FB05974D7}"/>
              </a:ext>
            </a:extLst>
          </p:cNvPr>
          <p:cNvSpPr>
            <a:spLocks noGrp="1"/>
          </p:cNvSpPr>
          <p:nvPr>
            <p:ph type="title" hasCustomPrompt="1"/>
          </p:nvPr>
        </p:nvSpPr>
        <p:spPr>
          <a:xfrm>
            <a:off x="6523832" y="1876926"/>
            <a:ext cx="4627872" cy="755434"/>
          </a:xfrm>
        </p:spPr>
        <p:txBody>
          <a:bodyPr>
            <a:noAutofit/>
          </a:bodyPr>
          <a:lstStyle>
            <a:lvl1pPr>
              <a:defRPr sz="3200" cap="all" spc="150" baseline="0">
                <a:solidFill>
                  <a:srgbClr val="E9AE22"/>
                </a:solidFill>
                <a:latin typeface="Trebuchet MS" panose="020B0703020202090204" pitchFamily="34" charset="0"/>
              </a:defRPr>
            </a:lvl1pPr>
          </a:lstStyle>
          <a:p>
            <a:pPr lvl="0"/>
            <a:r>
              <a:rPr lang="en-US"/>
              <a:t>PRESENTATION TITLE</a:t>
            </a:r>
            <a:br>
              <a:rPr lang="en-US"/>
            </a:br>
            <a:r>
              <a:rPr lang="en-US"/>
              <a:t>Goes Here</a:t>
            </a:r>
          </a:p>
        </p:txBody>
      </p:sp>
      <p:sp>
        <p:nvSpPr>
          <p:cNvPr id="5" name="Text Placeholder 4">
            <a:extLst>
              <a:ext uri="{FF2B5EF4-FFF2-40B4-BE49-F238E27FC236}">
                <a16:creationId xmlns:a16="http://schemas.microsoft.com/office/drawing/2014/main" id="{A9DF6722-58B8-44B1-CBBE-15B1F7A2B473}"/>
              </a:ext>
            </a:extLst>
          </p:cNvPr>
          <p:cNvSpPr>
            <a:spLocks noGrp="1"/>
          </p:cNvSpPr>
          <p:nvPr>
            <p:ph type="body" sz="quarter" idx="13" hasCustomPrompt="1"/>
          </p:nvPr>
        </p:nvSpPr>
        <p:spPr>
          <a:xfrm>
            <a:off x="6523832" y="2694009"/>
            <a:ext cx="4432438" cy="297816"/>
          </a:xfrm>
        </p:spPr>
        <p:txBody>
          <a:bodyPr/>
          <a:lstStyle>
            <a:lvl1pPr marL="0" indent="0">
              <a:buFontTx/>
              <a:buNone/>
              <a:defRPr sz="1800" b="1" cap="all" spc="150" baseline="0">
                <a:solidFill>
                  <a:srgbClr val="1983C6"/>
                </a:solidFill>
              </a:defRPr>
            </a:lvl1pPr>
            <a:lvl2pPr marL="457200" indent="0">
              <a:buFontTx/>
              <a:buNone/>
              <a:defRPr sz="1400" cap="all" baseline="0"/>
            </a:lvl2pPr>
            <a:lvl3pPr marL="914400" indent="0">
              <a:buFontTx/>
              <a:buNone/>
              <a:defRPr sz="1400" cap="all" baseline="0"/>
            </a:lvl3pPr>
            <a:lvl4pPr marL="1371600" indent="0">
              <a:buFontTx/>
              <a:buNone/>
              <a:defRPr sz="1400" cap="all" baseline="0"/>
            </a:lvl4pPr>
            <a:lvl5pPr marL="1828800" indent="0">
              <a:buFontTx/>
              <a:buNone/>
              <a:defRPr sz="1400" cap="all" baseline="0"/>
            </a:lvl5pPr>
          </a:lstStyle>
          <a:p>
            <a:pPr lvl="0"/>
            <a:r>
              <a:rPr lang="en-US"/>
              <a:t>Course # &amp; info</a:t>
            </a:r>
          </a:p>
        </p:txBody>
      </p:sp>
    </p:spTree>
    <p:extLst>
      <p:ext uri="{BB962C8B-B14F-4D97-AF65-F5344CB8AC3E}">
        <p14:creationId xmlns:p14="http://schemas.microsoft.com/office/powerpoint/2010/main" val="57193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Content With Image + Copy">
    <p:spTree>
      <p:nvGrpSpPr>
        <p:cNvPr id="1" name=""/>
        <p:cNvGrpSpPr/>
        <p:nvPr/>
      </p:nvGrpSpPr>
      <p:grpSpPr>
        <a:xfrm>
          <a:off x="0" y="0"/>
          <a:ext cx="0" cy="0"/>
          <a:chOff x="0" y="0"/>
          <a:chExt cx="0" cy="0"/>
        </a:xfrm>
      </p:grpSpPr>
      <p:sp>
        <p:nvSpPr>
          <p:cNvPr id="8" name="Picture Placeholder 7">
            <a:extLst>
              <a:ext uri="{FF2B5EF4-FFF2-40B4-BE49-F238E27FC236}">
                <a16:creationId xmlns:a16="http://schemas.microsoft.com/office/drawing/2014/main" id="{0B7944C8-E14E-5928-39AC-E7A120CF3F49}"/>
              </a:ext>
            </a:extLst>
          </p:cNvPr>
          <p:cNvSpPr>
            <a:spLocks noGrp="1"/>
          </p:cNvSpPr>
          <p:nvPr>
            <p:ph type="pic" sz="quarter" idx="13"/>
          </p:nvPr>
        </p:nvSpPr>
        <p:spPr>
          <a:xfrm>
            <a:off x="7369175" y="0"/>
            <a:ext cx="4822825" cy="6129338"/>
          </a:xfrm>
          <a:solidFill>
            <a:schemeClr val="accent5">
              <a:lumMod val="20000"/>
              <a:lumOff val="80000"/>
            </a:schemeClr>
          </a:solidFill>
        </p:spPr>
        <p:txBody>
          <a:bodyPr/>
          <a:lstStyle/>
          <a:p>
            <a:endParaRPr lang="en-US"/>
          </a:p>
        </p:txBody>
      </p:sp>
      <p:sp>
        <p:nvSpPr>
          <p:cNvPr id="6" name="Rectangle 5">
            <a:extLst>
              <a:ext uri="{FF2B5EF4-FFF2-40B4-BE49-F238E27FC236}">
                <a16:creationId xmlns:a16="http://schemas.microsoft.com/office/drawing/2014/main" id="{6F34518F-4CC9-1C5F-7C94-3D346D15B02A}"/>
              </a:ext>
            </a:extLst>
          </p:cNvPr>
          <p:cNvSpPr/>
          <p:nvPr userDrawn="1"/>
        </p:nvSpPr>
        <p:spPr>
          <a:xfrm>
            <a:off x="11353800" y="6341859"/>
            <a:ext cx="838200" cy="365125"/>
          </a:xfrm>
          <a:prstGeom prst="rect">
            <a:avLst/>
          </a:prstGeom>
          <a:solidFill>
            <a:srgbClr val="1983C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Slide Number Placeholder 5">
            <a:extLst>
              <a:ext uri="{FF2B5EF4-FFF2-40B4-BE49-F238E27FC236}">
                <a16:creationId xmlns:a16="http://schemas.microsoft.com/office/drawing/2014/main" id="{F77C71C5-4D38-50F9-16EA-8B01A9058360}"/>
              </a:ext>
            </a:extLst>
          </p:cNvPr>
          <p:cNvSpPr>
            <a:spLocks noGrp="1"/>
          </p:cNvSpPr>
          <p:nvPr>
            <p:ph type="sldNum" sz="quarter" idx="4"/>
          </p:nvPr>
        </p:nvSpPr>
        <p:spPr>
          <a:xfrm>
            <a:off x="11539496" y="6402400"/>
            <a:ext cx="466808" cy="262956"/>
          </a:xfrm>
          <a:prstGeom prst="rect">
            <a:avLst/>
          </a:prstGeom>
        </p:spPr>
        <p:txBody>
          <a:bodyPr/>
          <a:lstStyle>
            <a:lvl1pPr algn="ctr">
              <a:defRPr sz="1200">
                <a:solidFill>
                  <a:schemeClr val="bg1"/>
                </a:solidFill>
                <a:latin typeface="Trebuchet MS" panose="020B0703020202090204" pitchFamily="34" charset="0"/>
              </a:defRPr>
            </a:lvl1pPr>
          </a:lstStyle>
          <a:p>
            <a:fld id="{A7B6D678-1BEE-794D-83BF-E9185EBE3859}" type="slidenum">
              <a:rPr lang="en-US" smtClean="0"/>
              <a:pPr/>
              <a:t>‹#›</a:t>
            </a:fld>
            <a:endParaRPr lang="en-US"/>
          </a:p>
        </p:txBody>
      </p:sp>
      <p:sp>
        <p:nvSpPr>
          <p:cNvPr id="5" name="Title 1">
            <a:extLst>
              <a:ext uri="{FF2B5EF4-FFF2-40B4-BE49-F238E27FC236}">
                <a16:creationId xmlns:a16="http://schemas.microsoft.com/office/drawing/2014/main" id="{3B13E2F9-CD6F-4489-EB2B-358472D3B039}"/>
              </a:ext>
            </a:extLst>
          </p:cNvPr>
          <p:cNvSpPr>
            <a:spLocks noGrp="1"/>
          </p:cNvSpPr>
          <p:nvPr>
            <p:ph type="title" hasCustomPrompt="1"/>
          </p:nvPr>
        </p:nvSpPr>
        <p:spPr>
          <a:xfrm>
            <a:off x="533645" y="476108"/>
            <a:ext cx="6546424" cy="505540"/>
          </a:xfrm>
        </p:spPr>
        <p:txBody>
          <a:bodyPr anchor="b">
            <a:noAutofit/>
          </a:bodyPr>
          <a:lstStyle>
            <a:lvl1pPr marL="0" algn="l" defTabSz="914400" rtl="0" eaLnBrk="1" latinLnBrk="0" hangingPunct="1">
              <a:lnSpc>
                <a:spcPct val="90000"/>
              </a:lnSpc>
              <a:spcBef>
                <a:spcPct val="0"/>
              </a:spcBef>
              <a:buNone/>
              <a:defRPr lang="en-US" sz="2800" kern="1200" cap="all" spc="150" baseline="0" dirty="0">
                <a:solidFill>
                  <a:srgbClr val="1983C6"/>
                </a:solidFill>
                <a:latin typeface="Trebuchet MS" panose="020B0703020202090204" pitchFamily="34" charset="0"/>
                <a:ea typeface="+mj-ea"/>
                <a:cs typeface="+mj-cs"/>
              </a:defRPr>
            </a:lvl1pPr>
          </a:lstStyle>
          <a:p>
            <a:r>
              <a:rPr lang="en-US"/>
              <a:t>CLICK TO EDIT MASTER TITLE STYLE</a:t>
            </a:r>
          </a:p>
        </p:txBody>
      </p:sp>
      <p:sp>
        <p:nvSpPr>
          <p:cNvPr id="9" name="Text Placeholder 3">
            <a:extLst>
              <a:ext uri="{FF2B5EF4-FFF2-40B4-BE49-F238E27FC236}">
                <a16:creationId xmlns:a16="http://schemas.microsoft.com/office/drawing/2014/main" id="{7C0811B5-F4AC-772F-71AF-C5FBA3DB36A0}"/>
              </a:ext>
            </a:extLst>
          </p:cNvPr>
          <p:cNvSpPr>
            <a:spLocks noGrp="1"/>
          </p:cNvSpPr>
          <p:nvPr>
            <p:ph type="body" sz="half" idx="11"/>
          </p:nvPr>
        </p:nvSpPr>
        <p:spPr>
          <a:xfrm>
            <a:off x="533645" y="1295884"/>
            <a:ext cx="6294728" cy="3687596"/>
          </a:xfrm>
        </p:spPr>
        <p:txBody>
          <a:bodyPr>
            <a:noAutofit/>
          </a:bodyPr>
          <a:lstStyle>
            <a:lvl1pPr marL="285750" indent="-285750" algn="l" defTabSz="914400" rtl="0" eaLnBrk="1" fontAlgn="base" latinLnBrk="0" hangingPunct="1">
              <a:lnSpc>
                <a:spcPct val="150000"/>
              </a:lnSpc>
              <a:spcBef>
                <a:spcPts val="400"/>
              </a:spcBef>
              <a:buClr>
                <a:srgbClr val="1983C6"/>
              </a:buClr>
              <a:buFont typeface="Arial" panose="020B0604020202020204" pitchFamily="34" charset="0"/>
              <a:buChar char="•"/>
              <a:defRPr lang="en-US" sz="1600" b="0" i="0" u="none" strike="noStrike" kern="1200" spc="0" baseline="0" dirty="0">
                <a:solidFill>
                  <a:srgbClr val="384648"/>
                </a:solidFill>
                <a:effectLst/>
                <a:latin typeface="Trebuchet MS" panose="020B0703020202090204" pitchFamily="34" charset="0"/>
                <a:ea typeface="+mn-ea"/>
                <a:cs typeface="+mn-cs"/>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a:p>
            <a:pPr lvl="0"/>
            <a:endParaRPr lang="en-US"/>
          </a:p>
          <a:p>
            <a:pPr lvl="0"/>
            <a:endParaRPr lang="en-US"/>
          </a:p>
        </p:txBody>
      </p:sp>
    </p:spTree>
    <p:extLst>
      <p:ext uri="{BB962C8B-B14F-4D97-AF65-F5344CB8AC3E}">
        <p14:creationId xmlns:p14="http://schemas.microsoft.com/office/powerpoint/2010/main" val="112956055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Content With Image + Copy 2">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22886FEC-A01A-D4C2-3454-720E63F872C5}"/>
              </a:ext>
            </a:extLst>
          </p:cNvPr>
          <p:cNvSpPr/>
          <p:nvPr userDrawn="1"/>
        </p:nvSpPr>
        <p:spPr>
          <a:xfrm>
            <a:off x="2888" y="0"/>
            <a:ext cx="4822825" cy="6129338"/>
          </a:xfrm>
          <a:prstGeom prst="rect">
            <a:avLst/>
          </a:prstGeom>
          <a:solidFill>
            <a:schemeClr val="lt1">
              <a:alpha val="50000"/>
            </a:schemeClr>
          </a:solidFill>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7" name="Picture Placeholder 7">
            <a:extLst>
              <a:ext uri="{FF2B5EF4-FFF2-40B4-BE49-F238E27FC236}">
                <a16:creationId xmlns:a16="http://schemas.microsoft.com/office/drawing/2014/main" id="{662670C4-5EF3-2B1E-ADF9-11B03EB456B0}"/>
              </a:ext>
            </a:extLst>
          </p:cNvPr>
          <p:cNvSpPr>
            <a:spLocks noGrp="1"/>
          </p:cNvSpPr>
          <p:nvPr>
            <p:ph type="pic" sz="quarter" idx="13"/>
          </p:nvPr>
        </p:nvSpPr>
        <p:spPr>
          <a:xfrm>
            <a:off x="0" y="0"/>
            <a:ext cx="4822825" cy="6129338"/>
          </a:xfrm>
          <a:solidFill>
            <a:schemeClr val="accent5">
              <a:lumMod val="20000"/>
              <a:lumOff val="80000"/>
            </a:schemeClr>
          </a:solidFill>
        </p:spPr>
        <p:txBody>
          <a:bodyPr/>
          <a:lstStyle/>
          <a:p>
            <a:endParaRPr lang="en-US"/>
          </a:p>
        </p:txBody>
      </p:sp>
      <p:sp>
        <p:nvSpPr>
          <p:cNvPr id="6" name="Rectangle 5">
            <a:extLst>
              <a:ext uri="{FF2B5EF4-FFF2-40B4-BE49-F238E27FC236}">
                <a16:creationId xmlns:a16="http://schemas.microsoft.com/office/drawing/2014/main" id="{6F34518F-4CC9-1C5F-7C94-3D346D15B02A}"/>
              </a:ext>
            </a:extLst>
          </p:cNvPr>
          <p:cNvSpPr/>
          <p:nvPr userDrawn="1"/>
        </p:nvSpPr>
        <p:spPr>
          <a:xfrm>
            <a:off x="11353800" y="6341859"/>
            <a:ext cx="838200" cy="365125"/>
          </a:xfrm>
          <a:prstGeom prst="rect">
            <a:avLst/>
          </a:prstGeom>
          <a:solidFill>
            <a:srgbClr val="1983C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Slide Number Placeholder 5">
            <a:extLst>
              <a:ext uri="{FF2B5EF4-FFF2-40B4-BE49-F238E27FC236}">
                <a16:creationId xmlns:a16="http://schemas.microsoft.com/office/drawing/2014/main" id="{F77C71C5-4D38-50F9-16EA-8B01A9058360}"/>
              </a:ext>
            </a:extLst>
          </p:cNvPr>
          <p:cNvSpPr>
            <a:spLocks noGrp="1"/>
          </p:cNvSpPr>
          <p:nvPr>
            <p:ph type="sldNum" sz="quarter" idx="4"/>
          </p:nvPr>
        </p:nvSpPr>
        <p:spPr>
          <a:xfrm>
            <a:off x="11539496" y="6402400"/>
            <a:ext cx="466808" cy="262956"/>
          </a:xfrm>
          <a:prstGeom prst="rect">
            <a:avLst/>
          </a:prstGeom>
        </p:spPr>
        <p:txBody>
          <a:bodyPr/>
          <a:lstStyle>
            <a:lvl1pPr algn="ctr">
              <a:defRPr sz="1200">
                <a:solidFill>
                  <a:schemeClr val="bg1"/>
                </a:solidFill>
                <a:latin typeface="Trebuchet MS" panose="020B0703020202090204" pitchFamily="34" charset="0"/>
              </a:defRPr>
            </a:lvl1pPr>
          </a:lstStyle>
          <a:p>
            <a:fld id="{A7B6D678-1BEE-794D-83BF-E9185EBE3859}" type="slidenum">
              <a:rPr lang="en-US" smtClean="0"/>
              <a:pPr/>
              <a:t>‹#›</a:t>
            </a:fld>
            <a:endParaRPr lang="en-US"/>
          </a:p>
        </p:txBody>
      </p:sp>
      <p:sp>
        <p:nvSpPr>
          <p:cNvPr id="5" name="Title 1">
            <a:extLst>
              <a:ext uri="{FF2B5EF4-FFF2-40B4-BE49-F238E27FC236}">
                <a16:creationId xmlns:a16="http://schemas.microsoft.com/office/drawing/2014/main" id="{3B13E2F9-CD6F-4489-EB2B-358472D3B039}"/>
              </a:ext>
            </a:extLst>
          </p:cNvPr>
          <p:cNvSpPr>
            <a:spLocks noGrp="1"/>
          </p:cNvSpPr>
          <p:nvPr>
            <p:ph type="title" hasCustomPrompt="1"/>
          </p:nvPr>
        </p:nvSpPr>
        <p:spPr>
          <a:xfrm>
            <a:off x="5363627" y="476110"/>
            <a:ext cx="6445196" cy="505540"/>
          </a:xfrm>
        </p:spPr>
        <p:txBody>
          <a:bodyPr anchor="b">
            <a:noAutofit/>
          </a:bodyPr>
          <a:lstStyle>
            <a:lvl1pPr marL="0" algn="l" defTabSz="914400" rtl="0" eaLnBrk="1" latinLnBrk="0" hangingPunct="1">
              <a:lnSpc>
                <a:spcPct val="90000"/>
              </a:lnSpc>
              <a:spcBef>
                <a:spcPct val="0"/>
              </a:spcBef>
              <a:buNone/>
              <a:defRPr lang="en-US" sz="2800" kern="1200" cap="all" spc="150" baseline="0" dirty="0">
                <a:solidFill>
                  <a:srgbClr val="1983C6"/>
                </a:solidFill>
                <a:latin typeface="Trebuchet MS" panose="020B0703020202090204" pitchFamily="34" charset="0"/>
                <a:ea typeface="+mj-ea"/>
                <a:cs typeface="+mj-cs"/>
              </a:defRPr>
            </a:lvl1pPr>
          </a:lstStyle>
          <a:p>
            <a:r>
              <a:rPr lang="en-US"/>
              <a:t>CLICK TO EDIT MASTER TITLE STYLE</a:t>
            </a:r>
          </a:p>
        </p:txBody>
      </p:sp>
      <p:sp>
        <p:nvSpPr>
          <p:cNvPr id="9" name="Text Placeholder 3">
            <a:extLst>
              <a:ext uri="{FF2B5EF4-FFF2-40B4-BE49-F238E27FC236}">
                <a16:creationId xmlns:a16="http://schemas.microsoft.com/office/drawing/2014/main" id="{7C0811B5-F4AC-772F-71AF-C5FBA3DB36A0}"/>
              </a:ext>
            </a:extLst>
          </p:cNvPr>
          <p:cNvSpPr>
            <a:spLocks noGrp="1"/>
          </p:cNvSpPr>
          <p:nvPr>
            <p:ph type="body" sz="half" idx="11"/>
          </p:nvPr>
        </p:nvSpPr>
        <p:spPr>
          <a:xfrm>
            <a:off x="5363627" y="1295884"/>
            <a:ext cx="6287760" cy="4833454"/>
          </a:xfrm>
        </p:spPr>
        <p:txBody>
          <a:bodyPr>
            <a:noAutofit/>
          </a:bodyPr>
          <a:lstStyle>
            <a:lvl1pPr marL="285750" indent="-285750" algn="l" defTabSz="914400" rtl="0" eaLnBrk="1" fontAlgn="base" latinLnBrk="0" hangingPunct="1">
              <a:lnSpc>
                <a:spcPct val="150000"/>
              </a:lnSpc>
              <a:spcBef>
                <a:spcPts val="400"/>
              </a:spcBef>
              <a:buClr>
                <a:srgbClr val="1983C6"/>
              </a:buClr>
              <a:buFont typeface="Arial" panose="020B0604020202020204" pitchFamily="34" charset="0"/>
              <a:buChar char="•"/>
              <a:defRPr lang="en-US" sz="1600" b="0" i="0" u="none" strike="noStrike" kern="1200" spc="0" baseline="0" dirty="0">
                <a:solidFill>
                  <a:srgbClr val="384648"/>
                </a:solidFill>
                <a:effectLst/>
                <a:latin typeface="Trebuchet MS" panose="020B0703020202090204" pitchFamily="34" charset="0"/>
                <a:ea typeface="+mn-ea"/>
                <a:cs typeface="+mn-cs"/>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a:p>
            <a:pPr lvl="0"/>
            <a:endParaRPr lang="en-US"/>
          </a:p>
          <a:p>
            <a:pPr lvl="0"/>
            <a:endParaRPr lang="en-US"/>
          </a:p>
        </p:txBody>
      </p:sp>
    </p:spTree>
    <p:extLst>
      <p:ext uri="{BB962C8B-B14F-4D97-AF65-F5344CB8AC3E}">
        <p14:creationId xmlns:p14="http://schemas.microsoft.com/office/powerpoint/2010/main" val="347300641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Infographic">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E5F40AFA-D087-8324-FDC4-1DCB7EAA0E69}"/>
              </a:ext>
            </a:extLst>
          </p:cNvPr>
          <p:cNvSpPr/>
          <p:nvPr userDrawn="1"/>
        </p:nvSpPr>
        <p:spPr>
          <a:xfrm>
            <a:off x="11353800" y="6341859"/>
            <a:ext cx="838200" cy="365125"/>
          </a:xfrm>
          <a:prstGeom prst="rect">
            <a:avLst/>
          </a:prstGeom>
          <a:solidFill>
            <a:srgbClr val="1983C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Slide Number Placeholder 3">
            <a:extLst>
              <a:ext uri="{FF2B5EF4-FFF2-40B4-BE49-F238E27FC236}">
                <a16:creationId xmlns:a16="http://schemas.microsoft.com/office/drawing/2014/main" id="{9C9AA689-0A82-4B6A-F2FC-BA3F5DA01D6E}"/>
              </a:ext>
            </a:extLst>
          </p:cNvPr>
          <p:cNvSpPr>
            <a:spLocks noGrp="1"/>
          </p:cNvSpPr>
          <p:nvPr>
            <p:ph type="sldNum" sz="quarter" idx="11"/>
          </p:nvPr>
        </p:nvSpPr>
        <p:spPr/>
        <p:txBody>
          <a:bodyPr/>
          <a:lstStyle/>
          <a:p>
            <a:fld id="{A7B6D678-1BEE-794D-83BF-E9185EBE3859}" type="slidenum">
              <a:rPr lang="en-US" smtClean="0"/>
              <a:pPr/>
              <a:t>‹#›</a:t>
            </a:fld>
            <a:endParaRPr lang="en-US"/>
          </a:p>
        </p:txBody>
      </p:sp>
      <p:sp>
        <p:nvSpPr>
          <p:cNvPr id="5" name="Picture Placeholder 7">
            <a:extLst>
              <a:ext uri="{FF2B5EF4-FFF2-40B4-BE49-F238E27FC236}">
                <a16:creationId xmlns:a16="http://schemas.microsoft.com/office/drawing/2014/main" id="{4E7965A6-2ABB-D960-FFD0-161B5402961D}"/>
              </a:ext>
            </a:extLst>
          </p:cNvPr>
          <p:cNvSpPr>
            <a:spLocks noGrp="1"/>
          </p:cNvSpPr>
          <p:nvPr>
            <p:ph type="pic" sz="quarter" idx="13" hasCustomPrompt="1"/>
          </p:nvPr>
        </p:nvSpPr>
        <p:spPr>
          <a:xfrm>
            <a:off x="6158206" y="1295884"/>
            <a:ext cx="5500150" cy="4833454"/>
          </a:xfrm>
          <a:noFill/>
        </p:spPr>
        <p:txBody>
          <a:bodyPr/>
          <a:lstStyle/>
          <a:p>
            <a:r>
              <a:rPr lang="en-US"/>
              <a:t>Infographic here</a:t>
            </a:r>
          </a:p>
        </p:txBody>
      </p:sp>
      <p:sp>
        <p:nvSpPr>
          <p:cNvPr id="6" name="Title 1">
            <a:extLst>
              <a:ext uri="{FF2B5EF4-FFF2-40B4-BE49-F238E27FC236}">
                <a16:creationId xmlns:a16="http://schemas.microsoft.com/office/drawing/2014/main" id="{D6C59A78-554F-EC1A-4F28-449CA19AFE39}"/>
              </a:ext>
            </a:extLst>
          </p:cNvPr>
          <p:cNvSpPr>
            <a:spLocks noGrp="1"/>
          </p:cNvSpPr>
          <p:nvPr>
            <p:ph type="title" hasCustomPrompt="1"/>
          </p:nvPr>
        </p:nvSpPr>
        <p:spPr>
          <a:xfrm>
            <a:off x="533645" y="476108"/>
            <a:ext cx="11124711" cy="505540"/>
          </a:xfrm>
        </p:spPr>
        <p:txBody>
          <a:bodyPr anchor="b">
            <a:noAutofit/>
          </a:bodyPr>
          <a:lstStyle>
            <a:lvl1pPr marL="0" algn="l" defTabSz="914400" rtl="0" eaLnBrk="1" latinLnBrk="0" hangingPunct="1">
              <a:lnSpc>
                <a:spcPct val="90000"/>
              </a:lnSpc>
              <a:spcBef>
                <a:spcPct val="0"/>
              </a:spcBef>
              <a:buNone/>
              <a:defRPr lang="en-US" sz="2800" kern="1200" cap="all" spc="150" baseline="0" dirty="0">
                <a:solidFill>
                  <a:srgbClr val="1983C6"/>
                </a:solidFill>
                <a:latin typeface="Trebuchet MS" panose="020B0703020202090204" pitchFamily="34" charset="0"/>
                <a:ea typeface="+mj-ea"/>
                <a:cs typeface="+mj-cs"/>
              </a:defRPr>
            </a:lvl1pPr>
          </a:lstStyle>
          <a:p>
            <a:r>
              <a:rPr lang="en-US"/>
              <a:t>CLICK TO EDIT MASTER TITLE STYLE</a:t>
            </a:r>
          </a:p>
        </p:txBody>
      </p:sp>
      <p:sp>
        <p:nvSpPr>
          <p:cNvPr id="7" name="Text Placeholder 3">
            <a:extLst>
              <a:ext uri="{FF2B5EF4-FFF2-40B4-BE49-F238E27FC236}">
                <a16:creationId xmlns:a16="http://schemas.microsoft.com/office/drawing/2014/main" id="{B2AC2DB7-1E15-97C4-E667-48B1361B57E3}"/>
              </a:ext>
            </a:extLst>
          </p:cNvPr>
          <p:cNvSpPr>
            <a:spLocks noGrp="1"/>
          </p:cNvSpPr>
          <p:nvPr>
            <p:ph type="body" sz="half" idx="14"/>
          </p:nvPr>
        </p:nvSpPr>
        <p:spPr>
          <a:xfrm>
            <a:off x="533645" y="1295883"/>
            <a:ext cx="5083757" cy="4833453"/>
          </a:xfrm>
        </p:spPr>
        <p:txBody>
          <a:bodyPr>
            <a:noAutofit/>
          </a:bodyPr>
          <a:lstStyle>
            <a:lvl1pPr marL="285750" indent="-285750" algn="l" defTabSz="914400" rtl="0" eaLnBrk="1" fontAlgn="base" latinLnBrk="0" hangingPunct="1">
              <a:lnSpc>
                <a:spcPct val="150000"/>
              </a:lnSpc>
              <a:spcBef>
                <a:spcPts val="400"/>
              </a:spcBef>
              <a:buClr>
                <a:srgbClr val="1983C6"/>
              </a:buClr>
              <a:buFont typeface="Arial" panose="020B0604020202020204" pitchFamily="34" charset="0"/>
              <a:buChar char="•"/>
              <a:defRPr lang="en-US" sz="1600" b="0" i="0" u="none" strike="noStrike" kern="1200" spc="0" baseline="0" dirty="0">
                <a:solidFill>
                  <a:srgbClr val="384648"/>
                </a:solidFill>
                <a:effectLst/>
                <a:latin typeface="Trebuchet MS" panose="020B0703020202090204" pitchFamily="34" charset="0"/>
                <a:ea typeface="+mn-ea"/>
                <a:cs typeface="+mn-cs"/>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a:p>
            <a:pPr lvl="0"/>
            <a:endParaRPr lang="en-US"/>
          </a:p>
          <a:p>
            <a:pPr lvl="0"/>
            <a:endParaRPr lang="en-US"/>
          </a:p>
        </p:txBody>
      </p:sp>
    </p:spTree>
    <p:extLst>
      <p:ext uri="{BB962C8B-B14F-4D97-AF65-F5344CB8AC3E}">
        <p14:creationId xmlns:p14="http://schemas.microsoft.com/office/powerpoint/2010/main" val="103741207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Infographic 2">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C3D32A10-9C52-D3C4-016F-949C3573855F}"/>
              </a:ext>
            </a:extLst>
          </p:cNvPr>
          <p:cNvSpPr/>
          <p:nvPr userDrawn="1"/>
        </p:nvSpPr>
        <p:spPr>
          <a:xfrm>
            <a:off x="11353800" y="6341859"/>
            <a:ext cx="838200" cy="365125"/>
          </a:xfrm>
          <a:prstGeom prst="rect">
            <a:avLst/>
          </a:prstGeom>
          <a:solidFill>
            <a:srgbClr val="1983C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Slide Number Placeholder 3">
            <a:extLst>
              <a:ext uri="{FF2B5EF4-FFF2-40B4-BE49-F238E27FC236}">
                <a16:creationId xmlns:a16="http://schemas.microsoft.com/office/drawing/2014/main" id="{9C9AA689-0A82-4B6A-F2FC-BA3F5DA01D6E}"/>
              </a:ext>
            </a:extLst>
          </p:cNvPr>
          <p:cNvSpPr>
            <a:spLocks noGrp="1"/>
          </p:cNvSpPr>
          <p:nvPr>
            <p:ph type="sldNum" sz="quarter" idx="11"/>
          </p:nvPr>
        </p:nvSpPr>
        <p:spPr/>
        <p:txBody>
          <a:bodyPr/>
          <a:lstStyle/>
          <a:p>
            <a:fld id="{A7B6D678-1BEE-794D-83BF-E9185EBE3859}" type="slidenum">
              <a:rPr lang="en-US" smtClean="0"/>
              <a:pPr/>
              <a:t>‹#›</a:t>
            </a:fld>
            <a:endParaRPr lang="en-US"/>
          </a:p>
        </p:txBody>
      </p:sp>
      <p:sp>
        <p:nvSpPr>
          <p:cNvPr id="5" name="Picture Placeholder 7">
            <a:extLst>
              <a:ext uri="{FF2B5EF4-FFF2-40B4-BE49-F238E27FC236}">
                <a16:creationId xmlns:a16="http://schemas.microsoft.com/office/drawing/2014/main" id="{4E7965A6-2ABB-D960-FFD0-161B5402961D}"/>
              </a:ext>
            </a:extLst>
          </p:cNvPr>
          <p:cNvSpPr>
            <a:spLocks noGrp="1"/>
          </p:cNvSpPr>
          <p:nvPr>
            <p:ph type="pic" sz="quarter" idx="13" hasCustomPrompt="1"/>
          </p:nvPr>
        </p:nvSpPr>
        <p:spPr>
          <a:xfrm>
            <a:off x="533645" y="1295884"/>
            <a:ext cx="5500150" cy="4833454"/>
          </a:xfrm>
          <a:noFill/>
        </p:spPr>
        <p:txBody>
          <a:bodyPr/>
          <a:lstStyle/>
          <a:p>
            <a:r>
              <a:rPr lang="en-US"/>
              <a:t>Infographic here</a:t>
            </a:r>
          </a:p>
        </p:txBody>
      </p:sp>
      <p:sp>
        <p:nvSpPr>
          <p:cNvPr id="6" name="Title 1">
            <a:extLst>
              <a:ext uri="{FF2B5EF4-FFF2-40B4-BE49-F238E27FC236}">
                <a16:creationId xmlns:a16="http://schemas.microsoft.com/office/drawing/2014/main" id="{D6C59A78-554F-EC1A-4F28-449CA19AFE39}"/>
              </a:ext>
            </a:extLst>
          </p:cNvPr>
          <p:cNvSpPr>
            <a:spLocks noGrp="1"/>
          </p:cNvSpPr>
          <p:nvPr>
            <p:ph type="title" hasCustomPrompt="1"/>
          </p:nvPr>
        </p:nvSpPr>
        <p:spPr>
          <a:xfrm>
            <a:off x="533645" y="476108"/>
            <a:ext cx="11124711" cy="505540"/>
          </a:xfrm>
        </p:spPr>
        <p:txBody>
          <a:bodyPr anchor="b">
            <a:noAutofit/>
          </a:bodyPr>
          <a:lstStyle>
            <a:lvl1pPr marL="0" algn="l" defTabSz="914400" rtl="0" eaLnBrk="1" latinLnBrk="0" hangingPunct="1">
              <a:lnSpc>
                <a:spcPct val="90000"/>
              </a:lnSpc>
              <a:spcBef>
                <a:spcPct val="0"/>
              </a:spcBef>
              <a:buNone/>
              <a:defRPr lang="en-US" sz="2800" kern="1200" cap="all" spc="150" baseline="0" dirty="0">
                <a:solidFill>
                  <a:srgbClr val="1983C6"/>
                </a:solidFill>
                <a:latin typeface="Trebuchet MS" panose="020B0703020202090204" pitchFamily="34" charset="0"/>
                <a:ea typeface="+mj-ea"/>
                <a:cs typeface="+mj-cs"/>
              </a:defRPr>
            </a:lvl1pPr>
          </a:lstStyle>
          <a:p>
            <a:r>
              <a:rPr lang="en-US"/>
              <a:t>CLICK TO EDIT MASTER TITLE STYLE</a:t>
            </a:r>
          </a:p>
        </p:txBody>
      </p:sp>
      <p:sp>
        <p:nvSpPr>
          <p:cNvPr id="7" name="Text Placeholder 3">
            <a:extLst>
              <a:ext uri="{FF2B5EF4-FFF2-40B4-BE49-F238E27FC236}">
                <a16:creationId xmlns:a16="http://schemas.microsoft.com/office/drawing/2014/main" id="{B2AC2DB7-1E15-97C4-E667-48B1361B57E3}"/>
              </a:ext>
            </a:extLst>
          </p:cNvPr>
          <p:cNvSpPr>
            <a:spLocks noGrp="1"/>
          </p:cNvSpPr>
          <p:nvPr>
            <p:ph type="body" sz="half" idx="14"/>
          </p:nvPr>
        </p:nvSpPr>
        <p:spPr>
          <a:xfrm>
            <a:off x="6574598" y="1295883"/>
            <a:ext cx="5083757" cy="4833453"/>
          </a:xfrm>
        </p:spPr>
        <p:txBody>
          <a:bodyPr>
            <a:noAutofit/>
          </a:bodyPr>
          <a:lstStyle>
            <a:lvl1pPr marL="285750" indent="-285750" algn="l" defTabSz="914400" rtl="0" eaLnBrk="1" fontAlgn="base" latinLnBrk="0" hangingPunct="1">
              <a:lnSpc>
                <a:spcPct val="150000"/>
              </a:lnSpc>
              <a:spcBef>
                <a:spcPts val="400"/>
              </a:spcBef>
              <a:buClr>
                <a:srgbClr val="1983C6"/>
              </a:buClr>
              <a:buFont typeface="Arial" panose="020B0604020202020204" pitchFamily="34" charset="0"/>
              <a:buChar char="•"/>
              <a:defRPr lang="en-US" sz="1600" b="0" i="0" u="none" strike="noStrike" kern="1200" spc="0" baseline="0" dirty="0">
                <a:solidFill>
                  <a:srgbClr val="384648"/>
                </a:solidFill>
                <a:effectLst/>
                <a:latin typeface="Trebuchet MS" panose="020B0703020202090204" pitchFamily="34" charset="0"/>
                <a:ea typeface="+mn-ea"/>
                <a:cs typeface="+mn-cs"/>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a:p>
            <a:pPr lvl="0"/>
            <a:endParaRPr lang="en-US"/>
          </a:p>
          <a:p>
            <a:pPr lvl="0"/>
            <a:endParaRPr lang="en-US"/>
          </a:p>
        </p:txBody>
      </p:sp>
    </p:spTree>
    <p:extLst>
      <p:ext uri="{BB962C8B-B14F-4D97-AF65-F5344CB8AC3E}">
        <p14:creationId xmlns:p14="http://schemas.microsoft.com/office/powerpoint/2010/main" val="393777344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endParaRPr lang="en-US"/>
          </a:p>
        </p:txBody>
      </p:sp>
      <p:sp>
        <p:nvSpPr>
          <p:cNvPr id="3" name="Footer Placeholder 2"/>
          <p:cNvSpPr>
            <a:spLocks noGrp="1"/>
          </p:cNvSpPr>
          <p:nvPr>
            <p:ph type="ftr" sz="quarter" idx="11"/>
          </p:nvPr>
        </p:nvSpPr>
        <p:spPr/>
        <p:txBody>
          <a:bodyPr/>
          <a:lstStyle/>
          <a:p>
            <a:r>
              <a:rPr lang="en-US"/>
              <a:t>© Copyright 2026 Vinyl Institute. All rights reserved.</a:t>
            </a:r>
          </a:p>
        </p:txBody>
      </p:sp>
      <p:sp>
        <p:nvSpPr>
          <p:cNvPr id="4" name="Slide Number Placeholder 3"/>
          <p:cNvSpPr>
            <a:spLocks noGrp="1"/>
          </p:cNvSpPr>
          <p:nvPr>
            <p:ph type="sldNum" sz="quarter" idx="12"/>
          </p:nvPr>
        </p:nvSpPr>
        <p:spPr/>
        <p:txBody>
          <a:bodyPr/>
          <a:lstStyle/>
          <a:p>
            <a:fld id="{3E741450-F9AE-43A2-8B8E-83AEF8583DF0}" type="slidenum">
              <a:rPr lang="en-US" smtClean="0"/>
              <a:t>‹#›</a:t>
            </a:fld>
            <a:endParaRPr lang="en-US"/>
          </a:p>
        </p:txBody>
      </p:sp>
    </p:spTree>
    <p:extLst>
      <p:ext uri="{BB962C8B-B14F-4D97-AF65-F5344CB8AC3E}">
        <p14:creationId xmlns:p14="http://schemas.microsoft.com/office/powerpoint/2010/main" val="119002542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Text Slide Overview">
  <p:cSld name="Text Slide Overview">
    <p:bg>
      <p:bgPr>
        <a:solidFill>
          <a:srgbClr val="FFFFFF"/>
        </a:solidFill>
        <a:effectLst/>
      </p:bgPr>
    </p:bg>
    <p:spTree>
      <p:nvGrpSpPr>
        <p:cNvPr id="1" name="Shape 191"/>
        <p:cNvGrpSpPr/>
        <p:nvPr/>
      </p:nvGrpSpPr>
      <p:grpSpPr>
        <a:xfrm>
          <a:off x="0" y="0"/>
          <a:ext cx="0" cy="0"/>
          <a:chOff x="0" y="0"/>
          <a:chExt cx="0" cy="0"/>
        </a:xfrm>
      </p:grpSpPr>
      <p:sp>
        <p:nvSpPr>
          <p:cNvPr id="192" name="Google Shape;192;p45"/>
          <p:cNvSpPr txBox="1">
            <a:spLocks noGrp="1"/>
          </p:cNvSpPr>
          <p:nvPr>
            <p:ph type="body" idx="1"/>
          </p:nvPr>
        </p:nvSpPr>
        <p:spPr>
          <a:xfrm>
            <a:off x="533400" y="1562100"/>
            <a:ext cx="2268794" cy="2097336"/>
          </a:xfrm>
          <a:prstGeom prst="rect">
            <a:avLst/>
          </a:prstGeom>
          <a:solidFill>
            <a:schemeClr val="lt1"/>
          </a:solidFill>
          <a:ln>
            <a:noFill/>
          </a:ln>
        </p:spPr>
        <p:txBody>
          <a:bodyPr spcFirstLastPara="1" wrap="square" lIns="182875" tIns="182875" rIns="182875" bIns="0" anchor="t" anchorCtr="0">
            <a:noAutofit/>
          </a:bodyPr>
          <a:lstStyle>
            <a:lvl1pPr marL="457200" lvl="0" indent="-228600" algn="l">
              <a:lnSpc>
                <a:spcPct val="90000"/>
              </a:lnSpc>
              <a:spcBef>
                <a:spcPts val="1000"/>
              </a:spcBef>
              <a:spcAft>
                <a:spcPts val="0"/>
              </a:spcAft>
              <a:buSzPts val="1600"/>
              <a:buNone/>
              <a:defRPr sz="1600" b="1" i="0">
                <a:solidFill>
                  <a:schemeClr val="accent1"/>
                </a:solidFill>
                <a:latin typeface="Nunito"/>
                <a:ea typeface="Nunito"/>
                <a:cs typeface="Nunito"/>
                <a:sym typeface="Nunito"/>
              </a:defRPr>
            </a:lvl1pPr>
            <a:lvl2pPr marL="914400" lvl="1" indent="-228600" algn="l">
              <a:lnSpc>
                <a:spcPct val="90000"/>
              </a:lnSpc>
              <a:spcBef>
                <a:spcPts val="500"/>
              </a:spcBef>
              <a:spcAft>
                <a:spcPts val="0"/>
              </a:spcAft>
              <a:buSzPts val="1800"/>
              <a:buNone/>
              <a:defRPr/>
            </a:lvl2pPr>
            <a:lvl3pPr marL="1371600" lvl="2" indent="-342900" algn="l">
              <a:lnSpc>
                <a:spcPct val="90000"/>
              </a:lnSpc>
              <a:spcBef>
                <a:spcPts val="500"/>
              </a:spcBef>
              <a:spcAft>
                <a:spcPts val="0"/>
              </a:spcAft>
              <a:buSzPts val="1800"/>
              <a:buChar char="•"/>
              <a:defRPr/>
            </a:lvl3pPr>
            <a:lvl4pPr marL="1828800" lvl="3" indent="-342900" algn="l">
              <a:lnSpc>
                <a:spcPct val="90000"/>
              </a:lnSpc>
              <a:spcBef>
                <a:spcPts val="500"/>
              </a:spcBef>
              <a:spcAft>
                <a:spcPts val="0"/>
              </a:spcAft>
              <a:buSzPts val="1800"/>
              <a:buChar char="•"/>
              <a:defRPr/>
            </a:lvl4pPr>
            <a:lvl5pPr marL="2286000" lvl="4" indent="-342900" algn="l">
              <a:lnSpc>
                <a:spcPct val="90000"/>
              </a:lnSpc>
              <a:spcBef>
                <a:spcPts val="500"/>
              </a:spcBef>
              <a:spcAft>
                <a:spcPts val="0"/>
              </a:spcAft>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93" name="Google Shape;193;p45"/>
          <p:cNvSpPr txBox="1">
            <a:spLocks noGrp="1"/>
          </p:cNvSpPr>
          <p:nvPr>
            <p:ph type="body" idx="2"/>
          </p:nvPr>
        </p:nvSpPr>
        <p:spPr>
          <a:xfrm>
            <a:off x="2986548" y="1562100"/>
            <a:ext cx="8786352" cy="2097336"/>
          </a:xfrm>
          <a:prstGeom prst="rect">
            <a:avLst/>
          </a:prstGeom>
          <a:solidFill>
            <a:schemeClr val="lt1"/>
          </a:solidFill>
          <a:ln>
            <a:noFill/>
          </a:ln>
        </p:spPr>
        <p:txBody>
          <a:bodyPr spcFirstLastPara="1" wrap="square" lIns="182875" tIns="182875" rIns="182875" bIns="0" anchor="t" anchorCtr="0">
            <a:noAutofit/>
          </a:bodyPr>
          <a:lstStyle>
            <a:lvl1pPr marL="457200" lvl="0" indent="-228600" algn="l">
              <a:lnSpc>
                <a:spcPct val="90000"/>
              </a:lnSpc>
              <a:spcBef>
                <a:spcPts val="1000"/>
              </a:spcBef>
              <a:spcAft>
                <a:spcPts val="0"/>
              </a:spcAft>
              <a:buSzPts val="1600"/>
              <a:buNone/>
              <a:defRPr sz="1600" b="0" i="0">
                <a:latin typeface="Nunito"/>
                <a:ea typeface="Nunito"/>
                <a:cs typeface="Nunito"/>
                <a:sym typeface="Nunito"/>
              </a:defRPr>
            </a:lvl1pPr>
            <a:lvl2pPr marL="914400" lvl="1" indent="-228600" algn="l">
              <a:lnSpc>
                <a:spcPct val="90000"/>
              </a:lnSpc>
              <a:spcBef>
                <a:spcPts val="500"/>
              </a:spcBef>
              <a:spcAft>
                <a:spcPts val="0"/>
              </a:spcAft>
              <a:buSzPts val="1800"/>
              <a:buNone/>
              <a:defRPr/>
            </a:lvl2pPr>
            <a:lvl3pPr marL="1371600" lvl="2" indent="-342900" algn="l">
              <a:lnSpc>
                <a:spcPct val="90000"/>
              </a:lnSpc>
              <a:spcBef>
                <a:spcPts val="500"/>
              </a:spcBef>
              <a:spcAft>
                <a:spcPts val="0"/>
              </a:spcAft>
              <a:buSzPts val="1800"/>
              <a:buChar char="•"/>
              <a:defRPr/>
            </a:lvl3pPr>
            <a:lvl4pPr marL="1828800" lvl="3" indent="-342900" algn="l">
              <a:lnSpc>
                <a:spcPct val="90000"/>
              </a:lnSpc>
              <a:spcBef>
                <a:spcPts val="500"/>
              </a:spcBef>
              <a:spcAft>
                <a:spcPts val="0"/>
              </a:spcAft>
              <a:buSzPts val="1800"/>
              <a:buChar char="•"/>
              <a:defRPr/>
            </a:lvl4pPr>
            <a:lvl5pPr marL="2286000" lvl="4" indent="-342900" algn="l">
              <a:lnSpc>
                <a:spcPct val="90000"/>
              </a:lnSpc>
              <a:spcBef>
                <a:spcPts val="500"/>
              </a:spcBef>
              <a:spcAft>
                <a:spcPts val="0"/>
              </a:spcAft>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94" name="Google Shape;194;p45"/>
          <p:cNvSpPr txBox="1">
            <a:spLocks noGrp="1"/>
          </p:cNvSpPr>
          <p:nvPr>
            <p:ph type="body" idx="3"/>
          </p:nvPr>
        </p:nvSpPr>
        <p:spPr>
          <a:xfrm>
            <a:off x="533400" y="3814097"/>
            <a:ext cx="2268794" cy="2013214"/>
          </a:xfrm>
          <a:prstGeom prst="rect">
            <a:avLst/>
          </a:prstGeom>
          <a:solidFill>
            <a:schemeClr val="lt1"/>
          </a:solidFill>
          <a:ln>
            <a:noFill/>
          </a:ln>
        </p:spPr>
        <p:txBody>
          <a:bodyPr spcFirstLastPara="1" wrap="square" lIns="182875" tIns="182875" rIns="182875" bIns="0" anchor="t" anchorCtr="0">
            <a:noAutofit/>
          </a:bodyPr>
          <a:lstStyle>
            <a:lvl1pPr marL="457200" lvl="0" indent="-228600" algn="l">
              <a:lnSpc>
                <a:spcPct val="90000"/>
              </a:lnSpc>
              <a:spcBef>
                <a:spcPts val="1000"/>
              </a:spcBef>
              <a:spcAft>
                <a:spcPts val="0"/>
              </a:spcAft>
              <a:buSzPts val="1600"/>
              <a:buNone/>
              <a:defRPr sz="1600" b="1" i="0">
                <a:solidFill>
                  <a:schemeClr val="accent1"/>
                </a:solidFill>
                <a:latin typeface="Nunito"/>
                <a:ea typeface="Nunito"/>
                <a:cs typeface="Nunito"/>
                <a:sym typeface="Nunito"/>
              </a:defRPr>
            </a:lvl1pPr>
            <a:lvl2pPr marL="914400" lvl="1" indent="-228600" algn="l">
              <a:lnSpc>
                <a:spcPct val="90000"/>
              </a:lnSpc>
              <a:spcBef>
                <a:spcPts val="500"/>
              </a:spcBef>
              <a:spcAft>
                <a:spcPts val="0"/>
              </a:spcAft>
              <a:buSzPts val="1800"/>
              <a:buNone/>
              <a:defRPr/>
            </a:lvl2pPr>
            <a:lvl3pPr marL="1371600" lvl="2" indent="-342900" algn="l">
              <a:lnSpc>
                <a:spcPct val="90000"/>
              </a:lnSpc>
              <a:spcBef>
                <a:spcPts val="500"/>
              </a:spcBef>
              <a:spcAft>
                <a:spcPts val="0"/>
              </a:spcAft>
              <a:buSzPts val="1800"/>
              <a:buChar char="•"/>
              <a:defRPr/>
            </a:lvl3pPr>
            <a:lvl4pPr marL="1828800" lvl="3" indent="-342900" algn="l">
              <a:lnSpc>
                <a:spcPct val="90000"/>
              </a:lnSpc>
              <a:spcBef>
                <a:spcPts val="500"/>
              </a:spcBef>
              <a:spcAft>
                <a:spcPts val="0"/>
              </a:spcAft>
              <a:buSzPts val="1800"/>
              <a:buChar char="•"/>
              <a:defRPr/>
            </a:lvl4pPr>
            <a:lvl5pPr marL="2286000" lvl="4" indent="-342900" algn="l">
              <a:lnSpc>
                <a:spcPct val="90000"/>
              </a:lnSpc>
              <a:spcBef>
                <a:spcPts val="500"/>
              </a:spcBef>
              <a:spcAft>
                <a:spcPts val="0"/>
              </a:spcAft>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95" name="Google Shape;195;p45"/>
          <p:cNvSpPr txBox="1">
            <a:spLocks noGrp="1"/>
          </p:cNvSpPr>
          <p:nvPr>
            <p:ph type="body" idx="4"/>
          </p:nvPr>
        </p:nvSpPr>
        <p:spPr>
          <a:xfrm>
            <a:off x="2986548" y="3814097"/>
            <a:ext cx="8786352" cy="2013214"/>
          </a:xfrm>
          <a:prstGeom prst="rect">
            <a:avLst/>
          </a:prstGeom>
          <a:solidFill>
            <a:schemeClr val="lt1"/>
          </a:solidFill>
          <a:ln>
            <a:noFill/>
          </a:ln>
        </p:spPr>
        <p:txBody>
          <a:bodyPr spcFirstLastPara="1" wrap="square" lIns="182875" tIns="182875" rIns="182875" bIns="0" anchor="t" anchorCtr="0">
            <a:noAutofit/>
          </a:bodyPr>
          <a:lstStyle>
            <a:lvl1pPr marL="457200" lvl="0" indent="-228600" algn="l">
              <a:lnSpc>
                <a:spcPct val="90000"/>
              </a:lnSpc>
              <a:spcBef>
                <a:spcPts val="1000"/>
              </a:spcBef>
              <a:spcAft>
                <a:spcPts val="0"/>
              </a:spcAft>
              <a:buSzPts val="1600"/>
              <a:buNone/>
              <a:defRPr sz="1600" b="0" i="0">
                <a:latin typeface="Nunito"/>
                <a:ea typeface="Nunito"/>
                <a:cs typeface="Nunito"/>
                <a:sym typeface="Nunito"/>
              </a:defRPr>
            </a:lvl1pPr>
            <a:lvl2pPr marL="914400" lvl="1" indent="-228600" algn="l">
              <a:lnSpc>
                <a:spcPct val="90000"/>
              </a:lnSpc>
              <a:spcBef>
                <a:spcPts val="500"/>
              </a:spcBef>
              <a:spcAft>
                <a:spcPts val="0"/>
              </a:spcAft>
              <a:buSzPts val="1800"/>
              <a:buNone/>
              <a:defRPr/>
            </a:lvl2pPr>
            <a:lvl3pPr marL="1371600" lvl="2" indent="-342900" algn="l">
              <a:lnSpc>
                <a:spcPct val="90000"/>
              </a:lnSpc>
              <a:spcBef>
                <a:spcPts val="500"/>
              </a:spcBef>
              <a:spcAft>
                <a:spcPts val="0"/>
              </a:spcAft>
              <a:buSzPts val="1800"/>
              <a:buChar char="•"/>
              <a:defRPr/>
            </a:lvl3pPr>
            <a:lvl4pPr marL="1828800" lvl="3" indent="-342900" algn="l">
              <a:lnSpc>
                <a:spcPct val="90000"/>
              </a:lnSpc>
              <a:spcBef>
                <a:spcPts val="500"/>
              </a:spcBef>
              <a:spcAft>
                <a:spcPts val="0"/>
              </a:spcAft>
              <a:buSzPts val="1800"/>
              <a:buChar char="•"/>
              <a:defRPr/>
            </a:lvl4pPr>
            <a:lvl5pPr marL="2286000" lvl="4" indent="-342900" algn="l">
              <a:lnSpc>
                <a:spcPct val="90000"/>
              </a:lnSpc>
              <a:spcBef>
                <a:spcPts val="500"/>
              </a:spcBef>
              <a:spcAft>
                <a:spcPts val="0"/>
              </a:spcAft>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96" name="Google Shape;196;p45"/>
          <p:cNvSpPr txBox="1">
            <a:spLocks noGrp="1"/>
          </p:cNvSpPr>
          <p:nvPr>
            <p:ph type="title"/>
          </p:nvPr>
        </p:nvSpPr>
        <p:spPr>
          <a:xfrm>
            <a:off x="545275" y="833695"/>
            <a:ext cx="11151425" cy="737359"/>
          </a:xfrm>
          <a:prstGeom prst="rect">
            <a:avLst/>
          </a:prstGeom>
          <a:noFill/>
          <a:ln>
            <a:noFill/>
          </a:ln>
        </p:spPr>
        <p:txBody>
          <a:bodyPr spcFirstLastPara="1" wrap="square" lIns="0" tIns="0" rIns="0" bIns="0" anchor="t" anchorCtr="0">
            <a:noAutofit/>
          </a:bodyPr>
          <a:lstStyle>
            <a:lvl1pPr lvl="0" algn="l">
              <a:lnSpc>
                <a:spcPct val="85000"/>
              </a:lnSpc>
              <a:spcBef>
                <a:spcPts val="0"/>
              </a:spcBef>
              <a:spcAft>
                <a:spcPts val="0"/>
              </a:spcAft>
              <a:buSzPts val="1400"/>
              <a:buNone/>
              <a:defRPr sz="3200"/>
            </a:lvl1pPr>
            <a:lvl2pPr lvl="1" algn="l">
              <a:lnSpc>
                <a:spcPct val="90000"/>
              </a:lnSpc>
              <a:spcBef>
                <a:spcPts val="0"/>
              </a:spcBef>
              <a:spcAft>
                <a:spcPts val="0"/>
              </a:spcAft>
              <a:buSzPts val="1400"/>
              <a:buNone/>
              <a:defRPr/>
            </a:lvl2pPr>
            <a:lvl3pPr lvl="2" algn="l">
              <a:lnSpc>
                <a:spcPct val="90000"/>
              </a:lnSpc>
              <a:spcBef>
                <a:spcPts val="0"/>
              </a:spcBef>
              <a:spcAft>
                <a:spcPts val="0"/>
              </a:spcAft>
              <a:buSzPts val="1400"/>
              <a:buNone/>
              <a:defRPr/>
            </a:lvl3pPr>
            <a:lvl4pPr lvl="3" algn="l">
              <a:lnSpc>
                <a:spcPct val="90000"/>
              </a:lnSpc>
              <a:spcBef>
                <a:spcPts val="0"/>
              </a:spcBef>
              <a:spcAft>
                <a:spcPts val="0"/>
              </a:spcAft>
              <a:buSzPts val="1400"/>
              <a:buNone/>
              <a:defRPr/>
            </a:lvl4pPr>
            <a:lvl5pPr lvl="4" algn="l">
              <a:lnSpc>
                <a:spcPct val="90000"/>
              </a:lnSpc>
              <a:spcBef>
                <a:spcPts val="0"/>
              </a:spcBef>
              <a:spcAft>
                <a:spcPts val="0"/>
              </a:spcAft>
              <a:buSzPts val="1400"/>
              <a:buNone/>
              <a:defRPr/>
            </a:lvl5pPr>
            <a:lvl6pPr lvl="5" algn="l">
              <a:lnSpc>
                <a:spcPct val="90000"/>
              </a:lnSpc>
              <a:spcBef>
                <a:spcPts val="0"/>
              </a:spcBef>
              <a:spcAft>
                <a:spcPts val="0"/>
              </a:spcAft>
              <a:buSzPts val="1400"/>
              <a:buNone/>
              <a:defRPr/>
            </a:lvl6pPr>
            <a:lvl7pPr lvl="6" algn="l">
              <a:lnSpc>
                <a:spcPct val="90000"/>
              </a:lnSpc>
              <a:spcBef>
                <a:spcPts val="0"/>
              </a:spcBef>
              <a:spcAft>
                <a:spcPts val="0"/>
              </a:spcAft>
              <a:buSzPts val="1400"/>
              <a:buNone/>
              <a:defRPr/>
            </a:lvl7pPr>
            <a:lvl8pPr lvl="7" algn="l">
              <a:lnSpc>
                <a:spcPct val="90000"/>
              </a:lnSpc>
              <a:spcBef>
                <a:spcPts val="0"/>
              </a:spcBef>
              <a:spcAft>
                <a:spcPts val="0"/>
              </a:spcAft>
              <a:buSzPts val="1400"/>
              <a:buNone/>
              <a:defRPr/>
            </a:lvl8pPr>
            <a:lvl9pPr lvl="8" algn="l">
              <a:lnSpc>
                <a:spcPct val="90000"/>
              </a:lnSpc>
              <a:spcBef>
                <a:spcPts val="0"/>
              </a:spcBef>
              <a:spcAft>
                <a:spcPts val="0"/>
              </a:spcAft>
              <a:buSzPts val="1400"/>
              <a:buNone/>
              <a:defRPr/>
            </a:lvl9pPr>
          </a:lstStyle>
          <a:p>
            <a:endParaRPr/>
          </a:p>
        </p:txBody>
      </p:sp>
      <p:sp>
        <p:nvSpPr>
          <p:cNvPr id="197" name="Google Shape;197;p45"/>
          <p:cNvSpPr txBox="1">
            <a:spLocks noGrp="1"/>
          </p:cNvSpPr>
          <p:nvPr>
            <p:ph type="body" idx="5"/>
          </p:nvPr>
        </p:nvSpPr>
        <p:spPr>
          <a:xfrm>
            <a:off x="545275" y="463684"/>
            <a:ext cx="4930238" cy="342967"/>
          </a:xfrm>
          <a:prstGeom prst="rect">
            <a:avLst/>
          </a:prstGeom>
          <a:noFill/>
          <a:ln>
            <a:noFill/>
          </a:ln>
        </p:spPr>
        <p:txBody>
          <a:bodyPr spcFirstLastPara="1" wrap="square" lIns="0" tIns="0" rIns="91425" bIns="0" anchor="ctr" anchorCtr="0">
            <a:normAutofit/>
          </a:bodyPr>
          <a:lstStyle>
            <a:lvl1pPr marL="457200" marR="0" lvl="0" indent="-228600" algn="l">
              <a:lnSpc>
                <a:spcPct val="90000"/>
              </a:lnSpc>
              <a:spcBef>
                <a:spcPts val="1000"/>
              </a:spcBef>
              <a:spcAft>
                <a:spcPts val="0"/>
              </a:spcAft>
              <a:buClr>
                <a:schemeClr val="accent1"/>
              </a:buClr>
              <a:buSzPts val="1200"/>
              <a:buFont typeface="Arial"/>
              <a:buNone/>
              <a:defRPr sz="1200" b="1">
                <a:solidFill>
                  <a:schemeClr val="accent1"/>
                </a:solidFill>
                <a:latin typeface="Nunito"/>
                <a:ea typeface="Nunito"/>
                <a:cs typeface="Nunito"/>
                <a:sym typeface="Nunito"/>
              </a:defRPr>
            </a:lvl1pPr>
            <a:lvl2pPr marL="914400" lvl="1" indent="-228600" algn="l">
              <a:lnSpc>
                <a:spcPct val="90000"/>
              </a:lnSpc>
              <a:spcBef>
                <a:spcPts val="500"/>
              </a:spcBef>
              <a:spcAft>
                <a:spcPts val="0"/>
              </a:spcAft>
              <a:buSzPts val="1800"/>
              <a:buNone/>
              <a:defRPr/>
            </a:lvl2pPr>
            <a:lvl3pPr marL="1371600" lvl="2" indent="-342900" algn="l">
              <a:lnSpc>
                <a:spcPct val="90000"/>
              </a:lnSpc>
              <a:spcBef>
                <a:spcPts val="500"/>
              </a:spcBef>
              <a:spcAft>
                <a:spcPts val="0"/>
              </a:spcAft>
              <a:buSzPts val="1800"/>
              <a:buChar char="•"/>
              <a:defRPr/>
            </a:lvl3pPr>
            <a:lvl4pPr marL="1828800" lvl="3" indent="-342900" algn="l">
              <a:lnSpc>
                <a:spcPct val="90000"/>
              </a:lnSpc>
              <a:spcBef>
                <a:spcPts val="500"/>
              </a:spcBef>
              <a:spcAft>
                <a:spcPts val="0"/>
              </a:spcAft>
              <a:buSzPts val="1800"/>
              <a:buChar char="•"/>
              <a:defRPr/>
            </a:lvl4pPr>
            <a:lvl5pPr marL="2286000" lvl="4" indent="-342900" algn="l">
              <a:lnSpc>
                <a:spcPct val="90000"/>
              </a:lnSpc>
              <a:spcBef>
                <a:spcPts val="500"/>
              </a:spcBef>
              <a:spcAft>
                <a:spcPts val="0"/>
              </a:spcAft>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extLst>
      <p:ext uri="{BB962C8B-B14F-4D97-AF65-F5344CB8AC3E}">
        <p14:creationId xmlns:p14="http://schemas.microsoft.com/office/powerpoint/2010/main" val="308248112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obj" preserve="1">
  <p:cSld name="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5DA59B-0FA7-EB46-2812-BE9F06778DF3}"/>
              </a:ext>
            </a:extLst>
          </p:cNvPr>
          <p:cNvSpPr>
            <a:spLocks noGrp="1"/>
          </p:cNvSpPr>
          <p:nvPr>
            <p:ph type="title"/>
          </p:nvPr>
        </p:nvSpPr>
        <p:spPr/>
        <p:txBody>
          <a:bodyPr/>
          <a:lstStyle/>
          <a:p>
            <a:r>
              <a:rPr lang="en-US"/>
              <a:t>Click to edit Master title style</a:t>
            </a:r>
          </a:p>
        </p:txBody>
      </p:sp>
      <p:sp>
        <p:nvSpPr>
          <p:cNvPr id="4" name="Footer Placeholder 3">
            <a:extLst>
              <a:ext uri="{FF2B5EF4-FFF2-40B4-BE49-F238E27FC236}">
                <a16:creationId xmlns:a16="http://schemas.microsoft.com/office/drawing/2014/main" id="{EF952F9B-3A3C-7B5E-A796-88B757A9FFA1}"/>
              </a:ext>
            </a:extLst>
          </p:cNvPr>
          <p:cNvSpPr>
            <a:spLocks noGrp="1"/>
          </p:cNvSpPr>
          <p:nvPr>
            <p:ph type="ftr" sz="quarter" idx="10"/>
          </p:nvPr>
        </p:nvSpPr>
        <p:spPr/>
        <p:txBody>
          <a:bodyPr/>
          <a:lstStyle/>
          <a:p>
            <a:r>
              <a:rPr lang="en-US"/>
              <a:t>© Copyright 2026 Vinyl Institute. All rights reserved.</a:t>
            </a:r>
          </a:p>
        </p:txBody>
      </p:sp>
      <p:sp>
        <p:nvSpPr>
          <p:cNvPr id="5" name="Slide Number Placeholder 4">
            <a:extLst>
              <a:ext uri="{FF2B5EF4-FFF2-40B4-BE49-F238E27FC236}">
                <a16:creationId xmlns:a16="http://schemas.microsoft.com/office/drawing/2014/main" id="{4E334B97-2675-0304-C60E-94295B031088}"/>
              </a:ext>
            </a:extLst>
          </p:cNvPr>
          <p:cNvSpPr>
            <a:spLocks noGrp="1"/>
          </p:cNvSpPr>
          <p:nvPr>
            <p:ph type="sldNum" sz="quarter" idx="11"/>
          </p:nvPr>
        </p:nvSpPr>
        <p:spPr/>
        <p:txBody>
          <a:bodyPr/>
          <a:lstStyle/>
          <a:p>
            <a:fld id="{A7B6D678-1BEE-794D-83BF-E9185EBE3859}" type="slidenum">
              <a:rPr lang="en-US" smtClean="0"/>
              <a:pPr/>
              <a:t>‹#›</a:t>
            </a:fld>
            <a:endParaRPr lang="en-US"/>
          </a:p>
        </p:txBody>
      </p:sp>
      <p:sp>
        <p:nvSpPr>
          <p:cNvPr id="6" name="Content Placeholder 5">
            <a:extLst>
              <a:ext uri="{FF2B5EF4-FFF2-40B4-BE49-F238E27FC236}">
                <a16:creationId xmlns:a16="http://schemas.microsoft.com/office/drawing/2014/main" id="{9E51B27E-6A4D-9DC6-2090-34286F9F76A6}"/>
              </a:ext>
            </a:extLst>
          </p:cNvPr>
          <p:cNvSpPr>
            <a:spLocks noGrp="1"/>
          </p:cNvSpPr>
          <p:nvPr>
            <p:ph idx="12"/>
          </p:nvPr>
        </p:nvSpPr>
        <p:spPr>
          <a:xfrm>
            <a:off x="838200" y="1825625"/>
            <a:ext cx="5153025"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Content Placeholder 6">
            <a:extLst>
              <a:ext uri="{FF2B5EF4-FFF2-40B4-BE49-F238E27FC236}">
                <a16:creationId xmlns:a16="http://schemas.microsoft.com/office/drawing/2014/main" id="{9F40A72B-0057-9799-ACF6-1673CD5F149A}"/>
              </a:ext>
            </a:extLst>
          </p:cNvPr>
          <p:cNvSpPr>
            <a:spLocks noGrp="1"/>
          </p:cNvSpPr>
          <p:nvPr>
            <p:ph idx="13"/>
          </p:nvPr>
        </p:nvSpPr>
        <p:spPr>
          <a:xfrm>
            <a:off x="6200775" y="1825625"/>
            <a:ext cx="5153025"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09546386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Text Left Side - Image Right S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B804B8-A8EA-4375-86AF-DCD44333D86A}"/>
              </a:ext>
            </a:extLst>
          </p:cNvPr>
          <p:cNvSpPr>
            <a:spLocks noGrp="1"/>
          </p:cNvSpPr>
          <p:nvPr>
            <p:ph type="title" hasCustomPrompt="1"/>
          </p:nvPr>
        </p:nvSpPr>
        <p:spPr>
          <a:xfrm>
            <a:off x="902345" y="493776"/>
            <a:ext cx="10693501" cy="640080"/>
          </a:xfrm>
        </p:spPr>
        <p:txBody>
          <a:bodyPr/>
          <a:lstStyle>
            <a:lvl1pPr>
              <a:defRPr/>
            </a:lvl1pPr>
          </a:lstStyle>
          <a:p>
            <a:r>
              <a:rPr lang="en-US"/>
              <a:t>Title goes here – Text on left, image on right</a:t>
            </a:r>
            <a:endParaRPr lang="en-CA"/>
          </a:p>
        </p:txBody>
      </p:sp>
      <p:sp>
        <p:nvSpPr>
          <p:cNvPr id="8" name="Content Placeholder 2">
            <a:extLst>
              <a:ext uri="{FF2B5EF4-FFF2-40B4-BE49-F238E27FC236}">
                <a16:creationId xmlns:a16="http://schemas.microsoft.com/office/drawing/2014/main" id="{273CF038-4911-4C7D-8204-9DD8870DD6B4}"/>
              </a:ext>
            </a:extLst>
          </p:cNvPr>
          <p:cNvSpPr>
            <a:spLocks noGrp="1"/>
          </p:cNvSpPr>
          <p:nvPr>
            <p:ph sz="half" idx="1"/>
          </p:nvPr>
        </p:nvSpPr>
        <p:spPr>
          <a:xfrm>
            <a:off x="902345" y="1600200"/>
            <a:ext cx="6110162" cy="4572000"/>
          </a:xfrm>
        </p:spPr>
        <p:txBody>
          <a:bodyPr lIns="0" tIns="0" rIns="548640" bIns="0">
            <a:noAutofit/>
          </a:bodyPr>
          <a:lstStyle>
            <a:lvl1pPr marL="0" indent="0">
              <a:buFontTx/>
              <a:buNone/>
              <a:defRPr sz="1600">
                <a:solidFill>
                  <a:srgbClr val="1C1C1C"/>
                </a:solidFill>
                <a:latin typeface="Arial" pitchFamily="34" charset="0"/>
                <a:cs typeface="Arial" pitchFamily="34" charset="0"/>
              </a:defRPr>
            </a:lvl1pPr>
            <a:lvl2pPr marL="573010" indent="-292060">
              <a:buFont typeface="Arial" panose="020B0604020202020204" pitchFamily="34" charset="0"/>
              <a:buChar char="•"/>
              <a:tabLst>
                <a:tab pos="280950" algn="l"/>
              </a:tabLst>
              <a:defRPr sz="1600">
                <a:solidFill>
                  <a:srgbClr val="1C1C1C"/>
                </a:solidFill>
                <a:latin typeface="Arial" pitchFamily="34" charset="0"/>
                <a:cs typeface="Arial" pitchFamily="34" charset="0"/>
              </a:defRPr>
            </a:lvl2pPr>
            <a:lvl3pPr marL="853959" indent="-280950">
              <a:defRPr sz="1500">
                <a:solidFill>
                  <a:srgbClr val="1C1C1C"/>
                </a:solidFill>
                <a:latin typeface="Arial" pitchFamily="34" charset="0"/>
                <a:cs typeface="Arial" pitchFamily="34" charset="0"/>
              </a:defRPr>
            </a:lvl3pPr>
            <a:lvl4pPr marL="1146019" indent="-292060">
              <a:defRPr sz="1200">
                <a:solidFill>
                  <a:srgbClr val="1C1C1C"/>
                </a:solidFill>
                <a:latin typeface="Arial" pitchFamily="34" charset="0"/>
                <a:cs typeface="Arial" pitchFamily="34" charset="0"/>
              </a:defRPr>
            </a:lvl4pPr>
            <a:lvl5pPr marL="1426969" indent="-280950">
              <a:defRPr sz="1200">
                <a:solidFill>
                  <a:srgbClr val="1C1C1C"/>
                </a:solidFill>
                <a:latin typeface="Arial" pitchFamily="34" charset="0"/>
                <a:cs typeface="Arial" pitchFamily="34" charset="0"/>
              </a:defRPr>
            </a:lvl5pPr>
            <a:lvl6pPr>
              <a:defRPr sz="1900"/>
            </a:lvl6pPr>
            <a:lvl7pPr>
              <a:defRPr sz="1900"/>
            </a:lvl7pPr>
            <a:lvl8pPr>
              <a:defRPr sz="1900"/>
            </a:lvl8pPr>
            <a:lvl9pPr>
              <a:defRPr sz="19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9" name="Content Placeholder 2">
            <a:extLst>
              <a:ext uri="{FF2B5EF4-FFF2-40B4-BE49-F238E27FC236}">
                <a16:creationId xmlns:a16="http://schemas.microsoft.com/office/drawing/2014/main" id="{41C8E83D-B365-4B42-9799-B0BA305F6980}"/>
              </a:ext>
            </a:extLst>
          </p:cNvPr>
          <p:cNvSpPr>
            <a:spLocks noGrp="1"/>
          </p:cNvSpPr>
          <p:nvPr>
            <p:ph idx="13" hasCustomPrompt="1"/>
          </p:nvPr>
        </p:nvSpPr>
        <p:spPr>
          <a:xfrm>
            <a:off x="7010202" y="1600200"/>
            <a:ext cx="4583339" cy="4572000"/>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Image</a:t>
            </a:r>
          </a:p>
        </p:txBody>
      </p:sp>
      <p:sp>
        <p:nvSpPr>
          <p:cNvPr id="4" name="Rectangle 3">
            <a:extLst>
              <a:ext uri="{FF2B5EF4-FFF2-40B4-BE49-F238E27FC236}">
                <a16:creationId xmlns:a16="http://schemas.microsoft.com/office/drawing/2014/main" id="{44FCA7BD-5FEF-8CEF-55F9-41A7DEC844DF}"/>
              </a:ext>
            </a:extLst>
          </p:cNvPr>
          <p:cNvSpPr/>
          <p:nvPr userDrawn="1"/>
        </p:nvSpPr>
        <p:spPr>
          <a:xfrm>
            <a:off x="550001" y="0"/>
            <a:ext cx="62067" cy="6858000"/>
          </a:xfrm>
          <a:prstGeom prst="rect">
            <a:avLst/>
          </a:prstGeom>
          <a:solidFill>
            <a:srgbClr val="1983C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900"/>
          </a:p>
        </p:txBody>
      </p:sp>
    </p:spTree>
    <p:custDataLst>
      <p:tags r:id="rId1"/>
    </p:custDataLst>
    <p:extLst>
      <p:ext uri="{BB962C8B-B14F-4D97-AF65-F5344CB8AC3E}">
        <p14:creationId xmlns:p14="http://schemas.microsoft.com/office/powerpoint/2010/main" val="168570371"/>
      </p:ext>
    </p:extLst>
  </p:cSld>
  <p:clrMapOvr>
    <a:masterClrMapping/>
  </p:clrMapOvr>
  <p:extLst>
    <p:ext uri="{DCECCB84-F9BA-43D5-87BE-67443E8EF086}">
      <p15:sldGuideLst xmlns:p15="http://schemas.microsoft.com/office/powerpoint/2012/main">
        <p15:guide id="1" pos="3841" userDrawn="1">
          <p15:clr>
            <a:srgbClr val="FBAE40"/>
          </p15:clr>
        </p15:guide>
      </p15:sldGuideLst>
    </p:ext>
  </p:extLst>
</p:sldLayout>
</file>

<file path=ppt/slideLayouts/slideLayout1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2F08529-6620-47BB-922A-BE835E75EDFA}"/>
              </a:ext>
            </a:extLst>
          </p:cNvPr>
          <p:cNvSpPr>
            <a:spLocks noGrp="1"/>
          </p:cNvSpPr>
          <p:nvPr>
            <p:ph type="dt" sz="half" idx="10"/>
          </p:nvPr>
        </p:nvSpPr>
        <p:spPr/>
        <p:txBody>
          <a:bodyPr/>
          <a:lstStyle>
            <a:lvl1pPr>
              <a:defRPr/>
            </a:lvl1pPr>
          </a:lstStyle>
          <a:p>
            <a:pPr>
              <a:defRPr/>
            </a:pPr>
            <a:endParaRPr lang="en-US" altLang="en-US"/>
          </a:p>
        </p:txBody>
      </p:sp>
      <p:sp>
        <p:nvSpPr>
          <p:cNvPr id="5" name="Footer Placeholder 4">
            <a:extLst>
              <a:ext uri="{FF2B5EF4-FFF2-40B4-BE49-F238E27FC236}">
                <a16:creationId xmlns:a16="http://schemas.microsoft.com/office/drawing/2014/main" id="{4A936D2E-3233-4156-9091-73C7D2782E88}"/>
              </a:ext>
            </a:extLst>
          </p:cNvPr>
          <p:cNvSpPr>
            <a:spLocks noGrp="1"/>
          </p:cNvSpPr>
          <p:nvPr>
            <p:ph type="ftr" sz="quarter" idx="11"/>
          </p:nvPr>
        </p:nvSpPr>
        <p:spPr/>
        <p:txBody>
          <a:bodyPr/>
          <a:lstStyle>
            <a:lvl1pPr>
              <a:defRPr/>
            </a:lvl1pPr>
          </a:lstStyle>
          <a:p>
            <a:pPr>
              <a:defRPr/>
            </a:pPr>
            <a:r>
              <a:rPr lang="en-US"/>
              <a:t>© Copyright 2026 Vinyl Institute. All rights reserved.</a:t>
            </a:r>
          </a:p>
        </p:txBody>
      </p:sp>
      <p:sp>
        <p:nvSpPr>
          <p:cNvPr id="6" name="Slide Number Placeholder 5">
            <a:extLst>
              <a:ext uri="{FF2B5EF4-FFF2-40B4-BE49-F238E27FC236}">
                <a16:creationId xmlns:a16="http://schemas.microsoft.com/office/drawing/2014/main" id="{16FFA57F-FCCB-42B8-8A7F-ECC2CD9FE407}"/>
              </a:ext>
            </a:extLst>
          </p:cNvPr>
          <p:cNvSpPr>
            <a:spLocks noGrp="1"/>
          </p:cNvSpPr>
          <p:nvPr>
            <p:ph type="sldNum" sz="quarter" idx="12"/>
          </p:nvPr>
        </p:nvSpPr>
        <p:spPr/>
        <p:txBody>
          <a:bodyPr/>
          <a:lstStyle>
            <a:lvl1pPr>
              <a:defRPr/>
            </a:lvl1pPr>
          </a:lstStyle>
          <a:p>
            <a:pPr>
              <a:defRPr/>
            </a:pPr>
            <a:fld id="{3AE4E77E-D782-44A4-AD55-043F30E036FA}" type="slidenum">
              <a:rPr lang="en-US" altLang="en-US"/>
              <a:pPr>
                <a:defRPr/>
              </a:pPr>
              <a:t>‹#›</a:t>
            </a:fld>
            <a:endParaRPr lang="en-US" altLang="en-US"/>
          </a:p>
        </p:txBody>
      </p:sp>
    </p:spTree>
    <p:extLst>
      <p:ext uri="{BB962C8B-B14F-4D97-AF65-F5344CB8AC3E}">
        <p14:creationId xmlns:p14="http://schemas.microsoft.com/office/powerpoint/2010/main" val="281337175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Section Header 1">
    <p:spTree>
      <p:nvGrpSpPr>
        <p:cNvPr id="1" name=""/>
        <p:cNvGrpSpPr/>
        <p:nvPr/>
      </p:nvGrpSpPr>
      <p:grpSpPr>
        <a:xfrm>
          <a:off x="0" y="0"/>
          <a:ext cx="0" cy="0"/>
          <a:chOff x="0" y="0"/>
          <a:chExt cx="0" cy="0"/>
        </a:xfrm>
      </p:grpSpPr>
      <p:sp>
        <p:nvSpPr>
          <p:cNvPr id="30" name="Picture Placeholder 29">
            <a:extLst>
              <a:ext uri="{FF2B5EF4-FFF2-40B4-BE49-F238E27FC236}">
                <a16:creationId xmlns:a16="http://schemas.microsoft.com/office/drawing/2014/main" id="{DF72EF6B-FABC-FF6F-FBF1-8070B8852564}"/>
              </a:ext>
            </a:extLst>
          </p:cNvPr>
          <p:cNvSpPr>
            <a:spLocks noGrp="1"/>
          </p:cNvSpPr>
          <p:nvPr>
            <p:ph type="pic" sz="quarter" idx="12"/>
          </p:nvPr>
        </p:nvSpPr>
        <p:spPr>
          <a:xfrm>
            <a:off x="4684713" y="0"/>
            <a:ext cx="7507287" cy="6129338"/>
          </a:xfrm>
          <a:custGeom>
            <a:avLst/>
            <a:gdLst>
              <a:gd name="connsiteX0" fmla="*/ 0 w 7507287"/>
              <a:gd name="connsiteY0" fmla="*/ 0 h 6129338"/>
              <a:gd name="connsiteX1" fmla="*/ 7507287 w 7507287"/>
              <a:gd name="connsiteY1" fmla="*/ 0 h 6129338"/>
              <a:gd name="connsiteX2" fmla="*/ 7507287 w 7507287"/>
              <a:gd name="connsiteY2" fmla="*/ 6011863 h 6129338"/>
              <a:gd name="connsiteX3" fmla="*/ 1695450 w 7507287"/>
              <a:gd name="connsiteY3" fmla="*/ 6011863 h 6129338"/>
              <a:gd name="connsiteX4" fmla="*/ 1695450 w 7507287"/>
              <a:gd name="connsiteY4" fmla="*/ 6129338 h 6129338"/>
              <a:gd name="connsiteX5" fmla="*/ 0 w 7507287"/>
              <a:gd name="connsiteY5" fmla="*/ 6129338 h 61293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507287" h="6129338">
                <a:moveTo>
                  <a:pt x="0" y="0"/>
                </a:moveTo>
                <a:lnTo>
                  <a:pt x="7507287" y="0"/>
                </a:lnTo>
                <a:lnTo>
                  <a:pt x="7507287" y="6011863"/>
                </a:lnTo>
                <a:lnTo>
                  <a:pt x="1695450" y="6011863"/>
                </a:lnTo>
                <a:lnTo>
                  <a:pt x="1695450" y="6129338"/>
                </a:lnTo>
                <a:lnTo>
                  <a:pt x="0" y="6129338"/>
                </a:lnTo>
                <a:close/>
              </a:path>
            </a:pathLst>
          </a:custGeom>
          <a:solidFill>
            <a:schemeClr val="accent5">
              <a:lumMod val="20000"/>
              <a:lumOff val="80000"/>
            </a:schemeClr>
          </a:solidFill>
        </p:spPr>
        <p:txBody>
          <a:bodyPr wrap="square">
            <a:noAutofit/>
          </a:bodyPr>
          <a:lstStyle/>
          <a:p>
            <a:endParaRPr lang="en-US"/>
          </a:p>
        </p:txBody>
      </p:sp>
      <p:sp>
        <p:nvSpPr>
          <p:cNvPr id="16" name="Rectangle 15">
            <a:extLst>
              <a:ext uri="{FF2B5EF4-FFF2-40B4-BE49-F238E27FC236}">
                <a16:creationId xmlns:a16="http://schemas.microsoft.com/office/drawing/2014/main" id="{684D9AFE-AE66-AD3F-391E-69659E68C07E}"/>
              </a:ext>
            </a:extLst>
          </p:cNvPr>
          <p:cNvSpPr/>
          <p:nvPr userDrawn="1"/>
        </p:nvSpPr>
        <p:spPr>
          <a:xfrm>
            <a:off x="11353800" y="6341859"/>
            <a:ext cx="838200" cy="365125"/>
          </a:xfrm>
          <a:prstGeom prst="rect">
            <a:avLst/>
          </a:prstGeom>
          <a:solidFill>
            <a:srgbClr val="1983C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Slide Number Placeholder 5">
            <a:extLst>
              <a:ext uri="{FF2B5EF4-FFF2-40B4-BE49-F238E27FC236}">
                <a16:creationId xmlns:a16="http://schemas.microsoft.com/office/drawing/2014/main" id="{F77C71C5-4D38-50F9-16EA-8B01A9058360}"/>
              </a:ext>
            </a:extLst>
          </p:cNvPr>
          <p:cNvSpPr>
            <a:spLocks noGrp="1"/>
          </p:cNvSpPr>
          <p:nvPr>
            <p:ph type="sldNum" sz="quarter" idx="4"/>
          </p:nvPr>
        </p:nvSpPr>
        <p:spPr>
          <a:xfrm>
            <a:off x="11539496" y="6402400"/>
            <a:ext cx="466808" cy="262956"/>
          </a:xfrm>
          <a:prstGeom prst="rect">
            <a:avLst/>
          </a:prstGeom>
        </p:spPr>
        <p:txBody>
          <a:bodyPr/>
          <a:lstStyle>
            <a:lvl1pPr algn="ctr">
              <a:defRPr sz="1200">
                <a:solidFill>
                  <a:schemeClr val="bg1"/>
                </a:solidFill>
                <a:latin typeface="Trebuchet MS" panose="020B0703020202090204" pitchFamily="34" charset="0"/>
              </a:defRPr>
            </a:lvl1pPr>
          </a:lstStyle>
          <a:p>
            <a:fld id="{A7B6D678-1BEE-794D-83BF-E9185EBE3859}" type="slidenum">
              <a:rPr lang="en-US" smtClean="0"/>
              <a:pPr/>
              <a:t>‹#›</a:t>
            </a:fld>
            <a:endParaRPr lang="en-US"/>
          </a:p>
        </p:txBody>
      </p:sp>
      <p:sp>
        <p:nvSpPr>
          <p:cNvPr id="5" name="Text Placeholder 4">
            <a:extLst>
              <a:ext uri="{FF2B5EF4-FFF2-40B4-BE49-F238E27FC236}">
                <a16:creationId xmlns:a16="http://schemas.microsoft.com/office/drawing/2014/main" id="{C13C1734-3674-C7CB-CD66-0FAF4EACC6FE}"/>
              </a:ext>
            </a:extLst>
          </p:cNvPr>
          <p:cNvSpPr>
            <a:spLocks noGrp="1"/>
          </p:cNvSpPr>
          <p:nvPr>
            <p:ph type="body" sz="quarter" idx="10" hasCustomPrompt="1"/>
          </p:nvPr>
        </p:nvSpPr>
        <p:spPr>
          <a:xfrm>
            <a:off x="681993" y="1989221"/>
            <a:ext cx="3426276" cy="1006642"/>
          </a:xfrm>
        </p:spPr>
        <p:txBody>
          <a:bodyPr/>
          <a:lstStyle>
            <a:lvl1pPr marL="0" indent="0">
              <a:spcBef>
                <a:spcPts val="0"/>
              </a:spcBef>
              <a:buNone/>
              <a:defRPr sz="3600" cap="all" spc="150" baseline="0">
                <a:solidFill>
                  <a:srgbClr val="E9AE22"/>
                </a:solidFill>
              </a:defRPr>
            </a:lvl1pPr>
          </a:lstStyle>
          <a:p>
            <a:pPr lvl="0"/>
            <a:r>
              <a:rPr lang="en-US"/>
              <a:t>Section Title</a:t>
            </a:r>
          </a:p>
          <a:p>
            <a:pPr lvl="0"/>
            <a:r>
              <a:rPr lang="en-US"/>
              <a:t>Goes here</a:t>
            </a:r>
          </a:p>
        </p:txBody>
      </p:sp>
      <p:sp>
        <p:nvSpPr>
          <p:cNvPr id="7" name="Text Placeholder 6">
            <a:extLst>
              <a:ext uri="{FF2B5EF4-FFF2-40B4-BE49-F238E27FC236}">
                <a16:creationId xmlns:a16="http://schemas.microsoft.com/office/drawing/2014/main" id="{FECE098F-6B0F-0238-5F59-BE5A022D4A6B}"/>
              </a:ext>
            </a:extLst>
          </p:cNvPr>
          <p:cNvSpPr>
            <a:spLocks noGrp="1"/>
          </p:cNvSpPr>
          <p:nvPr>
            <p:ph type="body" sz="quarter" idx="11" hasCustomPrompt="1"/>
          </p:nvPr>
        </p:nvSpPr>
        <p:spPr>
          <a:xfrm>
            <a:off x="681993" y="3123783"/>
            <a:ext cx="3426276" cy="565901"/>
          </a:xfrm>
        </p:spPr>
        <p:txBody>
          <a:bodyPr/>
          <a:lstStyle>
            <a:lvl1pPr marL="0" indent="0">
              <a:spcBef>
                <a:spcPts val="0"/>
              </a:spcBef>
              <a:buNone/>
              <a:defRPr sz="1800" b="1" i="0" cap="all" spc="150" baseline="0">
                <a:solidFill>
                  <a:srgbClr val="1983C6"/>
                </a:solidFill>
                <a:latin typeface="Trebuchet MS" panose="020B0703020202090204" pitchFamily="34" charset="0"/>
              </a:defRPr>
            </a:lvl1pPr>
          </a:lstStyle>
          <a:p>
            <a:pPr lvl="0"/>
            <a:r>
              <a:rPr lang="en-US"/>
              <a:t>Section subheading</a:t>
            </a:r>
          </a:p>
          <a:p>
            <a:pPr lvl="0"/>
            <a:r>
              <a:rPr lang="en-US"/>
              <a:t>Goes here</a:t>
            </a:r>
          </a:p>
        </p:txBody>
      </p:sp>
      <p:grpSp>
        <p:nvGrpSpPr>
          <p:cNvPr id="15" name="Group 14">
            <a:extLst>
              <a:ext uri="{FF2B5EF4-FFF2-40B4-BE49-F238E27FC236}">
                <a16:creationId xmlns:a16="http://schemas.microsoft.com/office/drawing/2014/main" id="{353A06FB-E905-3574-F810-3D12E4E98087}"/>
              </a:ext>
            </a:extLst>
          </p:cNvPr>
          <p:cNvGrpSpPr>
            <a:grpSpLocks/>
          </p:cNvGrpSpPr>
          <p:nvPr userDrawn="1"/>
        </p:nvGrpSpPr>
        <p:grpSpPr>
          <a:xfrm flipH="1">
            <a:off x="6380480" y="6011129"/>
            <a:ext cx="5811520" cy="117989"/>
            <a:chOff x="0" y="6011133"/>
            <a:chExt cx="5811520" cy="117989"/>
          </a:xfrm>
        </p:grpSpPr>
        <p:sp>
          <p:nvSpPr>
            <p:cNvPr id="21" name="Rectangle 20">
              <a:extLst>
                <a:ext uri="{FF2B5EF4-FFF2-40B4-BE49-F238E27FC236}">
                  <a16:creationId xmlns:a16="http://schemas.microsoft.com/office/drawing/2014/main" id="{918EFDA8-AEBF-598D-CBFB-AF959B9FAA51}"/>
                </a:ext>
              </a:extLst>
            </p:cNvPr>
            <p:cNvSpPr>
              <a:spLocks/>
            </p:cNvSpPr>
            <p:nvPr userDrawn="1"/>
          </p:nvSpPr>
          <p:spPr>
            <a:xfrm>
              <a:off x="0" y="6011134"/>
              <a:ext cx="4206240" cy="117988"/>
            </a:xfrm>
            <a:prstGeom prst="rect">
              <a:avLst/>
            </a:prstGeom>
            <a:solidFill>
              <a:srgbClr val="1983C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1">
              <a:extLst>
                <a:ext uri="{FF2B5EF4-FFF2-40B4-BE49-F238E27FC236}">
                  <a16:creationId xmlns:a16="http://schemas.microsoft.com/office/drawing/2014/main" id="{AAEE85EB-B908-F6FF-269F-AACF379F2980}"/>
                </a:ext>
              </a:extLst>
            </p:cNvPr>
            <p:cNvSpPr>
              <a:spLocks/>
            </p:cNvSpPr>
            <p:nvPr userDrawn="1"/>
          </p:nvSpPr>
          <p:spPr>
            <a:xfrm>
              <a:off x="4119318" y="6011133"/>
              <a:ext cx="1692202" cy="117987"/>
            </a:xfrm>
            <a:prstGeom prst="rect">
              <a:avLst/>
            </a:prstGeom>
            <a:solidFill>
              <a:srgbClr val="E9AE2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345124452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Section Header 2">
    <p:spTree>
      <p:nvGrpSpPr>
        <p:cNvPr id="1" name=""/>
        <p:cNvGrpSpPr/>
        <p:nvPr/>
      </p:nvGrpSpPr>
      <p:grpSpPr>
        <a:xfrm>
          <a:off x="0" y="0"/>
          <a:ext cx="0" cy="0"/>
          <a:chOff x="0" y="0"/>
          <a:chExt cx="0" cy="0"/>
        </a:xfrm>
      </p:grpSpPr>
      <p:sp>
        <p:nvSpPr>
          <p:cNvPr id="26" name="Picture Placeholder 25">
            <a:extLst>
              <a:ext uri="{FF2B5EF4-FFF2-40B4-BE49-F238E27FC236}">
                <a16:creationId xmlns:a16="http://schemas.microsoft.com/office/drawing/2014/main" id="{940CA05E-1486-E57B-AFAE-735E67DBF496}"/>
              </a:ext>
            </a:extLst>
          </p:cNvPr>
          <p:cNvSpPr>
            <a:spLocks noGrp="1"/>
          </p:cNvSpPr>
          <p:nvPr>
            <p:ph type="pic" sz="quarter" idx="13"/>
          </p:nvPr>
        </p:nvSpPr>
        <p:spPr>
          <a:xfrm>
            <a:off x="0" y="0"/>
            <a:ext cx="7507288" cy="6129338"/>
          </a:xfrm>
          <a:custGeom>
            <a:avLst/>
            <a:gdLst>
              <a:gd name="connsiteX0" fmla="*/ 0 w 7507288"/>
              <a:gd name="connsiteY0" fmla="*/ 0 h 6129338"/>
              <a:gd name="connsiteX1" fmla="*/ 7507288 w 7507288"/>
              <a:gd name="connsiteY1" fmla="*/ 0 h 6129338"/>
              <a:gd name="connsiteX2" fmla="*/ 7507288 w 7507288"/>
              <a:gd name="connsiteY2" fmla="*/ 6129338 h 6129338"/>
              <a:gd name="connsiteX3" fmla="*/ 0 w 7507288"/>
              <a:gd name="connsiteY3" fmla="*/ 6129338 h 6129338"/>
              <a:gd name="connsiteX4" fmla="*/ 0 w 7507288"/>
              <a:gd name="connsiteY4" fmla="*/ 6129118 h 6129338"/>
              <a:gd name="connsiteX5" fmla="*/ 5811520 w 7507288"/>
              <a:gd name="connsiteY5" fmla="*/ 6129118 h 6129338"/>
              <a:gd name="connsiteX6" fmla="*/ 5811520 w 7507288"/>
              <a:gd name="connsiteY6" fmla="*/ 6011129 h 6129338"/>
              <a:gd name="connsiteX7" fmla="*/ 0 w 7507288"/>
              <a:gd name="connsiteY7" fmla="*/ 6011129 h 61293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507288" h="6129338">
                <a:moveTo>
                  <a:pt x="0" y="0"/>
                </a:moveTo>
                <a:lnTo>
                  <a:pt x="7507288" y="0"/>
                </a:lnTo>
                <a:lnTo>
                  <a:pt x="7507288" y="6129338"/>
                </a:lnTo>
                <a:lnTo>
                  <a:pt x="0" y="6129338"/>
                </a:lnTo>
                <a:lnTo>
                  <a:pt x="0" y="6129118"/>
                </a:lnTo>
                <a:lnTo>
                  <a:pt x="5811520" y="6129118"/>
                </a:lnTo>
                <a:lnTo>
                  <a:pt x="5811520" y="6011129"/>
                </a:lnTo>
                <a:lnTo>
                  <a:pt x="0" y="6011129"/>
                </a:lnTo>
                <a:close/>
              </a:path>
            </a:pathLst>
          </a:custGeom>
        </p:spPr>
        <p:txBody>
          <a:bodyPr wrap="square">
            <a:noAutofit/>
          </a:bodyPr>
          <a:lstStyle/>
          <a:p>
            <a:endParaRPr lang="en-US"/>
          </a:p>
        </p:txBody>
      </p:sp>
      <p:sp>
        <p:nvSpPr>
          <p:cNvPr id="16" name="Rectangle 15">
            <a:extLst>
              <a:ext uri="{FF2B5EF4-FFF2-40B4-BE49-F238E27FC236}">
                <a16:creationId xmlns:a16="http://schemas.microsoft.com/office/drawing/2014/main" id="{684D9AFE-AE66-AD3F-391E-69659E68C07E}"/>
              </a:ext>
            </a:extLst>
          </p:cNvPr>
          <p:cNvSpPr/>
          <p:nvPr userDrawn="1"/>
        </p:nvSpPr>
        <p:spPr>
          <a:xfrm>
            <a:off x="11353800" y="6341859"/>
            <a:ext cx="838200" cy="365125"/>
          </a:xfrm>
          <a:prstGeom prst="rect">
            <a:avLst/>
          </a:prstGeom>
          <a:solidFill>
            <a:srgbClr val="1983C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Slide Number Placeholder 5">
            <a:extLst>
              <a:ext uri="{FF2B5EF4-FFF2-40B4-BE49-F238E27FC236}">
                <a16:creationId xmlns:a16="http://schemas.microsoft.com/office/drawing/2014/main" id="{F77C71C5-4D38-50F9-16EA-8B01A9058360}"/>
              </a:ext>
            </a:extLst>
          </p:cNvPr>
          <p:cNvSpPr>
            <a:spLocks noGrp="1"/>
          </p:cNvSpPr>
          <p:nvPr>
            <p:ph type="sldNum" sz="quarter" idx="4"/>
          </p:nvPr>
        </p:nvSpPr>
        <p:spPr>
          <a:xfrm>
            <a:off x="11539496" y="6402400"/>
            <a:ext cx="466808" cy="262956"/>
          </a:xfrm>
          <a:prstGeom prst="rect">
            <a:avLst/>
          </a:prstGeom>
        </p:spPr>
        <p:txBody>
          <a:bodyPr/>
          <a:lstStyle>
            <a:lvl1pPr algn="ctr">
              <a:defRPr sz="1200">
                <a:solidFill>
                  <a:schemeClr val="bg1"/>
                </a:solidFill>
                <a:latin typeface="Trebuchet MS" panose="020B0703020202090204" pitchFamily="34" charset="0"/>
              </a:defRPr>
            </a:lvl1pPr>
          </a:lstStyle>
          <a:p>
            <a:fld id="{A7B6D678-1BEE-794D-83BF-E9185EBE3859}" type="slidenum">
              <a:rPr lang="en-US" smtClean="0"/>
              <a:pPr/>
              <a:t>‹#›</a:t>
            </a:fld>
            <a:endParaRPr lang="en-US"/>
          </a:p>
        </p:txBody>
      </p:sp>
      <p:sp>
        <p:nvSpPr>
          <p:cNvPr id="5" name="Text Placeholder 4">
            <a:extLst>
              <a:ext uri="{FF2B5EF4-FFF2-40B4-BE49-F238E27FC236}">
                <a16:creationId xmlns:a16="http://schemas.microsoft.com/office/drawing/2014/main" id="{1746FAE5-5D86-8C15-1A77-2F5E17ABD6C4}"/>
              </a:ext>
            </a:extLst>
          </p:cNvPr>
          <p:cNvSpPr>
            <a:spLocks noGrp="1"/>
          </p:cNvSpPr>
          <p:nvPr>
            <p:ph type="body" sz="quarter" idx="10" hasCustomPrompt="1"/>
          </p:nvPr>
        </p:nvSpPr>
        <p:spPr>
          <a:xfrm>
            <a:off x="8094566" y="2227603"/>
            <a:ext cx="3444930" cy="1006642"/>
          </a:xfrm>
        </p:spPr>
        <p:txBody>
          <a:bodyPr/>
          <a:lstStyle>
            <a:lvl1pPr marL="0" indent="0">
              <a:spcBef>
                <a:spcPts val="0"/>
              </a:spcBef>
              <a:buNone/>
              <a:defRPr sz="3600" cap="all" spc="150" baseline="0">
                <a:solidFill>
                  <a:srgbClr val="E9AE22"/>
                </a:solidFill>
              </a:defRPr>
            </a:lvl1pPr>
          </a:lstStyle>
          <a:p>
            <a:pPr lvl="0"/>
            <a:r>
              <a:rPr lang="en-US"/>
              <a:t>Section Title</a:t>
            </a:r>
          </a:p>
          <a:p>
            <a:pPr lvl="0"/>
            <a:r>
              <a:rPr lang="en-US"/>
              <a:t>Goes here</a:t>
            </a:r>
          </a:p>
        </p:txBody>
      </p:sp>
      <p:sp>
        <p:nvSpPr>
          <p:cNvPr id="6" name="Text Placeholder 6">
            <a:extLst>
              <a:ext uri="{FF2B5EF4-FFF2-40B4-BE49-F238E27FC236}">
                <a16:creationId xmlns:a16="http://schemas.microsoft.com/office/drawing/2014/main" id="{EACD72F3-4304-1649-C72B-FF7C50D0F2DC}"/>
              </a:ext>
            </a:extLst>
          </p:cNvPr>
          <p:cNvSpPr>
            <a:spLocks noGrp="1"/>
          </p:cNvSpPr>
          <p:nvPr>
            <p:ph type="body" sz="quarter" idx="11" hasCustomPrompt="1"/>
          </p:nvPr>
        </p:nvSpPr>
        <p:spPr>
          <a:xfrm>
            <a:off x="8094566" y="3362165"/>
            <a:ext cx="3444930" cy="565901"/>
          </a:xfrm>
        </p:spPr>
        <p:txBody>
          <a:bodyPr/>
          <a:lstStyle>
            <a:lvl1pPr marL="0" indent="0">
              <a:spcBef>
                <a:spcPts val="0"/>
              </a:spcBef>
              <a:buNone/>
              <a:defRPr sz="1800" b="1" i="0" cap="all" spc="150" baseline="0">
                <a:solidFill>
                  <a:srgbClr val="1983C6"/>
                </a:solidFill>
                <a:latin typeface="Trebuchet MS" panose="020B0703020202090204" pitchFamily="34" charset="0"/>
              </a:defRPr>
            </a:lvl1pPr>
          </a:lstStyle>
          <a:p>
            <a:pPr lvl="0"/>
            <a:r>
              <a:rPr lang="en-US"/>
              <a:t>Section subheading</a:t>
            </a:r>
          </a:p>
          <a:p>
            <a:pPr lvl="0"/>
            <a:r>
              <a:rPr lang="en-US"/>
              <a:t>Goes here</a:t>
            </a:r>
          </a:p>
        </p:txBody>
      </p:sp>
      <p:grpSp>
        <p:nvGrpSpPr>
          <p:cNvPr id="15" name="Group 14">
            <a:extLst>
              <a:ext uri="{FF2B5EF4-FFF2-40B4-BE49-F238E27FC236}">
                <a16:creationId xmlns:a16="http://schemas.microsoft.com/office/drawing/2014/main" id="{45372CA6-AB6C-FBB2-5945-3EDEE4518684}"/>
              </a:ext>
            </a:extLst>
          </p:cNvPr>
          <p:cNvGrpSpPr>
            <a:grpSpLocks/>
          </p:cNvGrpSpPr>
          <p:nvPr userDrawn="1"/>
        </p:nvGrpSpPr>
        <p:grpSpPr>
          <a:xfrm rot="10800000" flipH="1">
            <a:off x="0" y="6011129"/>
            <a:ext cx="5811520" cy="117989"/>
            <a:chOff x="0" y="6011133"/>
            <a:chExt cx="5811520" cy="117989"/>
          </a:xfrm>
        </p:grpSpPr>
        <p:sp>
          <p:nvSpPr>
            <p:cNvPr id="17" name="Rectangle 16">
              <a:extLst>
                <a:ext uri="{FF2B5EF4-FFF2-40B4-BE49-F238E27FC236}">
                  <a16:creationId xmlns:a16="http://schemas.microsoft.com/office/drawing/2014/main" id="{CE1216F5-82A5-4B8C-7BF0-C58B3B3F54BD}"/>
                </a:ext>
              </a:extLst>
            </p:cNvPr>
            <p:cNvSpPr>
              <a:spLocks/>
            </p:cNvSpPr>
            <p:nvPr userDrawn="1"/>
          </p:nvSpPr>
          <p:spPr>
            <a:xfrm>
              <a:off x="0" y="6011134"/>
              <a:ext cx="4206240" cy="117988"/>
            </a:xfrm>
            <a:prstGeom prst="rect">
              <a:avLst/>
            </a:prstGeom>
            <a:solidFill>
              <a:srgbClr val="1983C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96E3FEC4-286A-54EF-D111-E963259172AC}"/>
                </a:ext>
              </a:extLst>
            </p:cNvPr>
            <p:cNvSpPr>
              <a:spLocks/>
            </p:cNvSpPr>
            <p:nvPr userDrawn="1"/>
          </p:nvSpPr>
          <p:spPr>
            <a:xfrm>
              <a:off x="4119318" y="6011133"/>
              <a:ext cx="1692202" cy="117987"/>
            </a:xfrm>
            <a:prstGeom prst="rect">
              <a:avLst/>
            </a:prstGeom>
            <a:solidFill>
              <a:srgbClr val="E9AE2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377655970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Section Header 3">
    <p:spTree>
      <p:nvGrpSpPr>
        <p:cNvPr id="1" name=""/>
        <p:cNvGrpSpPr/>
        <p:nvPr/>
      </p:nvGrpSpPr>
      <p:grpSpPr>
        <a:xfrm>
          <a:off x="0" y="0"/>
          <a:ext cx="0" cy="0"/>
          <a:chOff x="0" y="0"/>
          <a:chExt cx="0" cy="0"/>
        </a:xfrm>
      </p:grpSpPr>
      <p:sp>
        <p:nvSpPr>
          <p:cNvPr id="27" name="Picture Placeholder 26">
            <a:extLst>
              <a:ext uri="{FF2B5EF4-FFF2-40B4-BE49-F238E27FC236}">
                <a16:creationId xmlns:a16="http://schemas.microsoft.com/office/drawing/2014/main" id="{EC0BF825-7AA4-578D-02CB-B105A73696CA}"/>
              </a:ext>
            </a:extLst>
          </p:cNvPr>
          <p:cNvSpPr>
            <a:spLocks noGrp="1"/>
          </p:cNvSpPr>
          <p:nvPr>
            <p:ph type="pic" sz="quarter" idx="12"/>
          </p:nvPr>
        </p:nvSpPr>
        <p:spPr>
          <a:xfrm>
            <a:off x="0" y="0"/>
            <a:ext cx="12192000" cy="6122988"/>
          </a:xfrm>
          <a:custGeom>
            <a:avLst/>
            <a:gdLst>
              <a:gd name="connsiteX0" fmla="*/ 1 w 12192000"/>
              <a:gd name="connsiteY0" fmla="*/ 2528165 h 6122988"/>
              <a:gd name="connsiteX1" fmla="*/ 1 w 12192000"/>
              <a:gd name="connsiteY1" fmla="*/ 4329835 h 6122988"/>
              <a:gd name="connsiteX2" fmla="*/ 8208335 w 12192000"/>
              <a:gd name="connsiteY2" fmla="*/ 4329835 h 6122988"/>
              <a:gd name="connsiteX3" fmla="*/ 8208335 w 12192000"/>
              <a:gd name="connsiteY3" fmla="*/ 2528165 h 6122988"/>
              <a:gd name="connsiteX4" fmla="*/ 0 w 12192000"/>
              <a:gd name="connsiteY4" fmla="*/ 0 h 6122988"/>
              <a:gd name="connsiteX5" fmla="*/ 12192000 w 12192000"/>
              <a:gd name="connsiteY5" fmla="*/ 0 h 6122988"/>
              <a:gd name="connsiteX6" fmla="*/ 12192000 w 12192000"/>
              <a:gd name="connsiteY6" fmla="*/ 6122988 h 6122988"/>
              <a:gd name="connsiteX7" fmla="*/ 0 w 12192000"/>
              <a:gd name="connsiteY7" fmla="*/ 6122988 h 61229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192000" h="6122988">
                <a:moveTo>
                  <a:pt x="1" y="2528165"/>
                </a:moveTo>
                <a:lnTo>
                  <a:pt x="1" y="4329835"/>
                </a:lnTo>
                <a:lnTo>
                  <a:pt x="8208335" y="4329835"/>
                </a:lnTo>
                <a:lnTo>
                  <a:pt x="8208335" y="2528165"/>
                </a:lnTo>
                <a:close/>
                <a:moveTo>
                  <a:pt x="0" y="0"/>
                </a:moveTo>
                <a:lnTo>
                  <a:pt x="12192000" y="0"/>
                </a:lnTo>
                <a:lnTo>
                  <a:pt x="12192000" y="6122988"/>
                </a:lnTo>
                <a:lnTo>
                  <a:pt x="0" y="6122988"/>
                </a:lnTo>
                <a:close/>
              </a:path>
            </a:pathLst>
          </a:custGeom>
          <a:solidFill>
            <a:schemeClr val="accent5">
              <a:lumMod val="40000"/>
              <a:lumOff val="60000"/>
            </a:schemeClr>
          </a:solidFill>
        </p:spPr>
        <p:txBody>
          <a:bodyPr wrap="square">
            <a:noAutofit/>
          </a:bodyPr>
          <a:lstStyle/>
          <a:p>
            <a:endParaRPr lang="en-US"/>
          </a:p>
        </p:txBody>
      </p:sp>
      <p:sp>
        <p:nvSpPr>
          <p:cNvPr id="16" name="Rectangle 15">
            <a:extLst>
              <a:ext uri="{FF2B5EF4-FFF2-40B4-BE49-F238E27FC236}">
                <a16:creationId xmlns:a16="http://schemas.microsoft.com/office/drawing/2014/main" id="{684D9AFE-AE66-AD3F-391E-69659E68C07E}"/>
              </a:ext>
            </a:extLst>
          </p:cNvPr>
          <p:cNvSpPr/>
          <p:nvPr userDrawn="1"/>
        </p:nvSpPr>
        <p:spPr>
          <a:xfrm>
            <a:off x="11353800" y="6341859"/>
            <a:ext cx="838200" cy="365125"/>
          </a:xfrm>
          <a:prstGeom prst="rect">
            <a:avLst/>
          </a:prstGeom>
          <a:solidFill>
            <a:srgbClr val="1983C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Slide Number Placeholder 5">
            <a:extLst>
              <a:ext uri="{FF2B5EF4-FFF2-40B4-BE49-F238E27FC236}">
                <a16:creationId xmlns:a16="http://schemas.microsoft.com/office/drawing/2014/main" id="{F77C71C5-4D38-50F9-16EA-8B01A9058360}"/>
              </a:ext>
            </a:extLst>
          </p:cNvPr>
          <p:cNvSpPr>
            <a:spLocks noGrp="1"/>
          </p:cNvSpPr>
          <p:nvPr>
            <p:ph type="sldNum" sz="quarter" idx="4"/>
          </p:nvPr>
        </p:nvSpPr>
        <p:spPr>
          <a:xfrm>
            <a:off x="11539496" y="6402400"/>
            <a:ext cx="466808" cy="262956"/>
          </a:xfrm>
          <a:prstGeom prst="rect">
            <a:avLst/>
          </a:prstGeom>
        </p:spPr>
        <p:txBody>
          <a:bodyPr/>
          <a:lstStyle>
            <a:lvl1pPr algn="ctr">
              <a:defRPr sz="1200">
                <a:solidFill>
                  <a:schemeClr val="bg1"/>
                </a:solidFill>
                <a:latin typeface="Trebuchet MS" panose="020B0703020202090204" pitchFamily="34" charset="0"/>
              </a:defRPr>
            </a:lvl1pPr>
          </a:lstStyle>
          <a:p>
            <a:fld id="{A7B6D678-1BEE-794D-83BF-E9185EBE3859}" type="slidenum">
              <a:rPr lang="en-US" smtClean="0"/>
              <a:pPr/>
              <a:t>‹#›</a:t>
            </a:fld>
            <a:endParaRPr lang="en-US"/>
          </a:p>
        </p:txBody>
      </p:sp>
      <p:sp>
        <p:nvSpPr>
          <p:cNvPr id="3" name="Text Placeholder 2">
            <a:extLst>
              <a:ext uri="{FF2B5EF4-FFF2-40B4-BE49-F238E27FC236}">
                <a16:creationId xmlns:a16="http://schemas.microsoft.com/office/drawing/2014/main" id="{DE018BE9-D9C5-2B61-F855-AAE917E49EA7}"/>
              </a:ext>
            </a:extLst>
          </p:cNvPr>
          <p:cNvSpPr>
            <a:spLocks noGrp="1"/>
          </p:cNvSpPr>
          <p:nvPr>
            <p:ph type="body" sz="quarter" idx="10" hasCustomPrompt="1"/>
          </p:nvPr>
        </p:nvSpPr>
        <p:spPr>
          <a:xfrm>
            <a:off x="523144" y="2986712"/>
            <a:ext cx="6952475" cy="700087"/>
          </a:xfrm>
        </p:spPr>
        <p:txBody>
          <a:bodyPr/>
          <a:lstStyle>
            <a:lvl1pPr marL="0" indent="0">
              <a:buFont typeface="Arial" panose="020B0604020202020204" pitchFamily="34" charset="0"/>
              <a:buNone/>
              <a:defRPr sz="3600" cap="all" spc="150" baseline="0">
                <a:solidFill>
                  <a:srgbClr val="E9AE22"/>
                </a:solidFill>
              </a:defRPr>
            </a:lvl1pPr>
          </a:lstStyle>
          <a:p>
            <a:pPr lvl="0"/>
            <a:r>
              <a:rPr lang="en-US"/>
              <a:t>Section title goes here</a:t>
            </a:r>
          </a:p>
        </p:txBody>
      </p:sp>
      <p:sp>
        <p:nvSpPr>
          <p:cNvPr id="5" name="Text Placeholder 4">
            <a:extLst>
              <a:ext uri="{FF2B5EF4-FFF2-40B4-BE49-F238E27FC236}">
                <a16:creationId xmlns:a16="http://schemas.microsoft.com/office/drawing/2014/main" id="{B1A6CC4B-93F1-E9EF-47D2-18C3FF6C14C3}"/>
              </a:ext>
            </a:extLst>
          </p:cNvPr>
          <p:cNvSpPr>
            <a:spLocks noGrp="1"/>
          </p:cNvSpPr>
          <p:nvPr>
            <p:ph type="body" sz="quarter" idx="11" hasCustomPrompt="1"/>
          </p:nvPr>
        </p:nvSpPr>
        <p:spPr>
          <a:xfrm>
            <a:off x="523145" y="3686799"/>
            <a:ext cx="6952476" cy="291643"/>
          </a:xfrm>
        </p:spPr>
        <p:txBody>
          <a:bodyPr/>
          <a:lstStyle>
            <a:lvl1pPr marL="0" indent="0">
              <a:buNone/>
              <a:defRPr sz="1800" b="1" cap="all" spc="150" baseline="0">
                <a:solidFill>
                  <a:srgbClr val="1983C6"/>
                </a:solidFill>
              </a:defRPr>
            </a:lvl1pPr>
          </a:lstStyle>
          <a:p>
            <a:pPr lvl="0"/>
            <a:r>
              <a:rPr lang="en-US"/>
              <a:t>Section subheading goes here</a:t>
            </a:r>
          </a:p>
        </p:txBody>
      </p:sp>
      <p:grpSp>
        <p:nvGrpSpPr>
          <p:cNvPr id="24" name="Group 23">
            <a:extLst>
              <a:ext uri="{FF2B5EF4-FFF2-40B4-BE49-F238E27FC236}">
                <a16:creationId xmlns:a16="http://schemas.microsoft.com/office/drawing/2014/main" id="{2CCB21FD-53FD-DF4A-DA75-3F5050ED6556}"/>
              </a:ext>
            </a:extLst>
          </p:cNvPr>
          <p:cNvGrpSpPr/>
          <p:nvPr userDrawn="1"/>
        </p:nvGrpSpPr>
        <p:grpSpPr>
          <a:xfrm>
            <a:off x="0" y="4213236"/>
            <a:ext cx="8208337" cy="291643"/>
            <a:chOff x="-1" y="6011132"/>
            <a:chExt cx="8208337" cy="117990"/>
          </a:xfrm>
        </p:grpSpPr>
        <p:sp>
          <p:nvSpPr>
            <p:cNvPr id="25" name="Rectangle 24">
              <a:extLst>
                <a:ext uri="{FF2B5EF4-FFF2-40B4-BE49-F238E27FC236}">
                  <a16:creationId xmlns:a16="http://schemas.microsoft.com/office/drawing/2014/main" id="{FCE2D185-5B2E-89A1-CDB6-1B8A87E7F45B}"/>
                </a:ext>
              </a:extLst>
            </p:cNvPr>
            <p:cNvSpPr/>
            <p:nvPr/>
          </p:nvSpPr>
          <p:spPr>
            <a:xfrm>
              <a:off x="-1" y="6011132"/>
              <a:ext cx="5486399" cy="117990"/>
            </a:xfrm>
            <a:prstGeom prst="rect">
              <a:avLst/>
            </a:prstGeom>
            <a:solidFill>
              <a:srgbClr val="1983C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ectangle 25">
              <a:extLst>
                <a:ext uri="{FF2B5EF4-FFF2-40B4-BE49-F238E27FC236}">
                  <a16:creationId xmlns:a16="http://schemas.microsoft.com/office/drawing/2014/main" id="{4BB1BFCA-0011-CE79-1179-A8E5801BC71D}"/>
                </a:ext>
              </a:extLst>
            </p:cNvPr>
            <p:cNvSpPr/>
            <p:nvPr/>
          </p:nvSpPr>
          <p:spPr>
            <a:xfrm>
              <a:off x="5486400" y="6011133"/>
              <a:ext cx="2721936" cy="117988"/>
            </a:xfrm>
            <a:prstGeom prst="rect">
              <a:avLst/>
            </a:prstGeom>
            <a:solidFill>
              <a:srgbClr val="E9AE2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152522088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Content 1">
    <p:bg>
      <p:bgPr>
        <a:solidFill>
          <a:schemeClr val="bg1"/>
        </a:solidFill>
        <a:effectLst/>
      </p:bgPr>
    </p:bg>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67B58A9E-0EDA-6141-89D8-81685D60D7B3}"/>
              </a:ext>
            </a:extLst>
          </p:cNvPr>
          <p:cNvSpPr/>
          <p:nvPr userDrawn="1"/>
        </p:nvSpPr>
        <p:spPr>
          <a:xfrm>
            <a:off x="11353800" y="6341859"/>
            <a:ext cx="838200" cy="365125"/>
          </a:xfrm>
          <a:prstGeom prst="rect">
            <a:avLst/>
          </a:prstGeom>
          <a:solidFill>
            <a:srgbClr val="1983C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0D6BF3DE-5B77-6EC5-C538-30EAC57FEF0F}"/>
              </a:ext>
            </a:extLst>
          </p:cNvPr>
          <p:cNvSpPr>
            <a:spLocks noGrp="1"/>
          </p:cNvSpPr>
          <p:nvPr>
            <p:ph type="title" hasCustomPrompt="1"/>
          </p:nvPr>
        </p:nvSpPr>
        <p:spPr>
          <a:xfrm>
            <a:off x="533645" y="476108"/>
            <a:ext cx="10820154" cy="505540"/>
          </a:xfrm>
        </p:spPr>
        <p:txBody>
          <a:bodyPr anchor="b">
            <a:noAutofit/>
          </a:bodyPr>
          <a:lstStyle>
            <a:lvl1pPr marL="0" algn="l" defTabSz="914400" rtl="0" eaLnBrk="1" latinLnBrk="0" hangingPunct="1">
              <a:lnSpc>
                <a:spcPct val="90000"/>
              </a:lnSpc>
              <a:spcBef>
                <a:spcPct val="0"/>
              </a:spcBef>
              <a:buNone/>
              <a:defRPr lang="en-US" sz="2800" kern="1200" cap="all" spc="150" baseline="0" dirty="0">
                <a:solidFill>
                  <a:srgbClr val="1983C6"/>
                </a:solidFill>
                <a:latin typeface="Trebuchet MS" panose="020B0703020202090204" pitchFamily="34" charset="0"/>
                <a:ea typeface="+mj-ea"/>
                <a:cs typeface="+mj-cs"/>
              </a:defRPr>
            </a:lvl1pPr>
          </a:lstStyle>
          <a:p>
            <a:r>
              <a:rPr lang="en-US"/>
              <a:t>CLICK TO EDIT MASTER TITLE STYLE</a:t>
            </a:r>
          </a:p>
        </p:txBody>
      </p:sp>
      <p:sp>
        <p:nvSpPr>
          <p:cNvPr id="11" name="Slide Number Placeholder 5">
            <a:extLst>
              <a:ext uri="{FF2B5EF4-FFF2-40B4-BE49-F238E27FC236}">
                <a16:creationId xmlns:a16="http://schemas.microsoft.com/office/drawing/2014/main" id="{0B1ED504-C8AA-9E31-EF5B-54F52589F79D}"/>
              </a:ext>
            </a:extLst>
          </p:cNvPr>
          <p:cNvSpPr>
            <a:spLocks noGrp="1"/>
          </p:cNvSpPr>
          <p:nvPr>
            <p:ph type="sldNum" sz="quarter" idx="4"/>
          </p:nvPr>
        </p:nvSpPr>
        <p:spPr>
          <a:xfrm>
            <a:off x="11539496" y="6402400"/>
            <a:ext cx="466808" cy="262956"/>
          </a:xfrm>
          <a:prstGeom prst="rect">
            <a:avLst/>
          </a:prstGeom>
        </p:spPr>
        <p:txBody>
          <a:bodyPr/>
          <a:lstStyle>
            <a:lvl1pPr algn="ctr">
              <a:defRPr sz="1200">
                <a:solidFill>
                  <a:schemeClr val="bg1"/>
                </a:solidFill>
                <a:latin typeface="Trebuchet MS" panose="020B0703020202090204" pitchFamily="34" charset="0"/>
              </a:defRPr>
            </a:lvl1pPr>
          </a:lstStyle>
          <a:p>
            <a:fld id="{A7B6D678-1BEE-794D-83BF-E9185EBE3859}" type="slidenum">
              <a:rPr lang="en-US" smtClean="0"/>
              <a:pPr/>
              <a:t>‹#›</a:t>
            </a:fld>
            <a:endParaRPr lang="en-US"/>
          </a:p>
        </p:txBody>
      </p:sp>
      <p:sp>
        <p:nvSpPr>
          <p:cNvPr id="6" name="Text Placeholder 3">
            <a:extLst>
              <a:ext uri="{FF2B5EF4-FFF2-40B4-BE49-F238E27FC236}">
                <a16:creationId xmlns:a16="http://schemas.microsoft.com/office/drawing/2014/main" id="{8C1A7D24-1395-C13E-BE81-7B533CBE68B3}"/>
              </a:ext>
            </a:extLst>
          </p:cNvPr>
          <p:cNvSpPr>
            <a:spLocks noGrp="1"/>
          </p:cNvSpPr>
          <p:nvPr>
            <p:ph type="body" sz="half" idx="11"/>
          </p:nvPr>
        </p:nvSpPr>
        <p:spPr>
          <a:xfrm>
            <a:off x="533644" y="1295884"/>
            <a:ext cx="10820155" cy="4680850"/>
          </a:xfrm>
        </p:spPr>
        <p:txBody>
          <a:bodyPr>
            <a:noAutofit/>
          </a:bodyPr>
          <a:lstStyle>
            <a:lvl1pPr marL="285750" indent="-285750" algn="l" defTabSz="914400" rtl="0" eaLnBrk="1" fontAlgn="base" latinLnBrk="0" hangingPunct="1">
              <a:lnSpc>
                <a:spcPct val="150000"/>
              </a:lnSpc>
              <a:spcBef>
                <a:spcPts val="400"/>
              </a:spcBef>
              <a:buClr>
                <a:srgbClr val="1983C6"/>
              </a:buClr>
              <a:buFont typeface="Arial" panose="020B0604020202020204" pitchFamily="34" charset="0"/>
              <a:buChar char="•"/>
              <a:defRPr lang="en-US" sz="1600" b="0" i="0" u="none" strike="noStrike" kern="1200" spc="0" baseline="0" dirty="0">
                <a:solidFill>
                  <a:srgbClr val="384648"/>
                </a:solidFill>
                <a:effectLst/>
                <a:latin typeface="Trebuchet MS" panose="020B0703020202090204" pitchFamily="34" charset="0"/>
                <a:ea typeface="+mn-ea"/>
                <a:cs typeface="+mn-cs"/>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a:p>
            <a:pPr lvl="0"/>
            <a:endParaRPr lang="en-US"/>
          </a:p>
          <a:p>
            <a:pPr lvl="0"/>
            <a:endParaRPr lang="en-US"/>
          </a:p>
        </p:txBody>
      </p:sp>
    </p:spTree>
    <p:extLst>
      <p:ext uri="{BB962C8B-B14F-4D97-AF65-F5344CB8AC3E}">
        <p14:creationId xmlns:p14="http://schemas.microsoft.com/office/powerpoint/2010/main" val="104638084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Content Column 1">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67B58A9E-0EDA-6141-89D8-81685D60D7B3}"/>
              </a:ext>
            </a:extLst>
          </p:cNvPr>
          <p:cNvSpPr/>
          <p:nvPr userDrawn="1"/>
        </p:nvSpPr>
        <p:spPr>
          <a:xfrm>
            <a:off x="11353800" y="6341859"/>
            <a:ext cx="838200" cy="365125"/>
          </a:xfrm>
          <a:prstGeom prst="rect">
            <a:avLst/>
          </a:prstGeom>
          <a:solidFill>
            <a:srgbClr val="1983C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0D6BF3DE-5B77-6EC5-C538-30EAC57FEF0F}"/>
              </a:ext>
            </a:extLst>
          </p:cNvPr>
          <p:cNvSpPr>
            <a:spLocks noGrp="1"/>
          </p:cNvSpPr>
          <p:nvPr>
            <p:ph type="title" hasCustomPrompt="1"/>
          </p:nvPr>
        </p:nvSpPr>
        <p:spPr>
          <a:xfrm>
            <a:off x="533645" y="476108"/>
            <a:ext cx="10820154" cy="505540"/>
          </a:xfrm>
        </p:spPr>
        <p:txBody>
          <a:bodyPr anchor="b">
            <a:noAutofit/>
          </a:bodyPr>
          <a:lstStyle>
            <a:lvl1pPr marL="0" algn="l" defTabSz="914400" rtl="0" eaLnBrk="1" latinLnBrk="0" hangingPunct="1">
              <a:lnSpc>
                <a:spcPct val="90000"/>
              </a:lnSpc>
              <a:spcBef>
                <a:spcPct val="0"/>
              </a:spcBef>
              <a:buNone/>
              <a:defRPr lang="en-US" sz="2800" kern="1200" cap="all" spc="150" baseline="0" dirty="0">
                <a:solidFill>
                  <a:srgbClr val="1983C6"/>
                </a:solidFill>
                <a:latin typeface="Trebuchet MS" panose="020B0703020202090204" pitchFamily="34" charset="0"/>
                <a:ea typeface="+mj-ea"/>
                <a:cs typeface="+mj-cs"/>
              </a:defRPr>
            </a:lvl1pPr>
          </a:lstStyle>
          <a:p>
            <a:r>
              <a:rPr lang="en-US"/>
              <a:t>CLICK TO EDIT MASTER TITLE STYLE</a:t>
            </a:r>
          </a:p>
        </p:txBody>
      </p:sp>
      <p:sp>
        <p:nvSpPr>
          <p:cNvPr id="11" name="Slide Number Placeholder 5">
            <a:extLst>
              <a:ext uri="{FF2B5EF4-FFF2-40B4-BE49-F238E27FC236}">
                <a16:creationId xmlns:a16="http://schemas.microsoft.com/office/drawing/2014/main" id="{0B1ED504-C8AA-9E31-EF5B-54F52589F79D}"/>
              </a:ext>
            </a:extLst>
          </p:cNvPr>
          <p:cNvSpPr>
            <a:spLocks noGrp="1"/>
          </p:cNvSpPr>
          <p:nvPr>
            <p:ph type="sldNum" sz="quarter" idx="4"/>
          </p:nvPr>
        </p:nvSpPr>
        <p:spPr>
          <a:xfrm>
            <a:off x="11539496" y="6402400"/>
            <a:ext cx="466808" cy="262956"/>
          </a:xfrm>
          <a:prstGeom prst="rect">
            <a:avLst/>
          </a:prstGeom>
        </p:spPr>
        <p:txBody>
          <a:bodyPr/>
          <a:lstStyle>
            <a:lvl1pPr algn="ctr">
              <a:defRPr sz="1200">
                <a:solidFill>
                  <a:schemeClr val="bg1"/>
                </a:solidFill>
                <a:latin typeface="Trebuchet MS" panose="020B0703020202090204" pitchFamily="34" charset="0"/>
              </a:defRPr>
            </a:lvl1pPr>
          </a:lstStyle>
          <a:p>
            <a:fld id="{A7B6D678-1BEE-794D-83BF-E9185EBE3859}" type="slidenum">
              <a:rPr lang="en-US" smtClean="0"/>
              <a:pPr/>
              <a:t>‹#›</a:t>
            </a:fld>
            <a:endParaRPr lang="en-US"/>
          </a:p>
        </p:txBody>
      </p:sp>
      <p:sp>
        <p:nvSpPr>
          <p:cNvPr id="6" name="Text Placeholder 3">
            <a:extLst>
              <a:ext uri="{FF2B5EF4-FFF2-40B4-BE49-F238E27FC236}">
                <a16:creationId xmlns:a16="http://schemas.microsoft.com/office/drawing/2014/main" id="{8C1A7D24-1395-C13E-BE81-7B533CBE68B3}"/>
              </a:ext>
            </a:extLst>
          </p:cNvPr>
          <p:cNvSpPr>
            <a:spLocks noGrp="1"/>
          </p:cNvSpPr>
          <p:nvPr>
            <p:ph type="body" sz="half" idx="11" hasCustomPrompt="1"/>
          </p:nvPr>
        </p:nvSpPr>
        <p:spPr>
          <a:xfrm>
            <a:off x="558064" y="4129058"/>
            <a:ext cx="3092433" cy="311021"/>
          </a:xfrm>
        </p:spPr>
        <p:txBody>
          <a:bodyPr>
            <a:noAutofit/>
          </a:bodyPr>
          <a:lstStyle>
            <a:lvl1pPr marL="0" indent="0" algn="l" defTabSz="914400" rtl="0" eaLnBrk="1" fontAlgn="base" latinLnBrk="0" hangingPunct="1">
              <a:lnSpc>
                <a:spcPct val="90000"/>
              </a:lnSpc>
              <a:spcBef>
                <a:spcPts val="1000"/>
              </a:spcBef>
              <a:buClr>
                <a:srgbClr val="1983C6"/>
              </a:buClr>
              <a:buFont typeface="Arial" panose="020B0604020202020204" pitchFamily="34" charset="0"/>
              <a:buNone/>
              <a:defRPr lang="en-US" sz="1600" b="0" kern="1200" cap="all" spc="0" baseline="0" dirty="0" smtClean="0">
                <a:solidFill>
                  <a:srgbClr val="1983C6"/>
                </a:solidFill>
                <a:latin typeface="+mn-lt"/>
                <a:ea typeface="+mn-ea"/>
                <a:cs typeface="+mn-cs"/>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marL="0" lvl="0" indent="0" algn="l" defTabSz="914400" rtl="0" eaLnBrk="1" latinLnBrk="0" hangingPunct="1">
              <a:lnSpc>
                <a:spcPct val="90000"/>
              </a:lnSpc>
              <a:spcBef>
                <a:spcPts val="1000"/>
              </a:spcBef>
              <a:buFont typeface="Arial" panose="020B0604020202020204" pitchFamily="34" charset="0"/>
              <a:buNone/>
            </a:pPr>
            <a:r>
              <a:rPr lang="en-US"/>
              <a:t>Subheading</a:t>
            </a:r>
          </a:p>
          <a:p>
            <a:pPr lvl="0"/>
            <a:endParaRPr lang="en-US"/>
          </a:p>
          <a:p>
            <a:pPr lvl="0"/>
            <a:endParaRPr lang="en-US"/>
          </a:p>
          <a:p>
            <a:pPr lvl="0"/>
            <a:endParaRPr lang="en-US"/>
          </a:p>
        </p:txBody>
      </p:sp>
      <p:sp>
        <p:nvSpPr>
          <p:cNvPr id="7" name="Picture Placeholder 6">
            <a:extLst>
              <a:ext uri="{FF2B5EF4-FFF2-40B4-BE49-F238E27FC236}">
                <a16:creationId xmlns:a16="http://schemas.microsoft.com/office/drawing/2014/main" id="{2DE3B138-7171-4354-E5E0-F603194E5AC9}"/>
              </a:ext>
            </a:extLst>
          </p:cNvPr>
          <p:cNvSpPr>
            <a:spLocks noGrp="1"/>
          </p:cNvSpPr>
          <p:nvPr>
            <p:ph type="pic" sz="quarter" idx="13"/>
          </p:nvPr>
        </p:nvSpPr>
        <p:spPr>
          <a:xfrm>
            <a:off x="558065" y="1492250"/>
            <a:ext cx="3093004" cy="2466881"/>
          </a:xfrm>
        </p:spPr>
        <p:txBody>
          <a:bodyPr/>
          <a:lstStyle/>
          <a:p>
            <a:endParaRPr lang="en-US"/>
          </a:p>
        </p:txBody>
      </p:sp>
      <p:sp>
        <p:nvSpPr>
          <p:cNvPr id="4" name="Picture Placeholder 6">
            <a:extLst>
              <a:ext uri="{FF2B5EF4-FFF2-40B4-BE49-F238E27FC236}">
                <a16:creationId xmlns:a16="http://schemas.microsoft.com/office/drawing/2014/main" id="{0B16E019-BB1A-A642-1FBE-AAD29D51063F}"/>
              </a:ext>
            </a:extLst>
          </p:cNvPr>
          <p:cNvSpPr>
            <a:spLocks noGrp="1"/>
          </p:cNvSpPr>
          <p:nvPr>
            <p:ph type="pic" sz="quarter" idx="22"/>
          </p:nvPr>
        </p:nvSpPr>
        <p:spPr>
          <a:xfrm>
            <a:off x="4408135" y="1492250"/>
            <a:ext cx="3093004" cy="2466881"/>
          </a:xfrm>
        </p:spPr>
        <p:txBody>
          <a:bodyPr/>
          <a:lstStyle/>
          <a:p>
            <a:endParaRPr lang="en-US"/>
          </a:p>
        </p:txBody>
      </p:sp>
      <p:sp>
        <p:nvSpPr>
          <p:cNvPr id="12" name="Text Placeholder 3">
            <a:extLst>
              <a:ext uri="{FF2B5EF4-FFF2-40B4-BE49-F238E27FC236}">
                <a16:creationId xmlns:a16="http://schemas.microsoft.com/office/drawing/2014/main" id="{8B8AA334-6D19-2AFC-9EE9-31E19D80DEB1}"/>
              </a:ext>
            </a:extLst>
          </p:cNvPr>
          <p:cNvSpPr>
            <a:spLocks noGrp="1"/>
          </p:cNvSpPr>
          <p:nvPr>
            <p:ph type="body" sz="half" idx="24" hasCustomPrompt="1"/>
          </p:nvPr>
        </p:nvSpPr>
        <p:spPr>
          <a:xfrm>
            <a:off x="8259348" y="4129058"/>
            <a:ext cx="3092433" cy="311021"/>
          </a:xfrm>
        </p:spPr>
        <p:txBody>
          <a:bodyPr>
            <a:noAutofit/>
          </a:bodyPr>
          <a:lstStyle>
            <a:lvl1pPr marL="0" indent="0" algn="l" defTabSz="914400" rtl="0" eaLnBrk="1" fontAlgn="base" latinLnBrk="0" hangingPunct="1">
              <a:lnSpc>
                <a:spcPct val="90000"/>
              </a:lnSpc>
              <a:spcBef>
                <a:spcPts val="1000"/>
              </a:spcBef>
              <a:buClr>
                <a:srgbClr val="1983C6"/>
              </a:buClr>
              <a:buFont typeface="Arial" panose="020B0604020202020204" pitchFamily="34" charset="0"/>
              <a:buNone/>
              <a:defRPr lang="en-US" sz="1600" b="0" kern="1200" cap="all" spc="0" baseline="0" dirty="0" smtClean="0">
                <a:solidFill>
                  <a:srgbClr val="1983C6"/>
                </a:solidFill>
                <a:latin typeface="+mn-lt"/>
                <a:ea typeface="+mn-ea"/>
                <a:cs typeface="+mn-cs"/>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marL="0" lvl="0" indent="0" algn="l" defTabSz="914400" rtl="0" eaLnBrk="1" latinLnBrk="0" hangingPunct="1">
              <a:lnSpc>
                <a:spcPct val="90000"/>
              </a:lnSpc>
              <a:spcBef>
                <a:spcPts val="1000"/>
              </a:spcBef>
              <a:buFont typeface="Arial" panose="020B0604020202020204" pitchFamily="34" charset="0"/>
              <a:buNone/>
            </a:pPr>
            <a:r>
              <a:rPr lang="en-US"/>
              <a:t>Subheading</a:t>
            </a:r>
          </a:p>
          <a:p>
            <a:pPr lvl="0"/>
            <a:endParaRPr lang="en-US"/>
          </a:p>
          <a:p>
            <a:pPr lvl="0"/>
            <a:endParaRPr lang="en-US"/>
          </a:p>
          <a:p>
            <a:pPr lvl="0"/>
            <a:endParaRPr lang="en-US"/>
          </a:p>
        </p:txBody>
      </p:sp>
      <p:sp>
        <p:nvSpPr>
          <p:cNvPr id="14" name="Picture Placeholder 6">
            <a:extLst>
              <a:ext uri="{FF2B5EF4-FFF2-40B4-BE49-F238E27FC236}">
                <a16:creationId xmlns:a16="http://schemas.microsoft.com/office/drawing/2014/main" id="{43E372B5-E5CC-2AC5-80DB-7FEFEA17AC43}"/>
              </a:ext>
            </a:extLst>
          </p:cNvPr>
          <p:cNvSpPr>
            <a:spLocks noGrp="1"/>
          </p:cNvSpPr>
          <p:nvPr>
            <p:ph type="pic" sz="quarter" idx="25"/>
          </p:nvPr>
        </p:nvSpPr>
        <p:spPr>
          <a:xfrm>
            <a:off x="8259349" y="1492250"/>
            <a:ext cx="3093004" cy="2466881"/>
          </a:xfrm>
        </p:spPr>
        <p:txBody>
          <a:bodyPr/>
          <a:lstStyle/>
          <a:p>
            <a:endParaRPr lang="en-US"/>
          </a:p>
        </p:txBody>
      </p:sp>
      <p:sp>
        <p:nvSpPr>
          <p:cNvPr id="17" name="Text Placeholder 3">
            <a:extLst>
              <a:ext uri="{FF2B5EF4-FFF2-40B4-BE49-F238E27FC236}">
                <a16:creationId xmlns:a16="http://schemas.microsoft.com/office/drawing/2014/main" id="{FFFA2DEF-8186-4E66-C220-377F551DBF7E}"/>
              </a:ext>
            </a:extLst>
          </p:cNvPr>
          <p:cNvSpPr>
            <a:spLocks noGrp="1"/>
          </p:cNvSpPr>
          <p:nvPr>
            <p:ph type="body" sz="half" idx="27" hasCustomPrompt="1"/>
          </p:nvPr>
        </p:nvSpPr>
        <p:spPr>
          <a:xfrm>
            <a:off x="4411607" y="4129058"/>
            <a:ext cx="3092433" cy="311021"/>
          </a:xfrm>
        </p:spPr>
        <p:txBody>
          <a:bodyPr>
            <a:noAutofit/>
          </a:bodyPr>
          <a:lstStyle>
            <a:lvl1pPr marL="0" indent="0" algn="l" defTabSz="914400" rtl="0" eaLnBrk="1" fontAlgn="base" latinLnBrk="0" hangingPunct="1">
              <a:lnSpc>
                <a:spcPct val="90000"/>
              </a:lnSpc>
              <a:spcBef>
                <a:spcPts val="1000"/>
              </a:spcBef>
              <a:buClr>
                <a:srgbClr val="1983C6"/>
              </a:buClr>
              <a:buFont typeface="Arial" panose="020B0604020202020204" pitchFamily="34" charset="0"/>
              <a:buNone/>
              <a:defRPr lang="en-US" sz="1600" b="0" kern="1200" cap="all" spc="0" baseline="0" dirty="0" smtClean="0">
                <a:solidFill>
                  <a:srgbClr val="1983C6"/>
                </a:solidFill>
                <a:latin typeface="+mn-lt"/>
                <a:ea typeface="+mn-ea"/>
                <a:cs typeface="+mn-cs"/>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marL="0" lvl="0" indent="0" algn="l" defTabSz="914400" rtl="0" eaLnBrk="1" latinLnBrk="0" hangingPunct="1">
              <a:lnSpc>
                <a:spcPct val="90000"/>
              </a:lnSpc>
              <a:spcBef>
                <a:spcPts val="1000"/>
              </a:spcBef>
              <a:buFont typeface="Arial" panose="020B0604020202020204" pitchFamily="34" charset="0"/>
              <a:buNone/>
            </a:pPr>
            <a:r>
              <a:rPr lang="en-US"/>
              <a:t>Subheading</a:t>
            </a:r>
          </a:p>
          <a:p>
            <a:pPr lvl="0"/>
            <a:endParaRPr lang="en-US"/>
          </a:p>
          <a:p>
            <a:pPr lvl="0"/>
            <a:endParaRPr lang="en-US"/>
          </a:p>
          <a:p>
            <a:pPr lvl="0"/>
            <a:endParaRPr lang="en-US"/>
          </a:p>
        </p:txBody>
      </p:sp>
      <p:sp>
        <p:nvSpPr>
          <p:cNvPr id="9" name="Text Placeholder 8">
            <a:extLst>
              <a:ext uri="{FF2B5EF4-FFF2-40B4-BE49-F238E27FC236}">
                <a16:creationId xmlns:a16="http://schemas.microsoft.com/office/drawing/2014/main" id="{81D99876-B034-BC2D-58A5-014BCBC758E2}"/>
              </a:ext>
            </a:extLst>
          </p:cNvPr>
          <p:cNvSpPr>
            <a:spLocks noGrp="1"/>
          </p:cNvSpPr>
          <p:nvPr>
            <p:ph type="body" sz="quarter" idx="28" hasCustomPrompt="1"/>
          </p:nvPr>
        </p:nvSpPr>
        <p:spPr>
          <a:xfrm>
            <a:off x="558800" y="4713149"/>
            <a:ext cx="3092450" cy="1952764"/>
          </a:xfrm>
        </p:spPr>
        <p:txBody>
          <a:bodyPr/>
          <a:lstStyle>
            <a:lvl1pPr marL="283464" indent="-283464">
              <a:lnSpc>
                <a:spcPts val="1640"/>
              </a:lnSpc>
              <a:spcBef>
                <a:spcPts val="400"/>
              </a:spcBef>
              <a:defRPr lang="en-US" sz="1400" b="0" kern="1200" cap="none" spc="0" baseline="0" dirty="0" smtClean="0">
                <a:solidFill>
                  <a:srgbClr val="384648"/>
                </a:solidFill>
                <a:latin typeface="+mn-lt"/>
                <a:ea typeface="+mn-ea"/>
                <a:cs typeface="+mn-cs"/>
              </a:defRPr>
            </a:lvl1pPr>
            <a:lvl2pPr>
              <a:defRPr/>
            </a:lvl2pPr>
            <a:lvl3pPr>
              <a:defRPr/>
            </a:lvl3pPr>
            <a:lvl4pPr>
              <a:defRPr/>
            </a:lvl4pPr>
            <a:lvl5pPr>
              <a:defRPr/>
            </a:lvl5pPr>
          </a:lstStyle>
          <a:p>
            <a:pPr marL="228600" lvl="0" indent="-228600" algn="l" defTabSz="914400" rtl="0" eaLnBrk="1" fontAlgn="base" latinLnBrk="0" hangingPunct="1">
              <a:lnSpc>
                <a:spcPct val="90000"/>
              </a:lnSpc>
              <a:spcBef>
                <a:spcPts val="1000"/>
              </a:spcBef>
              <a:buClr>
                <a:srgbClr val="1983C6"/>
              </a:buClr>
            </a:pPr>
            <a:r>
              <a:rPr lang="en-US"/>
              <a:t>Bullet 1</a:t>
            </a:r>
          </a:p>
          <a:p>
            <a:pPr marL="228600" lvl="0" indent="-228600" algn="l" defTabSz="914400" rtl="0" eaLnBrk="1" fontAlgn="base" latinLnBrk="0" hangingPunct="1">
              <a:lnSpc>
                <a:spcPct val="90000"/>
              </a:lnSpc>
              <a:spcBef>
                <a:spcPts val="1000"/>
              </a:spcBef>
              <a:buClr>
                <a:srgbClr val="1983C6"/>
              </a:buClr>
            </a:pPr>
            <a:r>
              <a:rPr lang="en-US"/>
              <a:t>Bullet 2</a:t>
            </a:r>
          </a:p>
          <a:p>
            <a:pPr marL="228600" lvl="0" indent="-228600" algn="l" defTabSz="914400" rtl="0" eaLnBrk="1" fontAlgn="base" latinLnBrk="0" hangingPunct="1">
              <a:lnSpc>
                <a:spcPct val="90000"/>
              </a:lnSpc>
              <a:spcBef>
                <a:spcPts val="1000"/>
              </a:spcBef>
              <a:buClr>
                <a:srgbClr val="1983C6"/>
              </a:buClr>
            </a:pPr>
            <a:r>
              <a:rPr lang="en-US"/>
              <a:t>Bullet 3</a:t>
            </a:r>
          </a:p>
          <a:p>
            <a:pPr marL="228600" lvl="0" indent="-228600" algn="l" defTabSz="914400" rtl="0" eaLnBrk="1" fontAlgn="base" latinLnBrk="0" hangingPunct="1">
              <a:lnSpc>
                <a:spcPct val="90000"/>
              </a:lnSpc>
              <a:spcBef>
                <a:spcPts val="1000"/>
              </a:spcBef>
              <a:buClr>
                <a:srgbClr val="1983C6"/>
              </a:buClr>
            </a:pPr>
            <a:endParaRPr lang="en-US"/>
          </a:p>
        </p:txBody>
      </p:sp>
      <p:sp>
        <p:nvSpPr>
          <p:cNvPr id="19" name="Text Placeholder 8">
            <a:extLst>
              <a:ext uri="{FF2B5EF4-FFF2-40B4-BE49-F238E27FC236}">
                <a16:creationId xmlns:a16="http://schemas.microsoft.com/office/drawing/2014/main" id="{4FFBC79B-A356-EDE0-9B9C-2485DDBB516A}"/>
              </a:ext>
            </a:extLst>
          </p:cNvPr>
          <p:cNvSpPr>
            <a:spLocks noGrp="1"/>
          </p:cNvSpPr>
          <p:nvPr>
            <p:ph type="body" sz="quarter" idx="29" hasCustomPrompt="1"/>
          </p:nvPr>
        </p:nvSpPr>
        <p:spPr>
          <a:xfrm>
            <a:off x="4406644" y="4713149"/>
            <a:ext cx="3092450" cy="1952764"/>
          </a:xfrm>
        </p:spPr>
        <p:txBody>
          <a:bodyPr/>
          <a:lstStyle>
            <a:lvl1pPr marL="283464" indent="-283464">
              <a:lnSpc>
                <a:spcPts val="1640"/>
              </a:lnSpc>
              <a:spcBef>
                <a:spcPts val="400"/>
              </a:spcBef>
              <a:defRPr lang="en-US" sz="1400" b="0" kern="1200" cap="none" spc="0" baseline="0" dirty="0" smtClean="0">
                <a:solidFill>
                  <a:srgbClr val="384648"/>
                </a:solidFill>
                <a:latin typeface="+mn-lt"/>
                <a:ea typeface="+mn-ea"/>
                <a:cs typeface="+mn-cs"/>
              </a:defRPr>
            </a:lvl1pPr>
            <a:lvl2pPr>
              <a:defRPr/>
            </a:lvl2pPr>
            <a:lvl3pPr>
              <a:defRPr/>
            </a:lvl3pPr>
            <a:lvl4pPr>
              <a:defRPr/>
            </a:lvl4pPr>
            <a:lvl5pPr>
              <a:defRPr/>
            </a:lvl5pPr>
          </a:lstStyle>
          <a:p>
            <a:pPr marL="228600" lvl="0" indent="-228600" algn="l" defTabSz="914400" rtl="0" eaLnBrk="1" fontAlgn="base" latinLnBrk="0" hangingPunct="1">
              <a:lnSpc>
                <a:spcPct val="90000"/>
              </a:lnSpc>
              <a:spcBef>
                <a:spcPts val="1000"/>
              </a:spcBef>
              <a:buClr>
                <a:srgbClr val="1983C6"/>
              </a:buClr>
            </a:pPr>
            <a:r>
              <a:rPr lang="en-US"/>
              <a:t>Bullet 1</a:t>
            </a:r>
          </a:p>
          <a:p>
            <a:pPr marL="228600" lvl="0" indent="-228600" algn="l" defTabSz="914400" rtl="0" eaLnBrk="1" fontAlgn="base" latinLnBrk="0" hangingPunct="1">
              <a:lnSpc>
                <a:spcPct val="90000"/>
              </a:lnSpc>
              <a:spcBef>
                <a:spcPts val="1000"/>
              </a:spcBef>
              <a:buClr>
                <a:srgbClr val="1983C6"/>
              </a:buClr>
            </a:pPr>
            <a:r>
              <a:rPr lang="en-US"/>
              <a:t>Bullet 2</a:t>
            </a:r>
          </a:p>
          <a:p>
            <a:pPr marL="228600" lvl="0" indent="-228600" algn="l" defTabSz="914400" rtl="0" eaLnBrk="1" fontAlgn="base" latinLnBrk="0" hangingPunct="1">
              <a:lnSpc>
                <a:spcPct val="90000"/>
              </a:lnSpc>
              <a:spcBef>
                <a:spcPts val="1000"/>
              </a:spcBef>
              <a:buClr>
                <a:srgbClr val="1983C6"/>
              </a:buClr>
            </a:pPr>
            <a:r>
              <a:rPr lang="en-US"/>
              <a:t>Bullet 3</a:t>
            </a:r>
          </a:p>
          <a:p>
            <a:pPr marL="228600" lvl="0" indent="-228600" algn="l" defTabSz="914400" rtl="0" eaLnBrk="1" fontAlgn="base" latinLnBrk="0" hangingPunct="1">
              <a:lnSpc>
                <a:spcPct val="90000"/>
              </a:lnSpc>
              <a:spcBef>
                <a:spcPts val="1000"/>
              </a:spcBef>
              <a:buClr>
                <a:srgbClr val="1983C6"/>
              </a:buClr>
            </a:pPr>
            <a:endParaRPr lang="en-US"/>
          </a:p>
        </p:txBody>
      </p:sp>
      <p:sp>
        <p:nvSpPr>
          <p:cNvPr id="20" name="Text Placeholder 8">
            <a:extLst>
              <a:ext uri="{FF2B5EF4-FFF2-40B4-BE49-F238E27FC236}">
                <a16:creationId xmlns:a16="http://schemas.microsoft.com/office/drawing/2014/main" id="{0F736D86-9F9F-8ED0-AE44-50E7FBE3D133}"/>
              </a:ext>
            </a:extLst>
          </p:cNvPr>
          <p:cNvSpPr>
            <a:spLocks noGrp="1"/>
          </p:cNvSpPr>
          <p:nvPr>
            <p:ph type="body" sz="quarter" idx="30" hasCustomPrompt="1"/>
          </p:nvPr>
        </p:nvSpPr>
        <p:spPr>
          <a:xfrm>
            <a:off x="8260626" y="4713149"/>
            <a:ext cx="3092450" cy="1952764"/>
          </a:xfrm>
        </p:spPr>
        <p:txBody>
          <a:bodyPr/>
          <a:lstStyle>
            <a:lvl1pPr marL="283464" indent="-283464">
              <a:lnSpc>
                <a:spcPts val="1640"/>
              </a:lnSpc>
              <a:spcBef>
                <a:spcPts val="400"/>
              </a:spcBef>
              <a:defRPr lang="en-US" sz="1400" b="0" kern="1200" cap="none" spc="0" baseline="0" dirty="0" smtClean="0">
                <a:solidFill>
                  <a:srgbClr val="384648"/>
                </a:solidFill>
                <a:latin typeface="+mn-lt"/>
                <a:ea typeface="+mn-ea"/>
                <a:cs typeface="+mn-cs"/>
              </a:defRPr>
            </a:lvl1pPr>
            <a:lvl2pPr>
              <a:defRPr/>
            </a:lvl2pPr>
            <a:lvl3pPr>
              <a:defRPr/>
            </a:lvl3pPr>
            <a:lvl4pPr>
              <a:defRPr/>
            </a:lvl4pPr>
            <a:lvl5pPr>
              <a:defRPr/>
            </a:lvl5pPr>
          </a:lstStyle>
          <a:p>
            <a:pPr marL="228600" lvl="0" indent="-228600" algn="l" defTabSz="914400" rtl="0" eaLnBrk="1" fontAlgn="base" latinLnBrk="0" hangingPunct="1">
              <a:lnSpc>
                <a:spcPct val="90000"/>
              </a:lnSpc>
              <a:spcBef>
                <a:spcPts val="1000"/>
              </a:spcBef>
              <a:buClr>
                <a:srgbClr val="1983C6"/>
              </a:buClr>
            </a:pPr>
            <a:r>
              <a:rPr lang="en-US"/>
              <a:t>Bullet 1</a:t>
            </a:r>
          </a:p>
          <a:p>
            <a:pPr marL="228600" lvl="0" indent="-228600" algn="l" defTabSz="914400" rtl="0" eaLnBrk="1" fontAlgn="base" latinLnBrk="0" hangingPunct="1">
              <a:lnSpc>
                <a:spcPct val="90000"/>
              </a:lnSpc>
              <a:spcBef>
                <a:spcPts val="1000"/>
              </a:spcBef>
              <a:buClr>
                <a:srgbClr val="1983C6"/>
              </a:buClr>
            </a:pPr>
            <a:r>
              <a:rPr lang="en-US"/>
              <a:t>Bullet 2</a:t>
            </a:r>
          </a:p>
          <a:p>
            <a:pPr marL="228600" lvl="0" indent="-228600" algn="l" defTabSz="914400" rtl="0" eaLnBrk="1" fontAlgn="base" latinLnBrk="0" hangingPunct="1">
              <a:lnSpc>
                <a:spcPct val="90000"/>
              </a:lnSpc>
              <a:spcBef>
                <a:spcPts val="1000"/>
              </a:spcBef>
              <a:buClr>
                <a:srgbClr val="1983C6"/>
              </a:buClr>
            </a:pPr>
            <a:r>
              <a:rPr lang="en-US"/>
              <a:t>Bullet 3</a:t>
            </a:r>
          </a:p>
          <a:p>
            <a:pPr marL="228600" lvl="0" indent="-228600" algn="l" defTabSz="914400" rtl="0" eaLnBrk="1" fontAlgn="base" latinLnBrk="0" hangingPunct="1">
              <a:lnSpc>
                <a:spcPct val="90000"/>
              </a:lnSpc>
              <a:spcBef>
                <a:spcPts val="1000"/>
              </a:spcBef>
              <a:buClr>
                <a:srgbClr val="1983C6"/>
              </a:buClr>
            </a:pPr>
            <a:endParaRPr lang="en-US"/>
          </a:p>
        </p:txBody>
      </p:sp>
    </p:spTree>
    <p:extLst>
      <p:ext uri="{BB962C8B-B14F-4D97-AF65-F5344CB8AC3E}">
        <p14:creationId xmlns:p14="http://schemas.microsoft.com/office/powerpoint/2010/main" val="424376795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Content Column 2">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67B58A9E-0EDA-6141-89D8-81685D60D7B3}"/>
              </a:ext>
            </a:extLst>
          </p:cNvPr>
          <p:cNvSpPr/>
          <p:nvPr userDrawn="1"/>
        </p:nvSpPr>
        <p:spPr>
          <a:xfrm>
            <a:off x="11353800" y="6341859"/>
            <a:ext cx="838200" cy="365125"/>
          </a:xfrm>
          <a:prstGeom prst="rect">
            <a:avLst/>
          </a:prstGeom>
          <a:solidFill>
            <a:srgbClr val="1983C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0D6BF3DE-5B77-6EC5-C538-30EAC57FEF0F}"/>
              </a:ext>
            </a:extLst>
          </p:cNvPr>
          <p:cNvSpPr>
            <a:spLocks noGrp="1"/>
          </p:cNvSpPr>
          <p:nvPr>
            <p:ph type="title" hasCustomPrompt="1"/>
          </p:nvPr>
        </p:nvSpPr>
        <p:spPr>
          <a:xfrm>
            <a:off x="533645" y="476108"/>
            <a:ext cx="10820154" cy="505540"/>
          </a:xfrm>
        </p:spPr>
        <p:txBody>
          <a:bodyPr anchor="b">
            <a:noAutofit/>
          </a:bodyPr>
          <a:lstStyle>
            <a:lvl1pPr marL="0" algn="l" defTabSz="914400" rtl="0" eaLnBrk="1" latinLnBrk="0" hangingPunct="1">
              <a:lnSpc>
                <a:spcPct val="90000"/>
              </a:lnSpc>
              <a:spcBef>
                <a:spcPct val="0"/>
              </a:spcBef>
              <a:buNone/>
              <a:defRPr lang="en-US" sz="2800" kern="1200" cap="all" spc="150" baseline="0" dirty="0">
                <a:solidFill>
                  <a:srgbClr val="1983C6"/>
                </a:solidFill>
                <a:latin typeface="Trebuchet MS" panose="020B0703020202090204" pitchFamily="34" charset="0"/>
                <a:ea typeface="+mj-ea"/>
                <a:cs typeface="+mj-cs"/>
              </a:defRPr>
            </a:lvl1pPr>
          </a:lstStyle>
          <a:p>
            <a:r>
              <a:rPr lang="en-US"/>
              <a:t>CLICK TO EDIT MASTER TITLE STYLE</a:t>
            </a:r>
          </a:p>
        </p:txBody>
      </p:sp>
      <p:sp>
        <p:nvSpPr>
          <p:cNvPr id="11" name="Slide Number Placeholder 5">
            <a:extLst>
              <a:ext uri="{FF2B5EF4-FFF2-40B4-BE49-F238E27FC236}">
                <a16:creationId xmlns:a16="http://schemas.microsoft.com/office/drawing/2014/main" id="{0B1ED504-C8AA-9E31-EF5B-54F52589F79D}"/>
              </a:ext>
            </a:extLst>
          </p:cNvPr>
          <p:cNvSpPr>
            <a:spLocks noGrp="1"/>
          </p:cNvSpPr>
          <p:nvPr>
            <p:ph type="sldNum" sz="quarter" idx="4"/>
          </p:nvPr>
        </p:nvSpPr>
        <p:spPr>
          <a:xfrm>
            <a:off x="11539496" y="6402400"/>
            <a:ext cx="466808" cy="262956"/>
          </a:xfrm>
          <a:prstGeom prst="rect">
            <a:avLst/>
          </a:prstGeom>
        </p:spPr>
        <p:txBody>
          <a:bodyPr/>
          <a:lstStyle>
            <a:lvl1pPr algn="ctr">
              <a:defRPr sz="1200">
                <a:solidFill>
                  <a:schemeClr val="bg1"/>
                </a:solidFill>
                <a:latin typeface="Trebuchet MS" panose="020B0703020202090204" pitchFamily="34" charset="0"/>
              </a:defRPr>
            </a:lvl1pPr>
          </a:lstStyle>
          <a:p>
            <a:fld id="{A7B6D678-1BEE-794D-83BF-E9185EBE3859}" type="slidenum">
              <a:rPr lang="en-US" smtClean="0"/>
              <a:pPr/>
              <a:t>‹#›</a:t>
            </a:fld>
            <a:endParaRPr lang="en-US"/>
          </a:p>
        </p:txBody>
      </p:sp>
      <p:sp>
        <p:nvSpPr>
          <p:cNvPr id="6" name="Text Placeholder 3">
            <a:extLst>
              <a:ext uri="{FF2B5EF4-FFF2-40B4-BE49-F238E27FC236}">
                <a16:creationId xmlns:a16="http://schemas.microsoft.com/office/drawing/2014/main" id="{8C1A7D24-1395-C13E-BE81-7B533CBE68B3}"/>
              </a:ext>
            </a:extLst>
          </p:cNvPr>
          <p:cNvSpPr>
            <a:spLocks noGrp="1"/>
          </p:cNvSpPr>
          <p:nvPr>
            <p:ph type="body" sz="half" idx="11" hasCustomPrompt="1"/>
          </p:nvPr>
        </p:nvSpPr>
        <p:spPr>
          <a:xfrm>
            <a:off x="533645" y="4364246"/>
            <a:ext cx="2259938" cy="311021"/>
          </a:xfrm>
        </p:spPr>
        <p:txBody>
          <a:bodyPr>
            <a:noAutofit/>
          </a:bodyPr>
          <a:lstStyle>
            <a:lvl1pPr marL="0" indent="0" algn="l" defTabSz="914400" rtl="0" eaLnBrk="1" fontAlgn="base" latinLnBrk="0" hangingPunct="1">
              <a:lnSpc>
                <a:spcPct val="90000"/>
              </a:lnSpc>
              <a:spcBef>
                <a:spcPts val="1000"/>
              </a:spcBef>
              <a:buClr>
                <a:srgbClr val="1983C6"/>
              </a:buClr>
              <a:buFont typeface="Arial" panose="020B0604020202020204" pitchFamily="34" charset="0"/>
              <a:buNone/>
              <a:defRPr lang="en-US" sz="1600" b="0" kern="1200" cap="all" spc="150" baseline="0" dirty="0" smtClean="0">
                <a:solidFill>
                  <a:srgbClr val="1983C6"/>
                </a:solidFill>
                <a:latin typeface="+mn-lt"/>
                <a:ea typeface="+mn-ea"/>
                <a:cs typeface="+mn-cs"/>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marL="0" lvl="0" indent="0" algn="l" defTabSz="914400" rtl="0" eaLnBrk="1" latinLnBrk="0" hangingPunct="1">
              <a:lnSpc>
                <a:spcPct val="90000"/>
              </a:lnSpc>
              <a:spcBef>
                <a:spcPts val="1000"/>
              </a:spcBef>
              <a:buFont typeface="Arial" panose="020B0604020202020204" pitchFamily="34" charset="0"/>
              <a:buNone/>
            </a:pPr>
            <a:r>
              <a:rPr lang="en-US"/>
              <a:t>Subheading</a:t>
            </a:r>
          </a:p>
          <a:p>
            <a:pPr lvl="0"/>
            <a:endParaRPr lang="en-US"/>
          </a:p>
          <a:p>
            <a:pPr lvl="0"/>
            <a:endParaRPr lang="en-US"/>
          </a:p>
          <a:p>
            <a:pPr lvl="0"/>
            <a:endParaRPr lang="en-US"/>
          </a:p>
        </p:txBody>
      </p:sp>
      <p:sp>
        <p:nvSpPr>
          <p:cNvPr id="7" name="Picture Placeholder 6">
            <a:extLst>
              <a:ext uri="{FF2B5EF4-FFF2-40B4-BE49-F238E27FC236}">
                <a16:creationId xmlns:a16="http://schemas.microsoft.com/office/drawing/2014/main" id="{2DE3B138-7171-4354-E5E0-F603194E5AC9}"/>
              </a:ext>
            </a:extLst>
          </p:cNvPr>
          <p:cNvSpPr>
            <a:spLocks noGrp="1"/>
          </p:cNvSpPr>
          <p:nvPr>
            <p:ph type="pic" sz="quarter" idx="13"/>
          </p:nvPr>
        </p:nvSpPr>
        <p:spPr>
          <a:xfrm>
            <a:off x="533645" y="1727438"/>
            <a:ext cx="2260355" cy="2466881"/>
          </a:xfrm>
        </p:spPr>
        <p:txBody>
          <a:bodyPr/>
          <a:lstStyle/>
          <a:p>
            <a:endParaRPr lang="en-US"/>
          </a:p>
        </p:txBody>
      </p:sp>
      <p:sp>
        <p:nvSpPr>
          <p:cNvPr id="3" name="Text Placeholder 3">
            <a:extLst>
              <a:ext uri="{FF2B5EF4-FFF2-40B4-BE49-F238E27FC236}">
                <a16:creationId xmlns:a16="http://schemas.microsoft.com/office/drawing/2014/main" id="{86FA104E-1244-E0AE-41D2-1A03D4580C6F}"/>
              </a:ext>
            </a:extLst>
          </p:cNvPr>
          <p:cNvSpPr>
            <a:spLocks noGrp="1"/>
          </p:cNvSpPr>
          <p:nvPr>
            <p:ph type="body" sz="half" idx="21" hasCustomPrompt="1"/>
          </p:nvPr>
        </p:nvSpPr>
        <p:spPr>
          <a:xfrm>
            <a:off x="3387328" y="4364246"/>
            <a:ext cx="2259938" cy="311021"/>
          </a:xfrm>
        </p:spPr>
        <p:txBody>
          <a:bodyPr>
            <a:noAutofit/>
          </a:bodyPr>
          <a:lstStyle>
            <a:lvl1pPr marL="0" indent="0" algn="l" defTabSz="914400" rtl="0" eaLnBrk="1" fontAlgn="base" latinLnBrk="0" hangingPunct="1">
              <a:lnSpc>
                <a:spcPct val="90000"/>
              </a:lnSpc>
              <a:spcBef>
                <a:spcPts val="1000"/>
              </a:spcBef>
              <a:buClr>
                <a:srgbClr val="1983C6"/>
              </a:buClr>
              <a:buFont typeface="Arial" panose="020B0604020202020204" pitchFamily="34" charset="0"/>
              <a:buNone/>
              <a:defRPr lang="en-US" sz="1600" b="0" kern="1200" cap="all" spc="150" baseline="0" dirty="0" smtClean="0">
                <a:solidFill>
                  <a:srgbClr val="1983C6"/>
                </a:solidFill>
                <a:latin typeface="+mn-lt"/>
                <a:ea typeface="+mn-ea"/>
                <a:cs typeface="+mn-cs"/>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marL="0" lvl="0" indent="0" algn="l" defTabSz="914400" rtl="0" eaLnBrk="1" latinLnBrk="0" hangingPunct="1">
              <a:lnSpc>
                <a:spcPct val="90000"/>
              </a:lnSpc>
              <a:spcBef>
                <a:spcPts val="1000"/>
              </a:spcBef>
              <a:buFont typeface="Arial" panose="020B0604020202020204" pitchFamily="34" charset="0"/>
              <a:buNone/>
            </a:pPr>
            <a:r>
              <a:rPr lang="en-US"/>
              <a:t>Subheading</a:t>
            </a:r>
          </a:p>
          <a:p>
            <a:pPr lvl="0"/>
            <a:endParaRPr lang="en-US"/>
          </a:p>
          <a:p>
            <a:pPr lvl="0"/>
            <a:endParaRPr lang="en-US"/>
          </a:p>
          <a:p>
            <a:pPr lvl="0"/>
            <a:endParaRPr lang="en-US"/>
          </a:p>
        </p:txBody>
      </p:sp>
      <p:sp>
        <p:nvSpPr>
          <p:cNvPr id="4" name="Picture Placeholder 6">
            <a:extLst>
              <a:ext uri="{FF2B5EF4-FFF2-40B4-BE49-F238E27FC236}">
                <a16:creationId xmlns:a16="http://schemas.microsoft.com/office/drawing/2014/main" id="{E099425C-FE74-32DA-395B-65C611693363}"/>
              </a:ext>
            </a:extLst>
          </p:cNvPr>
          <p:cNvSpPr>
            <a:spLocks noGrp="1"/>
          </p:cNvSpPr>
          <p:nvPr>
            <p:ph type="pic" sz="quarter" idx="22"/>
          </p:nvPr>
        </p:nvSpPr>
        <p:spPr>
          <a:xfrm>
            <a:off x="3386911" y="1727438"/>
            <a:ext cx="2260355" cy="2466881"/>
          </a:xfrm>
        </p:spPr>
        <p:txBody>
          <a:bodyPr/>
          <a:lstStyle/>
          <a:p>
            <a:endParaRPr lang="en-US"/>
          </a:p>
        </p:txBody>
      </p:sp>
      <p:sp>
        <p:nvSpPr>
          <p:cNvPr id="5" name="Text Placeholder 3">
            <a:extLst>
              <a:ext uri="{FF2B5EF4-FFF2-40B4-BE49-F238E27FC236}">
                <a16:creationId xmlns:a16="http://schemas.microsoft.com/office/drawing/2014/main" id="{10D714C4-6A28-3C1E-E293-7C92AF4A6B43}"/>
              </a:ext>
            </a:extLst>
          </p:cNvPr>
          <p:cNvSpPr>
            <a:spLocks noGrp="1"/>
          </p:cNvSpPr>
          <p:nvPr>
            <p:ph type="body" sz="half" idx="23" hasCustomPrompt="1"/>
          </p:nvPr>
        </p:nvSpPr>
        <p:spPr>
          <a:xfrm>
            <a:off x="6239760" y="4364246"/>
            <a:ext cx="2259938" cy="311021"/>
          </a:xfrm>
        </p:spPr>
        <p:txBody>
          <a:bodyPr>
            <a:noAutofit/>
          </a:bodyPr>
          <a:lstStyle>
            <a:lvl1pPr marL="0" indent="0" algn="l" defTabSz="914400" rtl="0" eaLnBrk="1" fontAlgn="base" latinLnBrk="0" hangingPunct="1">
              <a:lnSpc>
                <a:spcPct val="90000"/>
              </a:lnSpc>
              <a:spcBef>
                <a:spcPts val="1000"/>
              </a:spcBef>
              <a:buClr>
                <a:srgbClr val="1983C6"/>
              </a:buClr>
              <a:buFont typeface="Arial" panose="020B0604020202020204" pitchFamily="34" charset="0"/>
              <a:buNone/>
              <a:defRPr lang="en-US" sz="1600" b="0" kern="1200" cap="all" spc="150" baseline="0" dirty="0" smtClean="0">
                <a:solidFill>
                  <a:srgbClr val="1983C6"/>
                </a:solidFill>
                <a:latin typeface="+mn-lt"/>
                <a:ea typeface="+mn-ea"/>
                <a:cs typeface="+mn-cs"/>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marL="0" lvl="0" indent="0" algn="l" defTabSz="914400" rtl="0" eaLnBrk="1" latinLnBrk="0" hangingPunct="1">
              <a:lnSpc>
                <a:spcPct val="90000"/>
              </a:lnSpc>
              <a:spcBef>
                <a:spcPts val="1000"/>
              </a:spcBef>
              <a:buFont typeface="Arial" panose="020B0604020202020204" pitchFamily="34" charset="0"/>
              <a:buNone/>
            </a:pPr>
            <a:r>
              <a:rPr lang="en-US"/>
              <a:t>Subheading</a:t>
            </a:r>
          </a:p>
          <a:p>
            <a:pPr lvl="0"/>
            <a:endParaRPr lang="en-US"/>
          </a:p>
          <a:p>
            <a:pPr lvl="0"/>
            <a:endParaRPr lang="en-US"/>
          </a:p>
          <a:p>
            <a:pPr lvl="0"/>
            <a:endParaRPr lang="en-US"/>
          </a:p>
        </p:txBody>
      </p:sp>
      <p:sp>
        <p:nvSpPr>
          <p:cNvPr id="8" name="Picture Placeholder 6">
            <a:extLst>
              <a:ext uri="{FF2B5EF4-FFF2-40B4-BE49-F238E27FC236}">
                <a16:creationId xmlns:a16="http://schemas.microsoft.com/office/drawing/2014/main" id="{082F5046-AA8C-CB19-DB3C-771CD5C61EBD}"/>
              </a:ext>
            </a:extLst>
          </p:cNvPr>
          <p:cNvSpPr>
            <a:spLocks noGrp="1"/>
          </p:cNvSpPr>
          <p:nvPr>
            <p:ph type="pic" sz="quarter" idx="24"/>
          </p:nvPr>
        </p:nvSpPr>
        <p:spPr>
          <a:xfrm>
            <a:off x="6240177" y="1727438"/>
            <a:ext cx="2260355" cy="2466881"/>
          </a:xfrm>
        </p:spPr>
        <p:txBody>
          <a:bodyPr/>
          <a:lstStyle/>
          <a:p>
            <a:endParaRPr lang="en-US"/>
          </a:p>
        </p:txBody>
      </p:sp>
      <p:sp>
        <p:nvSpPr>
          <p:cNvPr id="9" name="Text Placeholder 3">
            <a:extLst>
              <a:ext uri="{FF2B5EF4-FFF2-40B4-BE49-F238E27FC236}">
                <a16:creationId xmlns:a16="http://schemas.microsoft.com/office/drawing/2014/main" id="{71D6129E-9F97-B4F5-6BDF-1ED0693E0E96}"/>
              </a:ext>
            </a:extLst>
          </p:cNvPr>
          <p:cNvSpPr>
            <a:spLocks noGrp="1"/>
          </p:cNvSpPr>
          <p:nvPr>
            <p:ph type="body" sz="half" idx="25" hasCustomPrompt="1"/>
          </p:nvPr>
        </p:nvSpPr>
        <p:spPr>
          <a:xfrm>
            <a:off x="9093443" y="4364246"/>
            <a:ext cx="2259938" cy="311021"/>
          </a:xfrm>
        </p:spPr>
        <p:txBody>
          <a:bodyPr>
            <a:noAutofit/>
          </a:bodyPr>
          <a:lstStyle>
            <a:lvl1pPr marL="0" indent="0" algn="l" defTabSz="914400" rtl="0" eaLnBrk="1" fontAlgn="base" latinLnBrk="0" hangingPunct="1">
              <a:lnSpc>
                <a:spcPct val="90000"/>
              </a:lnSpc>
              <a:spcBef>
                <a:spcPts val="1000"/>
              </a:spcBef>
              <a:buClr>
                <a:srgbClr val="1983C6"/>
              </a:buClr>
              <a:buFont typeface="Arial" panose="020B0604020202020204" pitchFamily="34" charset="0"/>
              <a:buNone/>
              <a:defRPr lang="en-US" sz="1600" b="0" kern="1200" cap="all" spc="150" baseline="0" dirty="0" smtClean="0">
                <a:solidFill>
                  <a:srgbClr val="1983C6"/>
                </a:solidFill>
                <a:latin typeface="+mn-lt"/>
                <a:ea typeface="+mn-ea"/>
                <a:cs typeface="+mn-cs"/>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marL="0" lvl="0" indent="0" algn="l" defTabSz="914400" rtl="0" eaLnBrk="1" latinLnBrk="0" hangingPunct="1">
              <a:lnSpc>
                <a:spcPct val="90000"/>
              </a:lnSpc>
              <a:spcBef>
                <a:spcPts val="1000"/>
              </a:spcBef>
              <a:buFont typeface="Arial" panose="020B0604020202020204" pitchFamily="34" charset="0"/>
              <a:buNone/>
            </a:pPr>
            <a:r>
              <a:rPr lang="en-US"/>
              <a:t>Subheading</a:t>
            </a:r>
          </a:p>
          <a:p>
            <a:pPr lvl="0"/>
            <a:endParaRPr lang="en-US"/>
          </a:p>
          <a:p>
            <a:pPr lvl="0"/>
            <a:endParaRPr lang="en-US"/>
          </a:p>
          <a:p>
            <a:pPr lvl="0"/>
            <a:endParaRPr lang="en-US"/>
          </a:p>
        </p:txBody>
      </p:sp>
      <p:sp>
        <p:nvSpPr>
          <p:cNvPr id="10" name="Picture Placeholder 6">
            <a:extLst>
              <a:ext uri="{FF2B5EF4-FFF2-40B4-BE49-F238E27FC236}">
                <a16:creationId xmlns:a16="http://schemas.microsoft.com/office/drawing/2014/main" id="{677F3BC9-80A8-C6F5-DDED-C2161A1E7D54}"/>
              </a:ext>
            </a:extLst>
          </p:cNvPr>
          <p:cNvSpPr>
            <a:spLocks noGrp="1"/>
          </p:cNvSpPr>
          <p:nvPr>
            <p:ph type="pic" sz="quarter" idx="26"/>
          </p:nvPr>
        </p:nvSpPr>
        <p:spPr>
          <a:xfrm>
            <a:off x="9093443" y="1727438"/>
            <a:ext cx="2260355" cy="2466881"/>
          </a:xfrm>
        </p:spPr>
        <p:txBody>
          <a:bodyPr/>
          <a:lstStyle/>
          <a:p>
            <a:endParaRPr lang="en-US"/>
          </a:p>
        </p:txBody>
      </p:sp>
      <p:sp>
        <p:nvSpPr>
          <p:cNvPr id="12" name="Text Placeholder 25">
            <a:extLst>
              <a:ext uri="{FF2B5EF4-FFF2-40B4-BE49-F238E27FC236}">
                <a16:creationId xmlns:a16="http://schemas.microsoft.com/office/drawing/2014/main" id="{D7545CA2-D910-420C-8F3C-6FF73EF55302}"/>
              </a:ext>
            </a:extLst>
          </p:cNvPr>
          <p:cNvSpPr>
            <a:spLocks noGrp="1"/>
          </p:cNvSpPr>
          <p:nvPr>
            <p:ph type="body" sz="quarter" idx="27" hasCustomPrompt="1"/>
          </p:nvPr>
        </p:nvSpPr>
        <p:spPr>
          <a:xfrm>
            <a:off x="533644" y="971459"/>
            <a:ext cx="10819737" cy="413204"/>
          </a:xfrm>
        </p:spPr>
        <p:txBody>
          <a:bodyPr/>
          <a:lstStyle>
            <a:lvl1pPr marL="0" indent="0">
              <a:buClr>
                <a:srgbClr val="1983C6"/>
              </a:buClr>
              <a:buNone/>
              <a:defRPr sz="1800" b="0" spc="0" baseline="0">
                <a:solidFill>
                  <a:schemeClr val="tx1"/>
                </a:solidFill>
              </a:defRPr>
            </a:lvl1pPr>
          </a:lstStyle>
          <a:p>
            <a:pPr lvl="0"/>
            <a:r>
              <a:rPr lang="en-US" sz="1600"/>
              <a:t>body copy</a:t>
            </a:r>
            <a:endParaRPr lang="en-US"/>
          </a:p>
        </p:txBody>
      </p:sp>
      <p:sp>
        <p:nvSpPr>
          <p:cNvPr id="14" name="Text Placeholder 8">
            <a:extLst>
              <a:ext uri="{FF2B5EF4-FFF2-40B4-BE49-F238E27FC236}">
                <a16:creationId xmlns:a16="http://schemas.microsoft.com/office/drawing/2014/main" id="{14AC255F-3911-8E90-B15F-ABD6207FE71D}"/>
              </a:ext>
            </a:extLst>
          </p:cNvPr>
          <p:cNvSpPr>
            <a:spLocks noGrp="1"/>
          </p:cNvSpPr>
          <p:nvPr>
            <p:ph type="body" sz="quarter" idx="28" hasCustomPrompt="1"/>
          </p:nvPr>
        </p:nvSpPr>
        <p:spPr>
          <a:xfrm>
            <a:off x="533644" y="4845194"/>
            <a:ext cx="2259938" cy="1820162"/>
          </a:xfrm>
        </p:spPr>
        <p:txBody>
          <a:bodyPr/>
          <a:lstStyle>
            <a:lvl1pPr marL="283464" indent="-283464" algn="l" defTabSz="914400" rtl="0" eaLnBrk="1" fontAlgn="base" latinLnBrk="0" hangingPunct="1">
              <a:lnSpc>
                <a:spcPts val="1640"/>
              </a:lnSpc>
              <a:spcBef>
                <a:spcPts val="400"/>
              </a:spcBef>
              <a:buClr>
                <a:srgbClr val="1983C6"/>
              </a:buClr>
              <a:buFont typeface="Arial" panose="020B0604020202020204" pitchFamily="34" charset="0"/>
              <a:buChar char="•"/>
              <a:defRPr lang="en-US" sz="1400" kern="1200" dirty="0" smtClean="0">
                <a:solidFill>
                  <a:srgbClr val="384648"/>
                </a:solidFill>
                <a:latin typeface="+mn-lt"/>
                <a:ea typeface="+mn-ea"/>
                <a:cs typeface="+mn-cs"/>
              </a:defRPr>
            </a:lvl1pPr>
            <a:lvl2pPr>
              <a:defRPr/>
            </a:lvl2pPr>
            <a:lvl3pPr>
              <a:defRPr/>
            </a:lvl3pPr>
            <a:lvl4pPr>
              <a:defRPr/>
            </a:lvl4pPr>
            <a:lvl5pPr>
              <a:defRPr/>
            </a:lvl5pPr>
          </a:lstStyle>
          <a:p>
            <a:pPr marL="228600" lvl="0" indent="-228600" algn="l" defTabSz="914400" rtl="0" eaLnBrk="1" fontAlgn="base" latinLnBrk="0" hangingPunct="1">
              <a:lnSpc>
                <a:spcPct val="90000"/>
              </a:lnSpc>
              <a:spcBef>
                <a:spcPts val="1000"/>
              </a:spcBef>
              <a:buClr>
                <a:srgbClr val="1983C6"/>
              </a:buClr>
            </a:pPr>
            <a:r>
              <a:rPr lang="en-US"/>
              <a:t>Bullet 1</a:t>
            </a:r>
          </a:p>
          <a:p>
            <a:pPr marL="228600" lvl="0" indent="-228600" algn="l" defTabSz="914400" rtl="0" eaLnBrk="1" fontAlgn="base" latinLnBrk="0" hangingPunct="1">
              <a:lnSpc>
                <a:spcPct val="90000"/>
              </a:lnSpc>
              <a:spcBef>
                <a:spcPts val="1000"/>
              </a:spcBef>
              <a:buClr>
                <a:srgbClr val="1983C6"/>
              </a:buClr>
            </a:pPr>
            <a:r>
              <a:rPr lang="en-US"/>
              <a:t>Bullet 2</a:t>
            </a:r>
          </a:p>
          <a:p>
            <a:pPr marL="228600" lvl="0" indent="-228600" algn="l" defTabSz="914400" rtl="0" eaLnBrk="1" fontAlgn="base" latinLnBrk="0" hangingPunct="1">
              <a:lnSpc>
                <a:spcPct val="90000"/>
              </a:lnSpc>
              <a:spcBef>
                <a:spcPts val="1000"/>
              </a:spcBef>
              <a:buClr>
                <a:srgbClr val="1983C6"/>
              </a:buClr>
            </a:pPr>
            <a:r>
              <a:rPr lang="en-US"/>
              <a:t>Bullet 3</a:t>
            </a:r>
          </a:p>
          <a:p>
            <a:pPr marL="228600" lvl="0" indent="-228600" algn="l" defTabSz="914400" rtl="0" eaLnBrk="1" fontAlgn="base" latinLnBrk="0" hangingPunct="1">
              <a:lnSpc>
                <a:spcPct val="90000"/>
              </a:lnSpc>
              <a:spcBef>
                <a:spcPts val="1000"/>
              </a:spcBef>
              <a:buClr>
                <a:srgbClr val="1983C6"/>
              </a:buClr>
            </a:pPr>
            <a:endParaRPr lang="en-US"/>
          </a:p>
        </p:txBody>
      </p:sp>
      <p:sp>
        <p:nvSpPr>
          <p:cNvPr id="15" name="Text Placeholder 8">
            <a:extLst>
              <a:ext uri="{FF2B5EF4-FFF2-40B4-BE49-F238E27FC236}">
                <a16:creationId xmlns:a16="http://schemas.microsoft.com/office/drawing/2014/main" id="{27CD453C-1668-E6EA-7B29-C9602B97FDDE}"/>
              </a:ext>
            </a:extLst>
          </p:cNvPr>
          <p:cNvSpPr>
            <a:spLocks noGrp="1"/>
          </p:cNvSpPr>
          <p:nvPr>
            <p:ph type="body" sz="quarter" idx="29" hasCustomPrompt="1"/>
          </p:nvPr>
        </p:nvSpPr>
        <p:spPr>
          <a:xfrm>
            <a:off x="3393446" y="4845194"/>
            <a:ext cx="2259938" cy="1820162"/>
          </a:xfrm>
        </p:spPr>
        <p:txBody>
          <a:bodyPr/>
          <a:lstStyle>
            <a:lvl1pPr marL="283464" indent="-283464">
              <a:lnSpc>
                <a:spcPts val="1640"/>
              </a:lnSpc>
              <a:spcBef>
                <a:spcPts val="400"/>
              </a:spcBef>
              <a:defRPr lang="en-US" sz="1400" kern="1200" dirty="0" smtClean="0">
                <a:solidFill>
                  <a:srgbClr val="384648"/>
                </a:solidFill>
                <a:latin typeface="+mn-lt"/>
                <a:ea typeface="+mn-ea"/>
                <a:cs typeface="+mn-cs"/>
              </a:defRPr>
            </a:lvl1pPr>
            <a:lvl2pPr>
              <a:defRPr/>
            </a:lvl2pPr>
            <a:lvl3pPr>
              <a:defRPr/>
            </a:lvl3pPr>
            <a:lvl4pPr>
              <a:defRPr/>
            </a:lvl4pPr>
            <a:lvl5pPr>
              <a:defRPr/>
            </a:lvl5pPr>
          </a:lstStyle>
          <a:p>
            <a:pPr marL="228600" lvl="0" indent="-228600" algn="l" defTabSz="914400" rtl="0" eaLnBrk="1" fontAlgn="base" latinLnBrk="0" hangingPunct="1">
              <a:lnSpc>
                <a:spcPct val="90000"/>
              </a:lnSpc>
              <a:spcBef>
                <a:spcPts val="1000"/>
              </a:spcBef>
              <a:buClr>
                <a:srgbClr val="1983C6"/>
              </a:buClr>
              <a:buFont typeface="Arial" panose="020B0604020202020204" pitchFamily="34" charset="0"/>
              <a:buChar char="•"/>
            </a:pPr>
            <a:r>
              <a:rPr lang="en-US"/>
              <a:t>Bullet 1</a:t>
            </a:r>
          </a:p>
          <a:p>
            <a:pPr marL="228600" lvl="0" indent="-228600" algn="l" defTabSz="914400" rtl="0" eaLnBrk="1" fontAlgn="base" latinLnBrk="0" hangingPunct="1">
              <a:lnSpc>
                <a:spcPct val="90000"/>
              </a:lnSpc>
              <a:spcBef>
                <a:spcPts val="1000"/>
              </a:spcBef>
              <a:buClr>
                <a:srgbClr val="1983C6"/>
              </a:buClr>
              <a:buFont typeface="Arial" panose="020B0604020202020204" pitchFamily="34" charset="0"/>
              <a:buChar char="•"/>
            </a:pPr>
            <a:r>
              <a:rPr lang="en-US"/>
              <a:t>Bullet 2</a:t>
            </a:r>
          </a:p>
          <a:p>
            <a:pPr marL="228600" lvl="0" indent="-228600" algn="l" defTabSz="914400" rtl="0" eaLnBrk="1" fontAlgn="base" latinLnBrk="0" hangingPunct="1">
              <a:lnSpc>
                <a:spcPct val="90000"/>
              </a:lnSpc>
              <a:spcBef>
                <a:spcPts val="1000"/>
              </a:spcBef>
              <a:buClr>
                <a:srgbClr val="1983C6"/>
              </a:buClr>
              <a:buFont typeface="Arial" panose="020B0604020202020204" pitchFamily="34" charset="0"/>
              <a:buChar char="•"/>
            </a:pPr>
            <a:r>
              <a:rPr lang="en-US"/>
              <a:t>Bullet 3</a:t>
            </a:r>
          </a:p>
          <a:p>
            <a:pPr marL="228600" lvl="0" indent="-228600" algn="l" defTabSz="914400" rtl="0" eaLnBrk="1" fontAlgn="base" latinLnBrk="0" hangingPunct="1">
              <a:lnSpc>
                <a:spcPct val="90000"/>
              </a:lnSpc>
              <a:spcBef>
                <a:spcPts val="1000"/>
              </a:spcBef>
              <a:buClr>
                <a:srgbClr val="1983C6"/>
              </a:buClr>
            </a:pPr>
            <a:endParaRPr lang="en-US"/>
          </a:p>
        </p:txBody>
      </p:sp>
      <p:sp>
        <p:nvSpPr>
          <p:cNvPr id="16" name="Text Placeholder 8">
            <a:extLst>
              <a:ext uri="{FF2B5EF4-FFF2-40B4-BE49-F238E27FC236}">
                <a16:creationId xmlns:a16="http://schemas.microsoft.com/office/drawing/2014/main" id="{CD25D394-9887-53BF-C31A-2BBC02BB8298}"/>
              </a:ext>
            </a:extLst>
          </p:cNvPr>
          <p:cNvSpPr>
            <a:spLocks noGrp="1"/>
          </p:cNvSpPr>
          <p:nvPr>
            <p:ph type="body" sz="quarter" idx="30" hasCustomPrompt="1"/>
          </p:nvPr>
        </p:nvSpPr>
        <p:spPr>
          <a:xfrm>
            <a:off x="6234837" y="4845194"/>
            <a:ext cx="2259938" cy="1820162"/>
          </a:xfrm>
        </p:spPr>
        <p:txBody>
          <a:bodyPr/>
          <a:lstStyle>
            <a:lvl1pPr marL="283464" indent="-283464">
              <a:lnSpc>
                <a:spcPts val="1640"/>
              </a:lnSpc>
              <a:spcBef>
                <a:spcPts val="400"/>
              </a:spcBef>
              <a:defRPr lang="en-US" sz="1400" kern="1200" dirty="0" smtClean="0">
                <a:solidFill>
                  <a:srgbClr val="384648"/>
                </a:solidFill>
                <a:latin typeface="+mn-lt"/>
                <a:ea typeface="+mn-ea"/>
                <a:cs typeface="+mn-cs"/>
              </a:defRPr>
            </a:lvl1pPr>
            <a:lvl2pPr>
              <a:defRPr/>
            </a:lvl2pPr>
            <a:lvl3pPr>
              <a:defRPr/>
            </a:lvl3pPr>
            <a:lvl4pPr>
              <a:defRPr/>
            </a:lvl4pPr>
            <a:lvl5pPr>
              <a:defRPr/>
            </a:lvl5pPr>
          </a:lstStyle>
          <a:p>
            <a:pPr marL="228600" lvl="0" indent="-228600" algn="l" defTabSz="914400" rtl="0" eaLnBrk="1" fontAlgn="base" latinLnBrk="0" hangingPunct="1">
              <a:lnSpc>
                <a:spcPct val="90000"/>
              </a:lnSpc>
              <a:spcBef>
                <a:spcPts val="1000"/>
              </a:spcBef>
              <a:buClr>
                <a:srgbClr val="1983C6"/>
              </a:buClr>
              <a:buFont typeface="Arial" panose="020B0604020202020204" pitchFamily="34" charset="0"/>
              <a:buChar char="•"/>
            </a:pPr>
            <a:r>
              <a:rPr lang="en-US"/>
              <a:t>Bullet 1</a:t>
            </a:r>
          </a:p>
          <a:p>
            <a:pPr marL="228600" lvl="0" indent="-228600" algn="l" defTabSz="914400" rtl="0" eaLnBrk="1" fontAlgn="base" latinLnBrk="0" hangingPunct="1">
              <a:lnSpc>
                <a:spcPct val="90000"/>
              </a:lnSpc>
              <a:spcBef>
                <a:spcPts val="1000"/>
              </a:spcBef>
              <a:buClr>
                <a:srgbClr val="1983C6"/>
              </a:buClr>
              <a:buFont typeface="Arial" panose="020B0604020202020204" pitchFamily="34" charset="0"/>
              <a:buChar char="•"/>
            </a:pPr>
            <a:r>
              <a:rPr lang="en-US"/>
              <a:t>Bullet 2</a:t>
            </a:r>
          </a:p>
          <a:p>
            <a:pPr marL="228600" lvl="0" indent="-228600" algn="l" defTabSz="914400" rtl="0" eaLnBrk="1" fontAlgn="base" latinLnBrk="0" hangingPunct="1">
              <a:lnSpc>
                <a:spcPct val="90000"/>
              </a:lnSpc>
              <a:spcBef>
                <a:spcPts val="1000"/>
              </a:spcBef>
              <a:buClr>
                <a:srgbClr val="1983C6"/>
              </a:buClr>
              <a:buFont typeface="Arial" panose="020B0604020202020204" pitchFamily="34" charset="0"/>
              <a:buChar char="•"/>
            </a:pPr>
            <a:r>
              <a:rPr lang="en-US"/>
              <a:t>Bullet 3</a:t>
            </a:r>
          </a:p>
          <a:p>
            <a:pPr marL="228600" lvl="0" indent="-228600" algn="l" defTabSz="914400" rtl="0" eaLnBrk="1" fontAlgn="base" latinLnBrk="0" hangingPunct="1">
              <a:lnSpc>
                <a:spcPct val="90000"/>
              </a:lnSpc>
              <a:spcBef>
                <a:spcPts val="1000"/>
              </a:spcBef>
              <a:buClr>
                <a:srgbClr val="1983C6"/>
              </a:buClr>
            </a:pPr>
            <a:endParaRPr lang="en-US"/>
          </a:p>
        </p:txBody>
      </p:sp>
      <p:sp>
        <p:nvSpPr>
          <p:cNvPr id="17" name="Text Placeholder 8">
            <a:extLst>
              <a:ext uri="{FF2B5EF4-FFF2-40B4-BE49-F238E27FC236}">
                <a16:creationId xmlns:a16="http://schemas.microsoft.com/office/drawing/2014/main" id="{3D7B161D-CF56-5003-0CFD-667973F9C27E}"/>
              </a:ext>
            </a:extLst>
          </p:cNvPr>
          <p:cNvSpPr>
            <a:spLocks noGrp="1"/>
          </p:cNvSpPr>
          <p:nvPr>
            <p:ph type="body" sz="quarter" idx="31" hasCustomPrompt="1"/>
          </p:nvPr>
        </p:nvSpPr>
        <p:spPr>
          <a:xfrm>
            <a:off x="9094638" y="4845194"/>
            <a:ext cx="2259938" cy="1820162"/>
          </a:xfrm>
        </p:spPr>
        <p:txBody>
          <a:bodyPr/>
          <a:lstStyle>
            <a:lvl1pPr marL="283464" indent="-283464">
              <a:lnSpc>
                <a:spcPts val="1640"/>
              </a:lnSpc>
              <a:spcBef>
                <a:spcPts val="400"/>
              </a:spcBef>
              <a:defRPr lang="en-US" sz="1400" kern="1200" dirty="0" smtClean="0">
                <a:solidFill>
                  <a:srgbClr val="384648"/>
                </a:solidFill>
                <a:latin typeface="+mn-lt"/>
                <a:ea typeface="+mn-ea"/>
                <a:cs typeface="+mn-cs"/>
              </a:defRPr>
            </a:lvl1pPr>
            <a:lvl2pPr>
              <a:defRPr/>
            </a:lvl2pPr>
            <a:lvl3pPr>
              <a:defRPr/>
            </a:lvl3pPr>
            <a:lvl4pPr>
              <a:defRPr/>
            </a:lvl4pPr>
            <a:lvl5pPr>
              <a:defRPr/>
            </a:lvl5pPr>
          </a:lstStyle>
          <a:p>
            <a:pPr marL="228600" lvl="0" indent="-228600" algn="l" defTabSz="914400" rtl="0" eaLnBrk="1" fontAlgn="base" latinLnBrk="0" hangingPunct="1">
              <a:lnSpc>
                <a:spcPct val="90000"/>
              </a:lnSpc>
              <a:spcBef>
                <a:spcPts val="1000"/>
              </a:spcBef>
              <a:buClr>
                <a:srgbClr val="1983C6"/>
              </a:buClr>
              <a:buFont typeface="Arial" panose="020B0604020202020204" pitchFamily="34" charset="0"/>
              <a:buChar char="•"/>
            </a:pPr>
            <a:r>
              <a:rPr lang="en-US"/>
              <a:t>Bullet 1</a:t>
            </a:r>
          </a:p>
          <a:p>
            <a:pPr marL="228600" lvl="0" indent="-228600" algn="l" defTabSz="914400" rtl="0" eaLnBrk="1" fontAlgn="base" latinLnBrk="0" hangingPunct="1">
              <a:lnSpc>
                <a:spcPct val="90000"/>
              </a:lnSpc>
              <a:spcBef>
                <a:spcPts val="1000"/>
              </a:spcBef>
              <a:buClr>
                <a:srgbClr val="1983C6"/>
              </a:buClr>
              <a:buFont typeface="Arial" panose="020B0604020202020204" pitchFamily="34" charset="0"/>
              <a:buChar char="•"/>
            </a:pPr>
            <a:r>
              <a:rPr lang="en-US"/>
              <a:t>Bullet 2</a:t>
            </a:r>
          </a:p>
          <a:p>
            <a:pPr marL="228600" lvl="0" indent="-228600" algn="l" defTabSz="914400" rtl="0" eaLnBrk="1" fontAlgn="base" latinLnBrk="0" hangingPunct="1">
              <a:lnSpc>
                <a:spcPct val="90000"/>
              </a:lnSpc>
              <a:spcBef>
                <a:spcPts val="1000"/>
              </a:spcBef>
              <a:buClr>
                <a:srgbClr val="1983C6"/>
              </a:buClr>
              <a:buFont typeface="Arial" panose="020B0604020202020204" pitchFamily="34" charset="0"/>
              <a:buChar char="•"/>
            </a:pPr>
            <a:r>
              <a:rPr lang="en-US"/>
              <a:t>Bullet 3</a:t>
            </a:r>
          </a:p>
          <a:p>
            <a:pPr marL="228600" lvl="0" indent="-228600" algn="l" defTabSz="914400" rtl="0" eaLnBrk="1" fontAlgn="base" latinLnBrk="0" hangingPunct="1">
              <a:lnSpc>
                <a:spcPct val="90000"/>
              </a:lnSpc>
              <a:spcBef>
                <a:spcPts val="1000"/>
              </a:spcBef>
              <a:buClr>
                <a:srgbClr val="1983C6"/>
              </a:buClr>
            </a:pPr>
            <a:endParaRPr lang="en-US"/>
          </a:p>
        </p:txBody>
      </p:sp>
    </p:spTree>
    <p:extLst>
      <p:ext uri="{BB962C8B-B14F-4D97-AF65-F5344CB8AC3E}">
        <p14:creationId xmlns:p14="http://schemas.microsoft.com/office/powerpoint/2010/main" val="248730469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Content With Image">
    <p:spTree>
      <p:nvGrpSpPr>
        <p:cNvPr id="1" name=""/>
        <p:cNvGrpSpPr/>
        <p:nvPr/>
      </p:nvGrpSpPr>
      <p:grpSpPr>
        <a:xfrm>
          <a:off x="0" y="0"/>
          <a:ext cx="0" cy="0"/>
          <a:chOff x="0" y="0"/>
          <a:chExt cx="0" cy="0"/>
        </a:xfrm>
      </p:grpSpPr>
      <p:sp>
        <p:nvSpPr>
          <p:cNvPr id="18" name="Picture Placeholder 17">
            <a:extLst>
              <a:ext uri="{FF2B5EF4-FFF2-40B4-BE49-F238E27FC236}">
                <a16:creationId xmlns:a16="http://schemas.microsoft.com/office/drawing/2014/main" id="{5CBEE857-74AD-57EE-7325-71D85AF89F4D}"/>
              </a:ext>
            </a:extLst>
          </p:cNvPr>
          <p:cNvSpPr>
            <a:spLocks noGrp="1"/>
          </p:cNvSpPr>
          <p:nvPr>
            <p:ph type="pic" sz="quarter" idx="12"/>
          </p:nvPr>
        </p:nvSpPr>
        <p:spPr>
          <a:xfrm>
            <a:off x="8615680" y="0"/>
            <a:ext cx="3576637" cy="6143625"/>
          </a:xfrm>
          <a:custGeom>
            <a:avLst/>
            <a:gdLst>
              <a:gd name="connsiteX0" fmla="*/ 0 w 3576637"/>
              <a:gd name="connsiteY0" fmla="*/ 0 h 6143625"/>
              <a:gd name="connsiteX1" fmla="*/ 3576637 w 3576637"/>
              <a:gd name="connsiteY1" fmla="*/ 0 h 6143625"/>
              <a:gd name="connsiteX2" fmla="*/ 3576637 w 3576637"/>
              <a:gd name="connsiteY2" fmla="*/ 6143625 h 6143625"/>
              <a:gd name="connsiteX3" fmla="*/ 3576320 w 3576637"/>
              <a:gd name="connsiteY3" fmla="*/ 6143625 h 6143625"/>
              <a:gd name="connsiteX4" fmla="*/ 3576320 w 3576637"/>
              <a:gd name="connsiteY4" fmla="*/ 6026150 h 6143625"/>
              <a:gd name="connsiteX5" fmla="*/ 0 w 3576637"/>
              <a:gd name="connsiteY5" fmla="*/ 6026150 h 61436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576637" h="6143625">
                <a:moveTo>
                  <a:pt x="0" y="0"/>
                </a:moveTo>
                <a:lnTo>
                  <a:pt x="3576637" y="0"/>
                </a:lnTo>
                <a:lnTo>
                  <a:pt x="3576637" y="6143625"/>
                </a:lnTo>
                <a:lnTo>
                  <a:pt x="3576320" y="6143625"/>
                </a:lnTo>
                <a:lnTo>
                  <a:pt x="3576320" y="6026150"/>
                </a:lnTo>
                <a:lnTo>
                  <a:pt x="0" y="6026150"/>
                </a:lnTo>
                <a:close/>
              </a:path>
            </a:pathLst>
          </a:custGeom>
          <a:solidFill>
            <a:schemeClr val="accent5">
              <a:lumMod val="20000"/>
              <a:lumOff val="80000"/>
            </a:schemeClr>
          </a:solidFill>
        </p:spPr>
        <p:txBody>
          <a:bodyPr wrap="square">
            <a:noAutofit/>
          </a:bodyPr>
          <a:lstStyle/>
          <a:p>
            <a:endParaRPr lang="en-US"/>
          </a:p>
        </p:txBody>
      </p:sp>
      <p:sp>
        <p:nvSpPr>
          <p:cNvPr id="6" name="Rectangle 5">
            <a:extLst>
              <a:ext uri="{FF2B5EF4-FFF2-40B4-BE49-F238E27FC236}">
                <a16:creationId xmlns:a16="http://schemas.microsoft.com/office/drawing/2014/main" id="{6F34518F-4CC9-1C5F-7C94-3D346D15B02A}"/>
              </a:ext>
            </a:extLst>
          </p:cNvPr>
          <p:cNvSpPr/>
          <p:nvPr userDrawn="1"/>
        </p:nvSpPr>
        <p:spPr>
          <a:xfrm>
            <a:off x="11353800" y="6341859"/>
            <a:ext cx="838200" cy="365125"/>
          </a:xfrm>
          <a:prstGeom prst="rect">
            <a:avLst/>
          </a:prstGeom>
          <a:solidFill>
            <a:srgbClr val="1983C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Slide Number Placeholder 5">
            <a:extLst>
              <a:ext uri="{FF2B5EF4-FFF2-40B4-BE49-F238E27FC236}">
                <a16:creationId xmlns:a16="http://schemas.microsoft.com/office/drawing/2014/main" id="{F77C71C5-4D38-50F9-16EA-8B01A9058360}"/>
              </a:ext>
            </a:extLst>
          </p:cNvPr>
          <p:cNvSpPr>
            <a:spLocks noGrp="1"/>
          </p:cNvSpPr>
          <p:nvPr>
            <p:ph type="sldNum" sz="quarter" idx="4"/>
          </p:nvPr>
        </p:nvSpPr>
        <p:spPr>
          <a:xfrm>
            <a:off x="11539496" y="6402400"/>
            <a:ext cx="466808" cy="262956"/>
          </a:xfrm>
          <a:prstGeom prst="rect">
            <a:avLst/>
          </a:prstGeom>
        </p:spPr>
        <p:txBody>
          <a:bodyPr/>
          <a:lstStyle>
            <a:lvl1pPr algn="ctr">
              <a:defRPr sz="1200">
                <a:solidFill>
                  <a:schemeClr val="bg1"/>
                </a:solidFill>
                <a:latin typeface="Trebuchet MS" panose="020B0703020202090204" pitchFamily="34" charset="0"/>
              </a:defRPr>
            </a:lvl1pPr>
          </a:lstStyle>
          <a:p>
            <a:fld id="{A7B6D678-1BEE-794D-83BF-E9185EBE3859}" type="slidenum">
              <a:rPr lang="en-US" smtClean="0"/>
              <a:pPr/>
              <a:t>‹#›</a:t>
            </a:fld>
            <a:endParaRPr lang="en-US"/>
          </a:p>
        </p:txBody>
      </p:sp>
      <p:sp>
        <p:nvSpPr>
          <p:cNvPr id="5" name="Title 1">
            <a:extLst>
              <a:ext uri="{FF2B5EF4-FFF2-40B4-BE49-F238E27FC236}">
                <a16:creationId xmlns:a16="http://schemas.microsoft.com/office/drawing/2014/main" id="{3B13E2F9-CD6F-4489-EB2B-358472D3B039}"/>
              </a:ext>
            </a:extLst>
          </p:cNvPr>
          <p:cNvSpPr>
            <a:spLocks noGrp="1"/>
          </p:cNvSpPr>
          <p:nvPr>
            <p:ph type="title" hasCustomPrompt="1"/>
          </p:nvPr>
        </p:nvSpPr>
        <p:spPr>
          <a:xfrm>
            <a:off x="533645" y="476108"/>
            <a:ext cx="7534590" cy="505540"/>
          </a:xfrm>
        </p:spPr>
        <p:txBody>
          <a:bodyPr anchor="b">
            <a:noAutofit/>
          </a:bodyPr>
          <a:lstStyle>
            <a:lvl1pPr marL="0" algn="l" defTabSz="914400" rtl="0" eaLnBrk="1" latinLnBrk="0" hangingPunct="1">
              <a:lnSpc>
                <a:spcPct val="90000"/>
              </a:lnSpc>
              <a:spcBef>
                <a:spcPct val="0"/>
              </a:spcBef>
              <a:buNone/>
              <a:defRPr lang="en-US" sz="2800" kern="1200" cap="all" spc="150" baseline="0" dirty="0">
                <a:solidFill>
                  <a:srgbClr val="1983C6"/>
                </a:solidFill>
                <a:latin typeface="Trebuchet MS" panose="020B0703020202090204" pitchFamily="34" charset="0"/>
                <a:ea typeface="+mj-ea"/>
                <a:cs typeface="+mj-cs"/>
              </a:defRPr>
            </a:lvl1pPr>
          </a:lstStyle>
          <a:p>
            <a:r>
              <a:rPr lang="en-US"/>
              <a:t>CLICK TO EDIT MASTER TITLE STYLE</a:t>
            </a:r>
          </a:p>
        </p:txBody>
      </p:sp>
      <p:sp>
        <p:nvSpPr>
          <p:cNvPr id="9" name="Text Placeholder 3">
            <a:extLst>
              <a:ext uri="{FF2B5EF4-FFF2-40B4-BE49-F238E27FC236}">
                <a16:creationId xmlns:a16="http://schemas.microsoft.com/office/drawing/2014/main" id="{7C0811B5-F4AC-772F-71AF-C5FBA3DB36A0}"/>
              </a:ext>
            </a:extLst>
          </p:cNvPr>
          <p:cNvSpPr>
            <a:spLocks noGrp="1"/>
          </p:cNvSpPr>
          <p:nvPr>
            <p:ph type="body" sz="half" idx="11"/>
          </p:nvPr>
        </p:nvSpPr>
        <p:spPr>
          <a:xfrm>
            <a:off x="533645" y="1295884"/>
            <a:ext cx="7534590" cy="4848494"/>
          </a:xfrm>
        </p:spPr>
        <p:txBody>
          <a:bodyPr>
            <a:noAutofit/>
          </a:bodyPr>
          <a:lstStyle>
            <a:lvl1pPr marL="285750" indent="-285750" algn="l" defTabSz="914400" rtl="0" eaLnBrk="1" fontAlgn="base" latinLnBrk="0" hangingPunct="1">
              <a:lnSpc>
                <a:spcPct val="150000"/>
              </a:lnSpc>
              <a:spcBef>
                <a:spcPts val="400"/>
              </a:spcBef>
              <a:buClr>
                <a:srgbClr val="1983C6"/>
              </a:buClr>
              <a:buFont typeface="Arial" panose="020B0604020202020204" pitchFamily="34" charset="0"/>
              <a:buChar char="•"/>
              <a:defRPr lang="en-US" sz="1600" b="0" i="0" u="none" strike="noStrike" kern="1200" spc="0" baseline="0" dirty="0">
                <a:solidFill>
                  <a:srgbClr val="384648"/>
                </a:solidFill>
                <a:effectLst/>
                <a:latin typeface="Trebuchet MS" panose="020B0703020202090204" pitchFamily="34" charset="0"/>
                <a:ea typeface="+mn-ea"/>
                <a:cs typeface="+mn-cs"/>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a:p>
            <a:pPr lvl="0"/>
            <a:endParaRPr lang="en-US"/>
          </a:p>
          <a:p>
            <a:pPr lvl="0"/>
            <a:endParaRPr lang="en-US"/>
          </a:p>
        </p:txBody>
      </p:sp>
      <p:grpSp>
        <p:nvGrpSpPr>
          <p:cNvPr id="3" name="Group 2">
            <a:extLst>
              <a:ext uri="{FF2B5EF4-FFF2-40B4-BE49-F238E27FC236}">
                <a16:creationId xmlns:a16="http://schemas.microsoft.com/office/drawing/2014/main" id="{015A8DAF-DF9F-7E29-3BFE-3113A01CFC3A}"/>
              </a:ext>
            </a:extLst>
          </p:cNvPr>
          <p:cNvGrpSpPr/>
          <p:nvPr userDrawn="1"/>
        </p:nvGrpSpPr>
        <p:grpSpPr>
          <a:xfrm flipH="1">
            <a:off x="8615680" y="6026389"/>
            <a:ext cx="3576320" cy="117989"/>
            <a:chOff x="2235200" y="6011131"/>
            <a:chExt cx="3576320" cy="117989"/>
          </a:xfrm>
        </p:grpSpPr>
        <p:sp>
          <p:nvSpPr>
            <p:cNvPr id="4" name="Rectangle 3">
              <a:extLst>
                <a:ext uri="{FF2B5EF4-FFF2-40B4-BE49-F238E27FC236}">
                  <a16:creationId xmlns:a16="http://schemas.microsoft.com/office/drawing/2014/main" id="{B60D50A5-6FAF-35CF-F6F2-D196130F7B79}"/>
                </a:ext>
              </a:extLst>
            </p:cNvPr>
            <p:cNvSpPr/>
            <p:nvPr/>
          </p:nvSpPr>
          <p:spPr>
            <a:xfrm>
              <a:off x="2235200" y="6011131"/>
              <a:ext cx="2407920" cy="117989"/>
            </a:xfrm>
            <a:prstGeom prst="rect">
              <a:avLst/>
            </a:prstGeom>
            <a:solidFill>
              <a:srgbClr val="1983C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FF26B759-9D9A-B5A1-FE42-D50D98AF2181}"/>
                </a:ext>
              </a:extLst>
            </p:cNvPr>
            <p:cNvSpPr/>
            <p:nvPr/>
          </p:nvSpPr>
          <p:spPr>
            <a:xfrm>
              <a:off x="4643120" y="6011131"/>
              <a:ext cx="1168400" cy="117989"/>
            </a:xfrm>
            <a:prstGeom prst="rect">
              <a:avLst/>
            </a:prstGeom>
            <a:solidFill>
              <a:srgbClr val="E9AE2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165046235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Content With Image 2">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6F34518F-4CC9-1C5F-7C94-3D346D15B02A}"/>
              </a:ext>
            </a:extLst>
          </p:cNvPr>
          <p:cNvSpPr/>
          <p:nvPr userDrawn="1"/>
        </p:nvSpPr>
        <p:spPr>
          <a:xfrm>
            <a:off x="11353800" y="6341859"/>
            <a:ext cx="838200" cy="365125"/>
          </a:xfrm>
          <a:prstGeom prst="rect">
            <a:avLst/>
          </a:prstGeom>
          <a:solidFill>
            <a:srgbClr val="1983C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Slide Number Placeholder 5">
            <a:extLst>
              <a:ext uri="{FF2B5EF4-FFF2-40B4-BE49-F238E27FC236}">
                <a16:creationId xmlns:a16="http://schemas.microsoft.com/office/drawing/2014/main" id="{F77C71C5-4D38-50F9-16EA-8B01A9058360}"/>
              </a:ext>
            </a:extLst>
          </p:cNvPr>
          <p:cNvSpPr>
            <a:spLocks noGrp="1"/>
          </p:cNvSpPr>
          <p:nvPr>
            <p:ph type="sldNum" sz="quarter" idx="4"/>
          </p:nvPr>
        </p:nvSpPr>
        <p:spPr>
          <a:xfrm>
            <a:off x="11539496" y="6402400"/>
            <a:ext cx="466808" cy="262956"/>
          </a:xfrm>
          <a:prstGeom prst="rect">
            <a:avLst/>
          </a:prstGeom>
        </p:spPr>
        <p:txBody>
          <a:bodyPr/>
          <a:lstStyle>
            <a:lvl1pPr algn="ctr">
              <a:defRPr sz="1200">
                <a:solidFill>
                  <a:schemeClr val="bg1"/>
                </a:solidFill>
                <a:latin typeface="Trebuchet MS" panose="020B0703020202090204" pitchFamily="34" charset="0"/>
              </a:defRPr>
            </a:lvl1pPr>
          </a:lstStyle>
          <a:p>
            <a:fld id="{A7B6D678-1BEE-794D-83BF-E9185EBE3859}" type="slidenum">
              <a:rPr lang="en-US" smtClean="0"/>
              <a:pPr/>
              <a:t>‹#›</a:t>
            </a:fld>
            <a:endParaRPr lang="en-US"/>
          </a:p>
        </p:txBody>
      </p:sp>
      <p:sp>
        <p:nvSpPr>
          <p:cNvPr id="5" name="Title 1">
            <a:extLst>
              <a:ext uri="{FF2B5EF4-FFF2-40B4-BE49-F238E27FC236}">
                <a16:creationId xmlns:a16="http://schemas.microsoft.com/office/drawing/2014/main" id="{3B13E2F9-CD6F-4489-EB2B-358472D3B039}"/>
              </a:ext>
            </a:extLst>
          </p:cNvPr>
          <p:cNvSpPr>
            <a:spLocks noGrp="1"/>
          </p:cNvSpPr>
          <p:nvPr>
            <p:ph type="title" hasCustomPrompt="1"/>
          </p:nvPr>
        </p:nvSpPr>
        <p:spPr>
          <a:xfrm>
            <a:off x="4123765" y="476108"/>
            <a:ext cx="7116824" cy="505540"/>
          </a:xfrm>
        </p:spPr>
        <p:txBody>
          <a:bodyPr anchor="b">
            <a:noAutofit/>
          </a:bodyPr>
          <a:lstStyle>
            <a:lvl1pPr marL="0" algn="l" defTabSz="914400" rtl="0" eaLnBrk="1" latinLnBrk="0" hangingPunct="1">
              <a:lnSpc>
                <a:spcPct val="90000"/>
              </a:lnSpc>
              <a:spcBef>
                <a:spcPct val="0"/>
              </a:spcBef>
              <a:buNone/>
              <a:defRPr lang="en-US" sz="2800" kern="1200" cap="all" spc="150" baseline="0" dirty="0">
                <a:solidFill>
                  <a:srgbClr val="1983C6"/>
                </a:solidFill>
                <a:latin typeface="Trebuchet MS" panose="020B0703020202090204" pitchFamily="34" charset="0"/>
                <a:ea typeface="+mj-ea"/>
                <a:cs typeface="+mj-cs"/>
              </a:defRPr>
            </a:lvl1pPr>
          </a:lstStyle>
          <a:p>
            <a:r>
              <a:rPr lang="en-US"/>
              <a:t>CLICK TO EDIT MASTER TITLE STYLE</a:t>
            </a:r>
          </a:p>
        </p:txBody>
      </p:sp>
      <p:sp>
        <p:nvSpPr>
          <p:cNvPr id="9" name="Text Placeholder 3">
            <a:extLst>
              <a:ext uri="{FF2B5EF4-FFF2-40B4-BE49-F238E27FC236}">
                <a16:creationId xmlns:a16="http://schemas.microsoft.com/office/drawing/2014/main" id="{7C0811B5-F4AC-772F-71AF-C5FBA3DB36A0}"/>
              </a:ext>
            </a:extLst>
          </p:cNvPr>
          <p:cNvSpPr>
            <a:spLocks noGrp="1"/>
          </p:cNvSpPr>
          <p:nvPr>
            <p:ph type="body" sz="half" idx="11"/>
          </p:nvPr>
        </p:nvSpPr>
        <p:spPr>
          <a:xfrm>
            <a:off x="4123765" y="1295884"/>
            <a:ext cx="7534590" cy="4680850"/>
          </a:xfrm>
        </p:spPr>
        <p:txBody>
          <a:bodyPr>
            <a:noAutofit/>
          </a:bodyPr>
          <a:lstStyle>
            <a:lvl1pPr marL="285750" indent="-285750" algn="l" defTabSz="914400" rtl="0" eaLnBrk="1" fontAlgn="base" latinLnBrk="0" hangingPunct="1">
              <a:lnSpc>
                <a:spcPct val="150000"/>
              </a:lnSpc>
              <a:spcBef>
                <a:spcPts val="400"/>
              </a:spcBef>
              <a:buClr>
                <a:srgbClr val="1983C6"/>
              </a:buClr>
              <a:buFont typeface="Arial" panose="020B0604020202020204" pitchFamily="34" charset="0"/>
              <a:buChar char="•"/>
              <a:defRPr lang="en-US" sz="1600" b="0" i="0" u="none" strike="noStrike" kern="1200" spc="0" baseline="0" dirty="0">
                <a:solidFill>
                  <a:srgbClr val="384648"/>
                </a:solidFill>
                <a:effectLst/>
                <a:latin typeface="Trebuchet MS" panose="020B0703020202090204" pitchFamily="34" charset="0"/>
                <a:ea typeface="+mn-ea"/>
                <a:cs typeface="+mn-cs"/>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a:p>
            <a:pPr lvl="0"/>
            <a:endParaRPr lang="en-US"/>
          </a:p>
          <a:p>
            <a:pPr lvl="0"/>
            <a:endParaRPr lang="en-US"/>
          </a:p>
        </p:txBody>
      </p:sp>
      <p:sp>
        <p:nvSpPr>
          <p:cNvPr id="4" name="Picture Placeholder 3">
            <a:extLst>
              <a:ext uri="{FF2B5EF4-FFF2-40B4-BE49-F238E27FC236}">
                <a16:creationId xmlns:a16="http://schemas.microsoft.com/office/drawing/2014/main" id="{D46A1CAE-F9AA-ABEC-F82E-566B25BD8CE4}"/>
              </a:ext>
            </a:extLst>
          </p:cNvPr>
          <p:cNvSpPr>
            <a:spLocks noGrp="1"/>
          </p:cNvSpPr>
          <p:nvPr>
            <p:ph type="pic" sz="quarter" idx="12"/>
          </p:nvPr>
        </p:nvSpPr>
        <p:spPr>
          <a:xfrm>
            <a:off x="0" y="0"/>
            <a:ext cx="3576637" cy="6143625"/>
          </a:xfrm>
          <a:custGeom>
            <a:avLst/>
            <a:gdLst>
              <a:gd name="connsiteX0" fmla="*/ 0 w 3576637"/>
              <a:gd name="connsiteY0" fmla="*/ 0 h 6143625"/>
              <a:gd name="connsiteX1" fmla="*/ 3576637 w 3576637"/>
              <a:gd name="connsiteY1" fmla="*/ 0 h 6143625"/>
              <a:gd name="connsiteX2" fmla="*/ 3576637 w 3576637"/>
              <a:gd name="connsiteY2" fmla="*/ 6143625 h 6143625"/>
              <a:gd name="connsiteX3" fmla="*/ 3576320 w 3576637"/>
              <a:gd name="connsiteY3" fmla="*/ 6143625 h 6143625"/>
              <a:gd name="connsiteX4" fmla="*/ 3576320 w 3576637"/>
              <a:gd name="connsiteY4" fmla="*/ 6026150 h 6143625"/>
              <a:gd name="connsiteX5" fmla="*/ 0 w 3576637"/>
              <a:gd name="connsiteY5" fmla="*/ 6026150 h 61436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576637" h="6143625">
                <a:moveTo>
                  <a:pt x="0" y="0"/>
                </a:moveTo>
                <a:lnTo>
                  <a:pt x="3576637" y="0"/>
                </a:lnTo>
                <a:lnTo>
                  <a:pt x="3576637" y="6143625"/>
                </a:lnTo>
                <a:lnTo>
                  <a:pt x="3576320" y="6143625"/>
                </a:lnTo>
                <a:lnTo>
                  <a:pt x="3576320" y="6026150"/>
                </a:lnTo>
                <a:lnTo>
                  <a:pt x="0" y="6026150"/>
                </a:lnTo>
                <a:close/>
              </a:path>
            </a:pathLst>
          </a:custGeom>
          <a:solidFill>
            <a:schemeClr val="accent5">
              <a:lumMod val="20000"/>
              <a:lumOff val="80000"/>
            </a:schemeClr>
          </a:solidFill>
        </p:spPr>
        <p:txBody>
          <a:bodyPr wrap="square">
            <a:noAutofit/>
          </a:bodyPr>
          <a:lstStyle/>
          <a:p>
            <a:endParaRPr lang="en-US"/>
          </a:p>
        </p:txBody>
      </p:sp>
      <p:grpSp>
        <p:nvGrpSpPr>
          <p:cNvPr id="7" name="Group 6">
            <a:extLst>
              <a:ext uri="{FF2B5EF4-FFF2-40B4-BE49-F238E27FC236}">
                <a16:creationId xmlns:a16="http://schemas.microsoft.com/office/drawing/2014/main" id="{23517694-A213-2799-1A20-46E4671358BA}"/>
              </a:ext>
            </a:extLst>
          </p:cNvPr>
          <p:cNvGrpSpPr/>
          <p:nvPr userDrawn="1"/>
        </p:nvGrpSpPr>
        <p:grpSpPr>
          <a:xfrm rot="10800000" flipH="1">
            <a:off x="0" y="6026389"/>
            <a:ext cx="3576320" cy="117989"/>
            <a:chOff x="2235200" y="6011131"/>
            <a:chExt cx="3576320" cy="117989"/>
          </a:xfrm>
        </p:grpSpPr>
        <p:sp>
          <p:nvSpPr>
            <p:cNvPr id="8" name="Rectangle 7">
              <a:extLst>
                <a:ext uri="{FF2B5EF4-FFF2-40B4-BE49-F238E27FC236}">
                  <a16:creationId xmlns:a16="http://schemas.microsoft.com/office/drawing/2014/main" id="{7ACB8BEC-4867-97BF-1BB3-C64E9D377239}"/>
                </a:ext>
              </a:extLst>
            </p:cNvPr>
            <p:cNvSpPr/>
            <p:nvPr/>
          </p:nvSpPr>
          <p:spPr>
            <a:xfrm>
              <a:off x="2235200" y="6011131"/>
              <a:ext cx="2407920" cy="117989"/>
            </a:xfrm>
            <a:prstGeom prst="rect">
              <a:avLst/>
            </a:prstGeom>
            <a:solidFill>
              <a:srgbClr val="1983C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6894E3A3-3AAD-C887-12AA-16E3534ED374}"/>
                </a:ext>
              </a:extLst>
            </p:cNvPr>
            <p:cNvSpPr/>
            <p:nvPr/>
          </p:nvSpPr>
          <p:spPr>
            <a:xfrm>
              <a:off x="4643120" y="6011131"/>
              <a:ext cx="1168400" cy="117989"/>
            </a:xfrm>
            <a:prstGeom prst="rect">
              <a:avLst/>
            </a:prstGeom>
            <a:solidFill>
              <a:srgbClr val="E9AE2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16047064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035823E5-0F88-DDFD-862E-534498CFF58C}"/>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Autofit/>
          </a:bodyPr>
          <a:lstStyle/>
          <a:p>
            <a:r>
              <a:rPr lang="en-US"/>
              <a:t>CLICK TO EDIT MASTER TITLE STYLE</a:t>
            </a:r>
          </a:p>
        </p:txBody>
      </p:sp>
      <p:sp>
        <p:nvSpPr>
          <p:cNvPr id="3" name="Text Placeholder 2">
            <a:extLst>
              <a:ext uri="{FF2B5EF4-FFF2-40B4-BE49-F238E27FC236}">
                <a16:creationId xmlns:a16="http://schemas.microsoft.com/office/drawing/2014/main" id="{C6DD4077-2288-F5F6-C325-7A497A228816}"/>
              </a:ext>
            </a:extLst>
          </p:cNvPr>
          <p:cNvSpPr>
            <a:spLocks noGrp="1"/>
          </p:cNvSpPr>
          <p:nvPr>
            <p:ph type="body" idx="1"/>
          </p:nvPr>
        </p:nvSpPr>
        <p:spPr>
          <a:xfrm>
            <a:off x="838200" y="1825625"/>
            <a:ext cx="10515600" cy="4351338"/>
          </a:xfrm>
          <a:prstGeom prst="rect">
            <a:avLst/>
          </a:prstGeom>
        </p:spPr>
        <p:txBody>
          <a:bodyPr vert="horz" lIns="91440" tIns="45720" rIns="91440" bIns="45720" rtlCol="0">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a:extLst>
              <a:ext uri="{FF2B5EF4-FFF2-40B4-BE49-F238E27FC236}">
                <a16:creationId xmlns:a16="http://schemas.microsoft.com/office/drawing/2014/main" id="{904D508E-94AE-F421-989E-1F08793CE9A8}"/>
              </a:ext>
            </a:extLst>
          </p:cNvPr>
          <p:cNvSpPr>
            <a:spLocks noGrp="1"/>
          </p:cNvSpPr>
          <p:nvPr>
            <p:ph type="ftr" sz="quarter" idx="3"/>
          </p:nvPr>
        </p:nvSpPr>
        <p:spPr>
          <a:xfrm>
            <a:off x="6716047" y="6335149"/>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r>
              <a:rPr lang="en-US"/>
              <a:t>© Copyright 2026 Vinyl Institute. All rights reserved.</a:t>
            </a:r>
          </a:p>
        </p:txBody>
      </p:sp>
      <p:sp>
        <p:nvSpPr>
          <p:cNvPr id="4" name="Slide Number Placeholder 5">
            <a:extLst>
              <a:ext uri="{FF2B5EF4-FFF2-40B4-BE49-F238E27FC236}">
                <a16:creationId xmlns:a16="http://schemas.microsoft.com/office/drawing/2014/main" id="{D86F64EC-763F-122E-6D69-754AE2D647B9}"/>
              </a:ext>
            </a:extLst>
          </p:cNvPr>
          <p:cNvSpPr>
            <a:spLocks noGrp="1"/>
          </p:cNvSpPr>
          <p:nvPr>
            <p:ph type="sldNum" sz="quarter" idx="4"/>
          </p:nvPr>
        </p:nvSpPr>
        <p:spPr>
          <a:xfrm>
            <a:off x="11539496" y="6402400"/>
            <a:ext cx="466808" cy="262956"/>
          </a:xfrm>
          <a:prstGeom prst="rect">
            <a:avLst/>
          </a:prstGeom>
        </p:spPr>
        <p:txBody>
          <a:bodyPr/>
          <a:lstStyle>
            <a:lvl1pPr algn="ctr">
              <a:defRPr sz="1200">
                <a:solidFill>
                  <a:schemeClr val="bg1"/>
                </a:solidFill>
                <a:latin typeface="Trebuchet MS" panose="020B0703020202090204" pitchFamily="34" charset="0"/>
              </a:defRPr>
            </a:lvl1pPr>
          </a:lstStyle>
          <a:p>
            <a:fld id="{A7B6D678-1BEE-794D-83BF-E9185EBE3859}" type="slidenum">
              <a:rPr lang="en-US" smtClean="0"/>
              <a:pPr/>
              <a:t>‹#›</a:t>
            </a:fld>
            <a:endParaRPr lang="en-US"/>
          </a:p>
        </p:txBody>
      </p:sp>
    </p:spTree>
    <p:extLst>
      <p:ext uri="{BB962C8B-B14F-4D97-AF65-F5344CB8AC3E}">
        <p14:creationId xmlns:p14="http://schemas.microsoft.com/office/powerpoint/2010/main" val="3357037454"/>
      </p:ext>
    </p:extLst>
  </p:cSld>
  <p:clrMap bg1="lt1" tx1="dk1" bg2="lt2" tx2="dk2" accent1="accent1" accent2="accent2" accent3="accent3" accent4="accent4" accent5="accent5" accent6="accent6" hlink="hlink" folHlink="folHlink"/>
  <p:sldLayoutIdLst>
    <p:sldLayoutId id="2147483651" r:id="rId1"/>
    <p:sldLayoutId id="2147483665" r:id="rId2"/>
    <p:sldLayoutId id="2147483669" r:id="rId3"/>
    <p:sldLayoutId id="2147483668" r:id="rId4"/>
    <p:sldLayoutId id="2147483661" r:id="rId5"/>
    <p:sldLayoutId id="2147483686" r:id="rId6"/>
    <p:sldLayoutId id="2147483683" r:id="rId7"/>
    <p:sldLayoutId id="2147483663" r:id="rId8"/>
    <p:sldLayoutId id="2147483666" r:id="rId9"/>
    <p:sldLayoutId id="2147483664" r:id="rId10"/>
    <p:sldLayoutId id="2147483667" r:id="rId11"/>
    <p:sldLayoutId id="2147483685" r:id="rId12"/>
    <p:sldLayoutId id="2147483684" r:id="rId13"/>
    <p:sldLayoutId id="2147483682" r:id="rId14"/>
    <p:sldLayoutId id="2147483677" r:id="rId15"/>
    <p:sldLayoutId id="2147483687" r:id="rId16"/>
    <p:sldLayoutId id="2147483688" r:id="rId17"/>
    <p:sldLayoutId id="2147483689" r:id="rId18"/>
  </p:sldLayoutIdLst>
  <p:hf sldNum="0" hd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3.jpe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9.xml"/><Relationship Id="rId1" Type="http://schemas.openxmlformats.org/officeDocument/2006/relationships/slideLayout" Target="../slideLayouts/slideLayout5.xml"/></Relationships>
</file>

<file path=ppt/slides/_rels/slide11.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10.xml"/><Relationship Id="rId1" Type="http://schemas.openxmlformats.org/officeDocument/2006/relationships/slideLayout" Target="../slideLayouts/slideLayout5.xml"/></Relationships>
</file>

<file path=ppt/slides/_rels/slide12.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11.xml"/><Relationship Id="rId1" Type="http://schemas.openxmlformats.org/officeDocument/2006/relationships/slideLayout" Target="../slideLayouts/slideLayout5.xml"/></Relationships>
</file>

<file path=ppt/slides/_rels/slide13.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12.xml"/><Relationship Id="rId1" Type="http://schemas.openxmlformats.org/officeDocument/2006/relationships/slideLayout" Target="../slideLayouts/slideLayout5.xml"/></Relationships>
</file>

<file path=ppt/slides/_rels/slide14.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3.xml"/><Relationship Id="rId1" Type="http://schemas.openxmlformats.org/officeDocument/2006/relationships/slideLayout" Target="../slideLayouts/slideLayout12.xml"/></Relationships>
</file>

<file path=ppt/slides/_rels/slide15.xml.rels><?xml version="1.0" encoding="UTF-8" standalone="yes"?>
<Relationships xmlns="http://schemas.openxmlformats.org/package/2006/relationships"><Relationship Id="rId3" Type="http://schemas.openxmlformats.org/officeDocument/2006/relationships/hyperlink" Target="https://louisianahealthfacts.com/how-we-compare/" TargetMode="External"/><Relationship Id="rId2" Type="http://schemas.openxmlformats.org/officeDocument/2006/relationships/notesSlide" Target="../notesSlides/notesSlide14.xml"/><Relationship Id="rId1" Type="http://schemas.openxmlformats.org/officeDocument/2006/relationships/slideLayout" Target="../slideLayouts/slideLayout12.xml"/><Relationship Id="rId4" Type="http://schemas.openxmlformats.org/officeDocument/2006/relationships/chart" Target="../charts/chart1.xml"/></Relationships>
</file>

<file path=ppt/slides/_rels/slide16.xml.rels><?xml version="1.0" encoding="UTF-8" standalone="yes"?>
<Relationships xmlns="http://schemas.openxmlformats.org/package/2006/relationships"><Relationship Id="rId3" Type="http://schemas.openxmlformats.org/officeDocument/2006/relationships/hyperlink" Target="https://louisianahealthfacts.com/how-we-compare/" TargetMode="External"/><Relationship Id="rId2" Type="http://schemas.openxmlformats.org/officeDocument/2006/relationships/notesSlide" Target="../notesSlides/notesSlide15.xml"/><Relationship Id="rId1" Type="http://schemas.openxmlformats.org/officeDocument/2006/relationships/slideLayout" Target="../slideLayouts/slideLayout12.xml"/><Relationship Id="rId4" Type="http://schemas.openxmlformats.org/officeDocument/2006/relationships/chart" Target="../charts/chart2.xml"/></Relationships>
</file>

<file path=ppt/slides/_rels/slide17.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6.xml"/><Relationship Id="rId1" Type="http://schemas.openxmlformats.org/officeDocument/2006/relationships/slideLayout" Target="../slideLayouts/slideLayout6.xml"/><Relationship Id="rId5" Type="http://schemas.openxmlformats.org/officeDocument/2006/relationships/image" Target="../media/image22.png"/><Relationship Id="rId4" Type="http://schemas.openxmlformats.org/officeDocument/2006/relationships/image" Target="../media/image21.png"/></Relationships>
</file>

<file path=ppt/slides/_rels/slide18.xml.rels><?xml version="1.0" encoding="UTF-8" standalone="yes"?>
<Relationships xmlns="http://schemas.openxmlformats.org/package/2006/relationships"><Relationship Id="rId3" Type="http://schemas.openxmlformats.org/officeDocument/2006/relationships/chart" Target="../charts/chart3.xml"/><Relationship Id="rId2" Type="http://schemas.openxmlformats.org/officeDocument/2006/relationships/notesSlide" Target="../notesSlides/notesSlide17.xml"/><Relationship Id="rId1" Type="http://schemas.openxmlformats.org/officeDocument/2006/relationships/slideLayout" Target="../slideLayouts/slideLayout18.xml"/><Relationship Id="rId4" Type="http://schemas.openxmlformats.org/officeDocument/2006/relationships/image" Target="../media/image23.png"/></Relationships>
</file>

<file path=ppt/slides/_rels/slide19.xml.rels><?xml version="1.0" encoding="UTF-8" standalone="yes"?>
<Relationships xmlns="http://schemas.openxmlformats.org/package/2006/relationships"><Relationship Id="rId3" Type="http://schemas.openxmlformats.org/officeDocument/2006/relationships/chart" Target="../charts/chart4.xml"/><Relationship Id="rId2" Type="http://schemas.openxmlformats.org/officeDocument/2006/relationships/notesSlide" Target="../notesSlides/notesSlide18.xml"/><Relationship Id="rId1" Type="http://schemas.openxmlformats.org/officeDocument/2006/relationships/slideLayout" Target="../slideLayouts/slideLayout18.xml"/><Relationship Id="rId4" Type="http://schemas.openxmlformats.org/officeDocument/2006/relationships/image" Target="../media/image23.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0.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9.xml"/><Relationship Id="rId1" Type="http://schemas.openxmlformats.org/officeDocument/2006/relationships/slideLayout" Target="../slideLayouts/slideLayout12.xml"/></Relationships>
</file>

<file path=ppt/slides/_rels/slide21.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20.xml"/><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21.xml"/><Relationship Id="rId1" Type="http://schemas.openxmlformats.org/officeDocument/2006/relationships/slideLayout" Target="../slideLayouts/slideLayout5.xml"/></Relationships>
</file>

<file path=ppt/slides/_rels/slide23.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22.xml"/><Relationship Id="rId1" Type="http://schemas.openxmlformats.org/officeDocument/2006/relationships/slideLayout" Target="../slideLayouts/slideLayout13.xml"/></Relationships>
</file>

<file path=ppt/slides/_rels/slide24.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23.xml"/><Relationship Id="rId1" Type="http://schemas.openxmlformats.org/officeDocument/2006/relationships/slideLayout" Target="../slideLayouts/slideLayout12.xml"/></Relationships>
</file>

<file path=ppt/slides/_rels/slide25.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24.xml"/><Relationship Id="rId1" Type="http://schemas.openxmlformats.org/officeDocument/2006/relationships/slideLayout" Target="../slideLayouts/slideLayout10.xml"/></Relationships>
</file>

<file path=ppt/slides/_rels/slide26.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25.xml"/><Relationship Id="rId1" Type="http://schemas.openxmlformats.org/officeDocument/2006/relationships/slideLayout" Target="../slideLayouts/slideLayout8.xml"/><Relationship Id="rId4" Type="http://schemas.openxmlformats.org/officeDocument/2006/relationships/hyperlink" Target="https://digitalcommons.usu.edu/mae_facpub/170" TargetMode="External"/></Relationships>
</file>

<file path=ppt/slides/_rels/slide27.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26.xml"/><Relationship Id="rId1" Type="http://schemas.openxmlformats.org/officeDocument/2006/relationships/slideLayout" Target="../slideLayouts/slideLayout12.xml"/></Relationships>
</file>

<file path=ppt/slides/_rels/slide28.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27.xml"/><Relationship Id="rId1" Type="http://schemas.openxmlformats.org/officeDocument/2006/relationships/slideLayout" Target="../slideLayouts/slideLayout7.xml"/><Relationship Id="rId6" Type="http://schemas.openxmlformats.org/officeDocument/2006/relationships/image" Target="../media/image35.jpeg"/><Relationship Id="rId5" Type="http://schemas.openxmlformats.org/officeDocument/2006/relationships/image" Target="../media/image34.jpeg"/><Relationship Id="rId4" Type="http://schemas.openxmlformats.org/officeDocument/2006/relationships/image" Target="../media/image33.jpeg"/></Relationships>
</file>

<file path=ppt/slides/_rels/slide29.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28.xml"/><Relationship Id="rId1" Type="http://schemas.openxmlformats.org/officeDocument/2006/relationships/slideLayout" Target="../slideLayouts/slideLayout11.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5.xml"/></Relationships>
</file>

<file path=ppt/slides/_rels/slide30.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29.xml"/><Relationship Id="rId1" Type="http://schemas.openxmlformats.org/officeDocument/2006/relationships/slideLayout" Target="../slideLayouts/slideLayout8.xml"/></Relationships>
</file>

<file path=ppt/slides/_rels/slide31.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30.xml"/><Relationship Id="rId1" Type="http://schemas.openxmlformats.org/officeDocument/2006/relationships/slideLayout" Target="../slideLayouts/slideLayout11.xml"/></Relationships>
</file>

<file path=ppt/slides/_rels/slide32.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31.xml"/><Relationship Id="rId1" Type="http://schemas.openxmlformats.org/officeDocument/2006/relationships/slideLayout" Target="../slideLayouts/slideLayout10.xml"/></Relationships>
</file>

<file path=ppt/slides/_rels/slide33.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32.xml"/><Relationship Id="rId1" Type="http://schemas.openxmlformats.org/officeDocument/2006/relationships/slideLayout" Target="../slideLayouts/slideLayout11.xml"/></Relationships>
</file>

<file path=ppt/slides/_rels/slide34.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33.xml"/><Relationship Id="rId1" Type="http://schemas.openxmlformats.org/officeDocument/2006/relationships/slideLayout" Target="../slideLayouts/slideLayout10.xml"/></Relationships>
</file>

<file path=ppt/slides/_rels/slide35.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34.xml"/><Relationship Id="rId1" Type="http://schemas.openxmlformats.org/officeDocument/2006/relationships/slideLayout" Target="../slideLayouts/slideLayout10.xml"/></Relationships>
</file>

<file path=ppt/slides/_rels/slide36.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35.xml"/><Relationship Id="rId1" Type="http://schemas.openxmlformats.org/officeDocument/2006/relationships/slideLayout" Target="../slideLayouts/slideLayout11.xml"/></Relationships>
</file>

<file path=ppt/slides/_rels/slide37.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notesSlide" Target="../notesSlides/notesSlide36.xml"/><Relationship Id="rId1" Type="http://schemas.openxmlformats.org/officeDocument/2006/relationships/slideLayout" Target="../slideLayouts/slideLayout3.xml"/></Relationships>
</file>

<file path=ppt/slides/_rels/slide38.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37.xml"/><Relationship Id="rId1" Type="http://schemas.openxmlformats.org/officeDocument/2006/relationships/slideLayout" Target="../slideLayouts/slideLayout5.xml"/></Relationships>
</file>

<file path=ppt/slides/_rels/slide39.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38.xml"/><Relationship Id="rId1" Type="http://schemas.openxmlformats.org/officeDocument/2006/relationships/slideLayout" Target="../slideLayouts/slideLayout12.xml"/><Relationship Id="rId4" Type="http://schemas.openxmlformats.org/officeDocument/2006/relationships/image" Target="../media/image47.png"/></Relationships>
</file>

<file path=ppt/slides/_rels/slide4.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3.xml"/><Relationship Id="rId1" Type="http://schemas.openxmlformats.org/officeDocument/2006/relationships/slideLayout" Target="../slideLayouts/slideLayout8.xml"/></Relationships>
</file>

<file path=ppt/slides/_rels/slide40.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39.xml"/><Relationship Id="rId1" Type="http://schemas.openxmlformats.org/officeDocument/2006/relationships/slideLayout" Target="../slideLayouts/slideLayout5.xml"/></Relationships>
</file>

<file path=ppt/slides/_rels/slide41.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40.xml"/><Relationship Id="rId1" Type="http://schemas.openxmlformats.org/officeDocument/2006/relationships/slideLayout" Target="../slideLayouts/slideLayout5.xml"/><Relationship Id="rId5" Type="http://schemas.openxmlformats.org/officeDocument/2006/relationships/image" Target="../media/image51.png"/><Relationship Id="rId4" Type="http://schemas.openxmlformats.org/officeDocument/2006/relationships/image" Target="../media/image50.png"/></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5.xml"/></Relationships>
</file>

<file path=ppt/slides/_rels/slide43.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notesSlide" Target="../notesSlides/notesSlide42.xml"/><Relationship Id="rId1" Type="http://schemas.openxmlformats.org/officeDocument/2006/relationships/slideLayout" Target="../slideLayouts/slideLayout11.xml"/><Relationship Id="rId4" Type="http://schemas.openxmlformats.org/officeDocument/2006/relationships/hyperlink" Target="mailto:jarmstrong@vinylinfo.org" TargetMode="External"/></Relationships>
</file>

<file path=ppt/slides/_rels/slide44.xml.rels><?xml version="1.0" encoding="UTF-8" standalone="yes"?>
<Relationships xmlns="http://schemas.openxmlformats.org/package/2006/relationships"><Relationship Id="rId8" Type="http://schemas.openxmlformats.org/officeDocument/2006/relationships/hyperlink" Target="https://www.cdc.gov/" TargetMode="External"/><Relationship Id="rId13" Type="http://schemas.openxmlformats.org/officeDocument/2006/relationships/hyperlink" Target="https://products.ecomedes.com/" TargetMode="External"/><Relationship Id="rId3" Type="http://schemas.openxmlformats.org/officeDocument/2006/relationships/hyperlink" Target="https://aahid.org/" TargetMode="External"/><Relationship Id="rId7" Type="http://schemas.openxmlformats.org/officeDocument/2006/relationships/hyperlink" Target="https://www.healthdesign.org/sra" TargetMode="External"/><Relationship Id="rId12" Type="http://schemas.openxmlformats.org/officeDocument/2006/relationships/hyperlink" Target="https://www.cffaperformanceproducts.org/content/pdfs/CFFAHC201CertificationSummary.pdf" TargetMode="External"/><Relationship Id="rId2" Type="http://schemas.openxmlformats.org/officeDocument/2006/relationships/notesSlide" Target="../notesSlides/notesSlide43.xml"/><Relationship Id="rId1" Type="http://schemas.openxmlformats.org/officeDocument/2006/relationships/slideLayout" Target="../slideLayouts/slideLayout5.xml"/><Relationship Id="rId6" Type="http://schemas.openxmlformats.org/officeDocument/2006/relationships/hyperlink" Target="https://www.buildingtransparency.org/" TargetMode="External"/><Relationship Id="rId11" Type="http://schemas.openxmlformats.org/officeDocument/2006/relationships/hyperlink" Target="https://www.cffaperformanceproducts.org/healthcare.asp" TargetMode="External"/><Relationship Id="rId5" Type="http://schemas.openxmlformats.org/officeDocument/2006/relationships/hyperlink" Target="https://www.ashrae.org/" TargetMode="External"/><Relationship Id="rId10" Type="http://schemas.openxmlformats.org/officeDocument/2006/relationships/hyperlink" Target="https://www.cffaperformanceproducts.org/" TargetMode="External"/><Relationship Id="rId4" Type="http://schemas.openxmlformats.org/officeDocument/2006/relationships/hyperlink" Target="https://learn.asid.org/products/chemistry-in-material-selection-specification-key-considerations#tab-product_tab_overview" TargetMode="External"/><Relationship Id="rId9" Type="http://schemas.openxmlformats.org/officeDocument/2006/relationships/hyperlink" Target="https://www.cdc.gov/infectioncontrol/guidelines/disinfection/index.html" TargetMode="External"/></Relationships>
</file>

<file path=ppt/slides/_rels/slide45.xml.rels><?xml version="1.0" encoding="UTF-8" standalone="yes"?>
<Relationships xmlns="http://schemas.openxmlformats.org/package/2006/relationships"><Relationship Id="rId8" Type="http://schemas.openxmlformats.org/officeDocument/2006/relationships/hyperlink" Target="https://www.gsa.gov/governmentwide-initiatives/federal-highperformance-green-buildings/policy/green-building-advisory-committee/advice-letters-and-resolutions" TargetMode="External"/><Relationship Id="rId3" Type="http://schemas.openxmlformats.org/officeDocument/2006/relationships/hyperlink" Target="https://www.cms.gov/Research-Statistics-Data-and-Systems/Research/CAHPS/ED" TargetMode="External"/><Relationship Id="rId7" Type="http://schemas.openxmlformats.org/officeDocument/2006/relationships/hyperlink" Target="https://www.fitwel.org/" TargetMode="External"/><Relationship Id="rId12" Type="http://schemas.openxmlformats.org/officeDocument/2006/relationships/hyperlink" Target="https://codes.iccsafe.org/content/IGCC2021P1" TargetMode="External"/><Relationship Id="rId2" Type="http://schemas.openxmlformats.org/officeDocument/2006/relationships/notesSlide" Target="../notesSlides/notesSlide44.xml"/><Relationship Id="rId1" Type="http://schemas.openxmlformats.org/officeDocument/2006/relationships/slideLayout" Target="../slideLayouts/slideLayout5.xml"/><Relationship Id="rId6" Type="http://schemas.openxmlformats.org/officeDocument/2006/relationships/hyperlink" Target="https://fgiguidelines.org/resources/" TargetMode="External"/><Relationship Id="rId11" Type="http://schemas.openxmlformats.org/officeDocument/2006/relationships/hyperlink" Target="https://www.iccsafe.org/" TargetMode="External"/><Relationship Id="rId5" Type="http://schemas.openxmlformats.org/officeDocument/2006/relationships/hyperlink" Target="https://fgiguidelines.org/" TargetMode="External"/><Relationship Id="rId10" Type="http://schemas.openxmlformats.org/officeDocument/2006/relationships/hyperlink" Target="https://thegbi.org/greenglobes/" TargetMode="External"/><Relationship Id="rId4" Type="http://schemas.openxmlformats.org/officeDocument/2006/relationships/hyperlink" Target="https://aahid.wpengine.com/resources/durable-coated-fabrics/" TargetMode="External"/><Relationship Id="rId9" Type="http://schemas.openxmlformats.org/officeDocument/2006/relationships/hyperlink" Target="https://thegbi.org/" TargetMode="External"/></Relationships>
</file>

<file path=ppt/slides/_rels/slide46.xml.rels><?xml version="1.0" encoding="UTF-8" standalone="yes"?>
<Relationships xmlns="http://schemas.openxmlformats.org/package/2006/relationships"><Relationship Id="rId8" Type="http://schemas.openxmlformats.org/officeDocument/2006/relationships/hyperlink" Target="https://sftool.gov/learn/crosswalk" TargetMode="External"/><Relationship Id="rId13" Type="http://schemas.openxmlformats.org/officeDocument/2006/relationships/hyperlink" Target="https://vantagevinyl.ecomedes.com/" TargetMode="External"/><Relationship Id="rId3" Type="http://schemas.openxmlformats.org/officeDocument/2006/relationships/hyperlink" Target="https://www.usgbc.org/pilotcredits" TargetMode="External"/><Relationship Id="rId7" Type="http://schemas.openxmlformats.org/officeDocument/2006/relationships/hyperlink" Target="https://sftool.gov/learn/about/576/buildings-health.%20Accessed%20Feb.%202024" TargetMode="External"/><Relationship Id="rId12" Type="http://schemas.openxmlformats.org/officeDocument/2006/relationships/hyperlink" Target="https://www.epa.gov/enforcement/toxic-substances-control-act-tsca-and-federal-facilities" TargetMode="External"/><Relationship Id="rId2" Type="http://schemas.openxmlformats.org/officeDocument/2006/relationships/notesSlide" Target="../notesSlides/notesSlide45.xml"/><Relationship Id="rId1" Type="http://schemas.openxmlformats.org/officeDocument/2006/relationships/slideLayout" Target="../slideLayouts/slideLayout5.xml"/><Relationship Id="rId6" Type="http://schemas.openxmlformats.org/officeDocument/2006/relationships/hyperlink" Target="https://sftool.gov/" TargetMode="External"/><Relationship Id="rId11" Type="http://schemas.openxmlformats.org/officeDocument/2006/relationships/hyperlink" Target="https://www.epa.gov/pesticide-labels/dfe-certified-disinfectants" TargetMode="External"/><Relationship Id="rId5" Type="http://schemas.openxmlformats.org/officeDocument/2006/relationships/hyperlink" Target="http://www.withseniorsinmind.org/slsg-download.%20Accessed%20Feb.%202024" TargetMode="External"/><Relationship Id="rId10" Type="http://schemas.openxmlformats.org/officeDocument/2006/relationships/hyperlink" Target="https://www.epa.gov/" TargetMode="External"/><Relationship Id="rId4" Type="http://schemas.openxmlformats.org/officeDocument/2006/relationships/hyperlink" Target="https://www.nsf.org/" TargetMode="External"/><Relationship Id="rId9" Type="http://schemas.openxmlformats.org/officeDocument/2006/relationships/hyperlink" Target="https://www.vinylinfo.org/" TargetMode="External"/><Relationship Id="rId14" Type="http://schemas.openxmlformats.org/officeDocument/2006/relationships/hyperlink" Target="https://vantagevinyl.com/" TargetMode="External"/></Relationships>
</file>

<file path=ppt/slides/_rels/slide47.xml.rels><?xml version="1.0" encoding="UTF-8" standalone="yes"?>
<Relationships xmlns="http://schemas.openxmlformats.org/package/2006/relationships"><Relationship Id="rId8" Type="http://schemas.openxmlformats.org/officeDocument/2006/relationships/hyperlink" Target="https://www.uni-bell.org/About-Us/Public-Health" TargetMode="External"/><Relationship Id="rId3" Type="http://schemas.openxmlformats.org/officeDocument/2006/relationships/hyperlink" Target="https://www.vinylinfo.org/recycling-directory/" TargetMode="External"/><Relationship Id="rId7" Type="http://schemas.openxmlformats.org/officeDocument/2006/relationships/hyperlink" Target="https://pvcmed.org/fighting-ebola-with-pvc" TargetMode="External"/><Relationship Id="rId2" Type="http://schemas.openxmlformats.org/officeDocument/2006/relationships/notesSlide" Target="../notesSlides/notesSlide46.xml"/><Relationship Id="rId1" Type="http://schemas.openxmlformats.org/officeDocument/2006/relationships/slideLayout" Target="../slideLayouts/slideLayout5.xml"/><Relationship Id="rId6" Type="http://schemas.openxmlformats.org/officeDocument/2006/relationships/hyperlink" Target="https://www.cdc.gov/blood-safety/hcp/diagnosis-testing/?CDC_AAref_Val=https://www.cdc.gov/bloodsafety/basics.html" TargetMode="External"/><Relationship Id="rId5" Type="http://schemas.openxmlformats.org/officeDocument/2006/relationships/hyperlink" Target="https://www.wellcertified.com/" TargetMode="External"/><Relationship Id="rId4" Type="http://schemas.openxmlformats.org/officeDocument/2006/relationships/hyperlink" Target="https://vinylverified.com/" TargetMode="External"/><Relationship Id="rId9" Type="http://schemas.openxmlformats.org/officeDocument/2006/relationships/hyperlink" Target="https://www.uni-bell.org/communication/images/environmental_product_declaration_for_water_and_sewer_piping.pdf" TargetMode="External"/></Relationships>
</file>

<file path=ppt/slides/_rels/slide5.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image" Target="../media/image5.jpeg"/><Relationship Id="rId7" Type="http://schemas.openxmlformats.org/officeDocument/2006/relationships/image" Target="../media/image9.jpeg"/><Relationship Id="rId2" Type="http://schemas.openxmlformats.org/officeDocument/2006/relationships/notesSlide" Target="../notesSlides/notesSlide4.xml"/><Relationship Id="rId1" Type="http://schemas.openxmlformats.org/officeDocument/2006/relationships/slideLayout" Target="../slideLayouts/slideLayout12.xml"/><Relationship Id="rId6" Type="http://schemas.openxmlformats.org/officeDocument/2006/relationships/image" Target="../media/image8.jpeg"/><Relationship Id="rId5" Type="http://schemas.openxmlformats.org/officeDocument/2006/relationships/image" Target="../media/image7.jpeg"/><Relationship Id="rId4" Type="http://schemas.openxmlformats.org/officeDocument/2006/relationships/image" Target="../media/image6.jpeg"/></Relationships>
</file>

<file path=ppt/slides/_rels/slide6.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5.xml"/><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6.xml"/><Relationship Id="rId1" Type="http://schemas.openxmlformats.org/officeDocument/2006/relationships/slideLayout" Target="../slideLayouts/slideLayout5.xml"/></Relationships>
</file>

<file path=ppt/slides/_rels/slide8.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7.xml"/><Relationship Id="rId1" Type="http://schemas.openxmlformats.org/officeDocument/2006/relationships/slideLayout" Target="../slideLayouts/slideLayout5.xml"/></Relationships>
</file>

<file path=ppt/slides/_rels/slide9.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8.xml"/><Relationship Id="rId1" Type="http://schemas.openxmlformats.org/officeDocument/2006/relationships/slideLayout" Target="../slideLayouts/slideLayout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Placeholder 11">
            <a:extLst>
              <a:ext uri="{FF2B5EF4-FFF2-40B4-BE49-F238E27FC236}">
                <a16:creationId xmlns:a16="http://schemas.microsoft.com/office/drawing/2014/main" id="{44E38B14-E7A1-5F11-D7B0-513683136755}"/>
              </a:ext>
            </a:extLst>
          </p:cNvPr>
          <p:cNvPicPr>
            <a:picLocks noGrp="1" noRot="1" noChangeAspect="1" noMove="1" noResize="1" noEditPoints="1" noAdjustHandles="1" noChangeArrowheads="1" noChangeShapeType="1" noCrop="1"/>
          </p:cNvPicPr>
          <p:nvPr>
            <p:ph type="pic" sz="quarter" idx="14"/>
          </p:nvPr>
        </p:nvPicPr>
        <p:blipFill>
          <a:blip r:embed="rId3"/>
          <a:srcRect/>
          <a:stretch/>
        </p:blipFill>
        <p:spPr>
          <a:xfrm>
            <a:off x="0" y="0"/>
            <a:ext cx="12192000" cy="6858000"/>
          </a:xfrm>
        </p:spPr>
      </p:pic>
      <p:sp>
        <p:nvSpPr>
          <p:cNvPr id="2" name="Title 1">
            <a:extLst>
              <a:ext uri="{FF2B5EF4-FFF2-40B4-BE49-F238E27FC236}">
                <a16:creationId xmlns:a16="http://schemas.microsoft.com/office/drawing/2014/main" id="{0F2B2BA9-4305-BD34-7141-482AB16EE11C}"/>
              </a:ext>
            </a:extLst>
          </p:cNvPr>
          <p:cNvSpPr>
            <a:spLocks noGrp="1"/>
          </p:cNvSpPr>
          <p:nvPr>
            <p:ph type="title"/>
          </p:nvPr>
        </p:nvSpPr>
        <p:spPr>
          <a:xfrm>
            <a:off x="6523832" y="1876926"/>
            <a:ext cx="4627872" cy="755434"/>
          </a:xfrm>
        </p:spPr>
        <p:txBody>
          <a:bodyPr/>
          <a:lstStyle/>
          <a:p>
            <a:r>
              <a:rPr lang="en-US">
                <a:latin typeface="Trebuchet MS"/>
              </a:rPr>
              <a:t>Modern Vinyl</a:t>
            </a:r>
            <a:endParaRPr lang="en-US"/>
          </a:p>
        </p:txBody>
      </p:sp>
      <p:pic>
        <p:nvPicPr>
          <p:cNvPr id="6" name="Picture Placeholder 24">
            <a:extLst>
              <a:ext uri="{FF2B5EF4-FFF2-40B4-BE49-F238E27FC236}">
                <a16:creationId xmlns:a16="http://schemas.microsoft.com/office/drawing/2014/main" id="{B0754221-49FE-89B6-8EA5-437727A6CC1F}"/>
              </a:ext>
            </a:extLst>
          </p:cNvPr>
          <p:cNvPicPr>
            <a:picLocks noChangeAspect="1"/>
          </p:cNvPicPr>
          <p:nvPr/>
        </p:nvPicPr>
        <p:blipFill>
          <a:blip r:embed="rId4"/>
          <a:srcRect l="-1630" t="-18008" r="50" b="-2"/>
          <a:stretch/>
        </p:blipFill>
        <p:spPr>
          <a:xfrm>
            <a:off x="8707793" y="5829343"/>
            <a:ext cx="2123519" cy="297817"/>
          </a:xfrm>
          <a:prstGeom prst="rect">
            <a:avLst/>
          </a:prstGeom>
        </p:spPr>
      </p:pic>
      <p:pic>
        <p:nvPicPr>
          <p:cNvPr id="7" name="Picture Placeholder 28">
            <a:extLst>
              <a:ext uri="{FF2B5EF4-FFF2-40B4-BE49-F238E27FC236}">
                <a16:creationId xmlns:a16="http://schemas.microsoft.com/office/drawing/2014/main" id="{13F86D51-9B3B-9E1D-6BBF-70A33636E958}"/>
              </a:ext>
            </a:extLst>
          </p:cNvPr>
          <p:cNvPicPr>
            <a:picLocks noGrp="1" noChangeAspect="1"/>
          </p:cNvPicPr>
          <p:nvPr>
            <p:ph type="pic" sz="quarter" idx="12"/>
          </p:nvPr>
        </p:nvPicPr>
        <p:blipFill>
          <a:blip r:embed="rId5"/>
          <a:srcRect l="-1" t="22215" r="-350" b="24505"/>
          <a:stretch/>
        </p:blipFill>
        <p:spPr>
          <a:xfrm>
            <a:off x="6615113" y="5767608"/>
            <a:ext cx="1748302" cy="485496"/>
          </a:xfrm>
        </p:spPr>
      </p:pic>
      <p:sp>
        <p:nvSpPr>
          <p:cNvPr id="3" name="TextBox 2">
            <a:extLst>
              <a:ext uri="{FF2B5EF4-FFF2-40B4-BE49-F238E27FC236}">
                <a16:creationId xmlns:a16="http://schemas.microsoft.com/office/drawing/2014/main" id="{4D8A58C4-8109-A0B6-7EC3-FAADD4DBD71C}"/>
              </a:ext>
            </a:extLst>
          </p:cNvPr>
          <p:cNvSpPr txBox="1"/>
          <p:nvPr/>
        </p:nvSpPr>
        <p:spPr>
          <a:xfrm>
            <a:off x="6096000" y="3429000"/>
            <a:ext cx="6096000" cy="83099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400" cap="all" baseline="0">
                <a:solidFill>
                  <a:srgbClr val="1983C6"/>
                </a:solidFill>
                <a:latin typeface="Trebuchet MS"/>
              </a:rPr>
              <a:t>Part </a:t>
            </a:r>
            <a:r>
              <a:rPr lang="en-US" sz="2400" cap="all">
                <a:solidFill>
                  <a:srgbClr val="1983C6"/>
                </a:solidFill>
                <a:latin typeface="Trebuchet MS"/>
              </a:rPr>
              <a:t>1</a:t>
            </a:r>
            <a:r>
              <a:rPr lang="en-US" sz="2400" cap="all" baseline="0">
                <a:solidFill>
                  <a:srgbClr val="1983C6"/>
                </a:solidFill>
                <a:latin typeface="Trebuchet MS"/>
              </a:rPr>
              <a:t>: </a:t>
            </a:r>
            <a:r>
              <a:rPr lang="en-US" sz="2400" cap="all">
                <a:solidFill>
                  <a:srgbClr val="1983C6"/>
                </a:solidFill>
                <a:latin typeface="Trebuchet MS"/>
              </a:rPr>
              <a:t>Responsible Vinyl Manufacturing</a:t>
            </a:r>
            <a:endParaRPr lang="en-US" sz="2400" cap="all">
              <a:solidFill>
                <a:srgbClr val="1983C6"/>
              </a:solidFill>
            </a:endParaRPr>
          </a:p>
        </p:txBody>
      </p:sp>
      <p:sp>
        <p:nvSpPr>
          <p:cNvPr id="13" name="Footer Placeholder 13">
            <a:extLst>
              <a:ext uri="{FF2B5EF4-FFF2-40B4-BE49-F238E27FC236}">
                <a16:creationId xmlns:a16="http://schemas.microsoft.com/office/drawing/2014/main" id="{77B344E1-8550-41C2-950E-359C71E1C4E0}"/>
              </a:ext>
            </a:extLst>
          </p:cNvPr>
          <p:cNvSpPr>
            <a:spLocks noGrp="1"/>
          </p:cNvSpPr>
          <p:nvPr>
            <p:ph type="ftr" sz="quarter" idx="11"/>
          </p:nvPr>
        </p:nvSpPr>
        <p:spPr>
          <a:xfrm>
            <a:off x="457200" y="6400001"/>
            <a:ext cx="6389370" cy="297980"/>
          </a:xfrm>
        </p:spPr>
        <p:txBody>
          <a:bodyPr/>
          <a:lstStyle/>
          <a:p>
            <a:pPr algn="l">
              <a:buNone/>
              <a:defRPr sz="1200"/>
            </a:pPr>
            <a:r>
              <a:rPr lang="en-US" sz="1200">
                <a:solidFill>
                  <a:srgbClr val="000000"/>
                </a:solidFill>
              </a:rPr>
              <a:t>© Copyright 2026 Vinyl Institute. All rights reserved.</a:t>
            </a:r>
          </a:p>
        </p:txBody>
      </p:sp>
    </p:spTree>
    <p:extLst>
      <p:ext uri="{BB962C8B-B14F-4D97-AF65-F5344CB8AC3E}">
        <p14:creationId xmlns:p14="http://schemas.microsoft.com/office/powerpoint/2010/main" val="305518490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29B346-9A0E-B939-7863-AD721F7826BB}"/>
              </a:ext>
            </a:extLst>
          </p:cNvPr>
          <p:cNvSpPr>
            <a:spLocks noGrp="1"/>
          </p:cNvSpPr>
          <p:nvPr>
            <p:ph type="title"/>
          </p:nvPr>
        </p:nvSpPr>
        <p:spPr/>
        <p:txBody>
          <a:bodyPr/>
          <a:lstStyle/>
          <a:p>
            <a:r>
              <a:rPr lang="en-US"/>
              <a:t>Vinyl Production process</a:t>
            </a:r>
          </a:p>
        </p:txBody>
      </p:sp>
      <p:pic>
        <p:nvPicPr>
          <p:cNvPr id="4" name="Picture 2">
            <a:extLst>
              <a:ext uri="{FF2B5EF4-FFF2-40B4-BE49-F238E27FC236}">
                <a16:creationId xmlns:a16="http://schemas.microsoft.com/office/drawing/2014/main" id="{3A010A41-B4AD-2954-4419-76343BAD2AFB}"/>
              </a:ext>
            </a:extLst>
          </p:cNvPr>
          <p:cNvPicPr>
            <a:picLocks noChangeAspect="1" noChangeArrowheads="1"/>
          </p:cNvPicPr>
          <p:nvPr/>
        </p:nvPicPr>
        <p:blipFill>
          <a:blip r:embed="rId3"/>
          <a:srcRect/>
          <a:stretch/>
        </p:blipFill>
        <p:spPr bwMode="auto">
          <a:xfrm>
            <a:off x="626086" y="1430570"/>
            <a:ext cx="9953063" cy="4750618"/>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Rounded Corners 5">
            <a:extLst>
              <a:ext uri="{FF2B5EF4-FFF2-40B4-BE49-F238E27FC236}">
                <a16:creationId xmlns:a16="http://schemas.microsoft.com/office/drawing/2014/main" id="{69F32DF4-AB50-18B4-1435-2D8B28A5E229}"/>
              </a:ext>
            </a:extLst>
          </p:cNvPr>
          <p:cNvSpPr/>
          <p:nvPr/>
        </p:nvSpPr>
        <p:spPr>
          <a:xfrm>
            <a:off x="4080386" y="1229031"/>
            <a:ext cx="1351935" cy="3613354"/>
          </a:xfrm>
          <a:prstGeom prst="roundRect">
            <a:avLst/>
          </a:prstGeom>
          <a:noFill/>
          <a:ln>
            <a:solidFill>
              <a:srgbClr val="EC2027"/>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Footer Placeholder 7">
            <a:extLst>
              <a:ext uri="{FF2B5EF4-FFF2-40B4-BE49-F238E27FC236}">
                <a16:creationId xmlns:a16="http://schemas.microsoft.com/office/drawing/2014/main" id="{7C54356F-1D36-4C4F-A018-27166719B30B}"/>
              </a:ext>
            </a:extLst>
          </p:cNvPr>
          <p:cNvSpPr>
            <a:spLocks noGrp="1"/>
          </p:cNvSpPr>
          <p:nvPr>
            <p:ph type="ftr" sz="quarter" idx="11"/>
          </p:nvPr>
        </p:nvSpPr>
        <p:spPr>
          <a:xfrm>
            <a:off x="457200" y="6400000"/>
            <a:ext cx="5486400" cy="365125"/>
          </a:xfrm>
        </p:spPr>
        <p:txBody>
          <a:bodyPr/>
          <a:lstStyle/>
          <a:p>
            <a:pPr algn="l">
              <a:buNone/>
              <a:defRPr sz="1200"/>
            </a:pPr>
            <a:r>
              <a:rPr lang="en-US" sz="1200" dirty="0">
                <a:solidFill>
                  <a:srgbClr val="000000"/>
                </a:solidFill>
              </a:rPr>
              <a:t>© Copyright 2026 Vinyl Institute. All rights reserved.</a:t>
            </a:r>
          </a:p>
        </p:txBody>
      </p:sp>
    </p:spTree>
    <p:extLst>
      <p:ext uri="{BB962C8B-B14F-4D97-AF65-F5344CB8AC3E}">
        <p14:creationId xmlns:p14="http://schemas.microsoft.com/office/powerpoint/2010/main" val="20058318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29B346-9A0E-B939-7863-AD721F7826BB}"/>
              </a:ext>
            </a:extLst>
          </p:cNvPr>
          <p:cNvSpPr>
            <a:spLocks noGrp="1"/>
          </p:cNvSpPr>
          <p:nvPr>
            <p:ph type="title"/>
          </p:nvPr>
        </p:nvSpPr>
        <p:spPr/>
        <p:txBody>
          <a:bodyPr/>
          <a:lstStyle/>
          <a:p>
            <a:r>
              <a:rPr lang="en-US"/>
              <a:t>Vinyl Production process</a:t>
            </a:r>
          </a:p>
        </p:txBody>
      </p:sp>
      <p:pic>
        <p:nvPicPr>
          <p:cNvPr id="4" name="Picture 2">
            <a:extLst>
              <a:ext uri="{FF2B5EF4-FFF2-40B4-BE49-F238E27FC236}">
                <a16:creationId xmlns:a16="http://schemas.microsoft.com/office/drawing/2014/main" id="{1E522FE8-56E3-92E3-C78A-0FADB4A5AF04}"/>
              </a:ext>
            </a:extLst>
          </p:cNvPr>
          <p:cNvPicPr>
            <a:picLocks noChangeAspect="1" noChangeArrowheads="1"/>
          </p:cNvPicPr>
          <p:nvPr/>
        </p:nvPicPr>
        <p:blipFill>
          <a:blip r:embed="rId3"/>
          <a:srcRect/>
          <a:stretch/>
        </p:blipFill>
        <p:spPr bwMode="auto">
          <a:xfrm>
            <a:off x="626086" y="1430570"/>
            <a:ext cx="9953063" cy="4750618"/>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Rounded Corners 5">
            <a:extLst>
              <a:ext uri="{FF2B5EF4-FFF2-40B4-BE49-F238E27FC236}">
                <a16:creationId xmlns:a16="http://schemas.microsoft.com/office/drawing/2014/main" id="{B8287DB9-2B6D-D59E-0822-DC4384EFB5A4}"/>
              </a:ext>
            </a:extLst>
          </p:cNvPr>
          <p:cNvSpPr/>
          <p:nvPr/>
        </p:nvSpPr>
        <p:spPr>
          <a:xfrm>
            <a:off x="5309417" y="1425677"/>
            <a:ext cx="1327356" cy="2580967"/>
          </a:xfrm>
          <a:prstGeom prst="roundRect">
            <a:avLst/>
          </a:prstGeom>
          <a:noFill/>
          <a:ln>
            <a:solidFill>
              <a:srgbClr val="EC2027"/>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Footer Placeholder 7">
            <a:extLst>
              <a:ext uri="{FF2B5EF4-FFF2-40B4-BE49-F238E27FC236}">
                <a16:creationId xmlns:a16="http://schemas.microsoft.com/office/drawing/2014/main" id="{662CB12E-F358-43AB-9BA9-11445D125CB9}"/>
              </a:ext>
            </a:extLst>
          </p:cNvPr>
          <p:cNvSpPr>
            <a:spLocks noGrp="1"/>
          </p:cNvSpPr>
          <p:nvPr>
            <p:ph type="ftr" sz="quarter" idx="11"/>
          </p:nvPr>
        </p:nvSpPr>
        <p:spPr>
          <a:xfrm>
            <a:off x="457200" y="6400000"/>
            <a:ext cx="5486400" cy="365125"/>
          </a:xfrm>
        </p:spPr>
        <p:txBody>
          <a:bodyPr/>
          <a:lstStyle/>
          <a:p>
            <a:pPr algn="l">
              <a:buNone/>
              <a:defRPr sz="1200"/>
            </a:pPr>
            <a:r>
              <a:rPr lang="en-US" sz="1200">
                <a:solidFill>
                  <a:srgbClr val="000000"/>
                </a:solidFill>
              </a:rPr>
              <a:t>© Copyright 2026 Vinyl Institute. All rights reserved.</a:t>
            </a:r>
          </a:p>
        </p:txBody>
      </p:sp>
    </p:spTree>
    <p:extLst>
      <p:ext uri="{BB962C8B-B14F-4D97-AF65-F5344CB8AC3E}">
        <p14:creationId xmlns:p14="http://schemas.microsoft.com/office/powerpoint/2010/main" val="15912977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29B346-9A0E-B939-7863-AD721F7826BB}"/>
              </a:ext>
            </a:extLst>
          </p:cNvPr>
          <p:cNvSpPr>
            <a:spLocks noGrp="1"/>
          </p:cNvSpPr>
          <p:nvPr>
            <p:ph type="title"/>
          </p:nvPr>
        </p:nvSpPr>
        <p:spPr/>
        <p:txBody>
          <a:bodyPr/>
          <a:lstStyle/>
          <a:p>
            <a:r>
              <a:rPr lang="en-US"/>
              <a:t>Vinyl Production process​</a:t>
            </a:r>
          </a:p>
        </p:txBody>
      </p:sp>
      <p:pic>
        <p:nvPicPr>
          <p:cNvPr id="4" name="Picture 2">
            <a:extLst>
              <a:ext uri="{FF2B5EF4-FFF2-40B4-BE49-F238E27FC236}">
                <a16:creationId xmlns:a16="http://schemas.microsoft.com/office/drawing/2014/main" id="{75F74B26-4448-B6F7-3027-B71AE75F16EB}"/>
              </a:ext>
            </a:extLst>
          </p:cNvPr>
          <p:cNvPicPr>
            <a:picLocks noChangeAspect="1" noChangeArrowheads="1"/>
          </p:cNvPicPr>
          <p:nvPr/>
        </p:nvPicPr>
        <p:blipFill>
          <a:blip r:embed="rId3"/>
          <a:srcRect/>
          <a:stretch/>
        </p:blipFill>
        <p:spPr bwMode="auto">
          <a:xfrm>
            <a:off x="626086" y="1430570"/>
            <a:ext cx="9953063" cy="4750618"/>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Rounded Corners 5">
            <a:extLst>
              <a:ext uri="{FF2B5EF4-FFF2-40B4-BE49-F238E27FC236}">
                <a16:creationId xmlns:a16="http://schemas.microsoft.com/office/drawing/2014/main" id="{76426838-9DEA-A6DD-85E4-B818B256D9E4}"/>
              </a:ext>
            </a:extLst>
          </p:cNvPr>
          <p:cNvSpPr/>
          <p:nvPr/>
        </p:nvSpPr>
        <p:spPr>
          <a:xfrm>
            <a:off x="6059128" y="1696063"/>
            <a:ext cx="2470354" cy="3404419"/>
          </a:xfrm>
          <a:prstGeom prst="roundRect">
            <a:avLst/>
          </a:prstGeom>
          <a:noFill/>
          <a:ln>
            <a:solidFill>
              <a:srgbClr val="EC2027"/>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Footer Placeholder 7">
            <a:extLst>
              <a:ext uri="{FF2B5EF4-FFF2-40B4-BE49-F238E27FC236}">
                <a16:creationId xmlns:a16="http://schemas.microsoft.com/office/drawing/2014/main" id="{610478FE-6FFF-4F2C-A376-5C6E0CA52DFB}"/>
              </a:ext>
            </a:extLst>
          </p:cNvPr>
          <p:cNvSpPr>
            <a:spLocks noGrp="1"/>
          </p:cNvSpPr>
          <p:nvPr>
            <p:ph type="ftr" sz="quarter" idx="11"/>
          </p:nvPr>
        </p:nvSpPr>
        <p:spPr>
          <a:xfrm>
            <a:off x="457200" y="6400000"/>
            <a:ext cx="5486400" cy="365125"/>
          </a:xfrm>
        </p:spPr>
        <p:txBody>
          <a:bodyPr/>
          <a:lstStyle/>
          <a:p>
            <a:pPr algn="l">
              <a:buNone/>
              <a:defRPr sz="1200"/>
            </a:pPr>
            <a:r>
              <a:rPr lang="en-US" sz="1200">
                <a:solidFill>
                  <a:srgbClr val="000000"/>
                </a:solidFill>
              </a:rPr>
              <a:t>© Copyright 2026 Vinyl Institute. All rights reserved.</a:t>
            </a:r>
          </a:p>
        </p:txBody>
      </p:sp>
    </p:spTree>
    <p:extLst>
      <p:ext uri="{BB962C8B-B14F-4D97-AF65-F5344CB8AC3E}">
        <p14:creationId xmlns:p14="http://schemas.microsoft.com/office/powerpoint/2010/main" val="9394979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29B346-9A0E-B939-7863-AD721F7826BB}"/>
              </a:ext>
            </a:extLst>
          </p:cNvPr>
          <p:cNvSpPr>
            <a:spLocks noGrp="1"/>
          </p:cNvSpPr>
          <p:nvPr>
            <p:ph type="title"/>
          </p:nvPr>
        </p:nvSpPr>
        <p:spPr/>
        <p:txBody>
          <a:bodyPr/>
          <a:lstStyle/>
          <a:p>
            <a:r>
              <a:rPr lang="en-US"/>
              <a:t>Vinyl Production process​</a:t>
            </a:r>
          </a:p>
        </p:txBody>
      </p:sp>
      <p:pic>
        <p:nvPicPr>
          <p:cNvPr id="4" name="Picture 2">
            <a:extLst>
              <a:ext uri="{FF2B5EF4-FFF2-40B4-BE49-F238E27FC236}">
                <a16:creationId xmlns:a16="http://schemas.microsoft.com/office/drawing/2014/main" id="{D3351E6C-5E20-64D7-5259-4098D6C71F3A}"/>
              </a:ext>
            </a:extLst>
          </p:cNvPr>
          <p:cNvPicPr>
            <a:picLocks noChangeAspect="1" noChangeArrowheads="1"/>
          </p:cNvPicPr>
          <p:nvPr/>
        </p:nvPicPr>
        <p:blipFill>
          <a:blip r:embed="rId3"/>
          <a:srcRect/>
          <a:stretch/>
        </p:blipFill>
        <p:spPr bwMode="auto">
          <a:xfrm>
            <a:off x="626086" y="1430570"/>
            <a:ext cx="9953063" cy="4750618"/>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Rounded Corners 5">
            <a:extLst>
              <a:ext uri="{FF2B5EF4-FFF2-40B4-BE49-F238E27FC236}">
                <a16:creationId xmlns:a16="http://schemas.microsoft.com/office/drawing/2014/main" id="{384A789F-D9C0-DD3E-F7AF-1A82B18A0626}"/>
              </a:ext>
            </a:extLst>
          </p:cNvPr>
          <p:cNvSpPr/>
          <p:nvPr/>
        </p:nvSpPr>
        <p:spPr>
          <a:xfrm>
            <a:off x="8320547" y="2519515"/>
            <a:ext cx="2261419" cy="3601063"/>
          </a:xfrm>
          <a:prstGeom prst="roundRect">
            <a:avLst/>
          </a:prstGeom>
          <a:noFill/>
          <a:ln>
            <a:solidFill>
              <a:srgbClr val="EC2027"/>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Footer Placeholder 7">
            <a:extLst>
              <a:ext uri="{FF2B5EF4-FFF2-40B4-BE49-F238E27FC236}">
                <a16:creationId xmlns:a16="http://schemas.microsoft.com/office/drawing/2014/main" id="{46CB6FE1-31F8-403A-823B-AE116141443F}"/>
              </a:ext>
            </a:extLst>
          </p:cNvPr>
          <p:cNvSpPr>
            <a:spLocks noGrp="1"/>
          </p:cNvSpPr>
          <p:nvPr>
            <p:ph type="ftr" sz="quarter" idx="11"/>
          </p:nvPr>
        </p:nvSpPr>
        <p:spPr>
          <a:xfrm>
            <a:off x="457200" y="6400000"/>
            <a:ext cx="5486400" cy="365125"/>
          </a:xfrm>
        </p:spPr>
        <p:txBody>
          <a:bodyPr/>
          <a:lstStyle/>
          <a:p>
            <a:pPr algn="l">
              <a:buNone/>
              <a:defRPr sz="1200"/>
            </a:pPr>
            <a:r>
              <a:rPr lang="en-US" sz="1200">
                <a:solidFill>
                  <a:srgbClr val="000000"/>
                </a:solidFill>
              </a:rPr>
              <a:t>© Copyright 2026 Vinyl Institute. All rights reserved.</a:t>
            </a:r>
          </a:p>
        </p:txBody>
      </p:sp>
    </p:spTree>
    <p:extLst>
      <p:ext uri="{BB962C8B-B14F-4D97-AF65-F5344CB8AC3E}">
        <p14:creationId xmlns:p14="http://schemas.microsoft.com/office/powerpoint/2010/main" val="16586609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17814D70-0B27-F45B-7DA4-4DE1F0147453}"/>
              </a:ext>
            </a:extLst>
          </p:cNvPr>
          <p:cNvSpPr>
            <a:spLocks noGrp="1"/>
          </p:cNvSpPr>
          <p:nvPr>
            <p:ph type="title"/>
          </p:nvPr>
        </p:nvSpPr>
        <p:spPr/>
        <p:txBody>
          <a:bodyPr/>
          <a:lstStyle/>
          <a:p>
            <a:r>
              <a:rPr lang="en-US"/>
              <a:t>Vinyl Production Safety Performance ​</a:t>
            </a:r>
          </a:p>
        </p:txBody>
      </p:sp>
      <p:sp>
        <p:nvSpPr>
          <p:cNvPr id="5" name="Text Placeholder 4">
            <a:extLst>
              <a:ext uri="{FF2B5EF4-FFF2-40B4-BE49-F238E27FC236}">
                <a16:creationId xmlns:a16="http://schemas.microsoft.com/office/drawing/2014/main" id="{B53416F8-E1DD-9548-D13F-3ED4B5D7B0F6}"/>
              </a:ext>
            </a:extLst>
          </p:cNvPr>
          <p:cNvSpPr>
            <a:spLocks noGrp="1"/>
          </p:cNvSpPr>
          <p:nvPr>
            <p:ph type="body" sz="half" idx="14"/>
          </p:nvPr>
        </p:nvSpPr>
        <p:spPr>
          <a:xfrm>
            <a:off x="533646" y="1306286"/>
            <a:ext cx="3470318" cy="4221678"/>
          </a:xfrm>
        </p:spPr>
        <p:txBody>
          <a:bodyPr/>
          <a:lstStyle/>
          <a:p>
            <a:pPr marL="0" indent="0">
              <a:lnSpc>
                <a:spcPct val="100000"/>
              </a:lnSpc>
              <a:spcAft>
                <a:spcPts val="1200"/>
              </a:spcAft>
              <a:buNone/>
            </a:pPr>
            <a:r>
              <a:rPr lang="en-US" sz="2000" dirty="0"/>
              <a:t>In 2024, 28 production facilities manufacturing EDC, VCM, PVC resin or PVC/CPVC compounds received 41 safety and environmental performance awards, including: ​</a:t>
            </a:r>
          </a:p>
          <a:p>
            <a:pPr>
              <a:lnSpc>
                <a:spcPct val="100000"/>
              </a:lnSpc>
              <a:spcAft>
                <a:spcPts val="1200"/>
              </a:spcAft>
            </a:pPr>
            <a:r>
              <a:rPr lang="en-US" sz="2000" dirty="0"/>
              <a:t>Zero OSHA recordable injuries or illnesses​</a:t>
            </a:r>
          </a:p>
          <a:p>
            <a:pPr>
              <a:lnSpc>
                <a:spcPct val="100000"/>
              </a:lnSpc>
              <a:spcAft>
                <a:spcPts val="1200"/>
              </a:spcAft>
            </a:pPr>
            <a:r>
              <a:rPr lang="en-US" sz="2000" dirty="0"/>
              <a:t>Zero OSHA recordable incidents for more than 5 years​</a:t>
            </a:r>
          </a:p>
        </p:txBody>
      </p:sp>
      <p:pic>
        <p:nvPicPr>
          <p:cNvPr id="6" name="Picture 5">
            <a:extLst>
              <a:ext uri="{FF2B5EF4-FFF2-40B4-BE49-F238E27FC236}">
                <a16:creationId xmlns:a16="http://schemas.microsoft.com/office/drawing/2014/main" id="{EE74FE43-55D6-ACB7-DFD7-6318ACD82353}"/>
              </a:ext>
            </a:extLst>
          </p:cNvPr>
          <p:cNvPicPr>
            <a:picLocks noChangeAspect="1"/>
          </p:cNvPicPr>
          <p:nvPr/>
        </p:nvPicPr>
        <p:blipFill>
          <a:blip r:embed="rId3"/>
          <a:stretch>
            <a:fillRect/>
          </a:stretch>
        </p:blipFill>
        <p:spPr>
          <a:xfrm>
            <a:off x="4071243" y="1124050"/>
            <a:ext cx="7701657" cy="4729495"/>
          </a:xfrm>
          <a:prstGeom prst="rect">
            <a:avLst/>
          </a:prstGeom>
        </p:spPr>
      </p:pic>
      <p:sp>
        <p:nvSpPr>
          <p:cNvPr id="8" name="TextBox 7">
            <a:extLst>
              <a:ext uri="{FF2B5EF4-FFF2-40B4-BE49-F238E27FC236}">
                <a16:creationId xmlns:a16="http://schemas.microsoft.com/office/drawing/2014/main" id="{8317E1A3-3499-7D2E-99D5-0078FEDDADF2}"/>
              </a:ext>
            </a:extLst>
          </p:cNvPr>
          <p:cNvSpPr txBox="1"/>
          <p:nvPr/>
        </p:nvSpPr>
        <p:spPr>
          <a:xfrm>
            <a:off x="415635" y="5995947"/>
            <a:ext cx="10536383" cy="400110"/>
          </a:xfrm>
          <a:prstGeom prst="rect">
            <a:avLst/>
          </a:prstGeom>
          <a:noFill/>
        </p:spPr>
        <p:txBody>
          <a:bodyPr wrap="square">
            <a:spAutoFit/>
          </a:bodyPr>
          <a:lstStyle/>
          <a:p>
            <a:r>
              <a:rPr lang="en-US" sz="2000" b="1" dirty="0"/>
              <a:t>PVC production sites are significantly safer than the national manufacturing average​</a:t>
            </a:r>
          </a:p>
        </p:txBody>
      </p:sp>
      <p:sp>
        <p:nvSpPr>
          <p:cNvPr id="9" name="Footer Placeholder 9">
            <a:extLst>
              <a:ext uri="{FF2B5EF4-FFF2-40B4-BE49-F238E27FC236}">
                <a16:creationId xmlns:a16="http://schemas.microsoft.com/office/drawing/2014/main" id="{7B31AF5C-F756-4239-8C26-AD0CBA422E8B}"/>
              </a:ext>
            </a:extLst>
          </p:cNvPr>
          <p:cNvSpPr>
            <a:spLocks noGrp="1"/>
          </p:cNvSpPr>
          <p:nvPr>
            <p:ph type="ftr" sz="quarter" idx="11"/>
          </p:nvPr>
        </p:nvSpPr>
        <p:spPr>
          <a:xfrm>
            <a:off x="457200" y="6400000"/>
            <a:ext cx="5486400" cy="365125"/>
          </a:xfrm>
        </p:spPr>
        <p:txBody>
          <a:bodyPr/>
          <a:lstStyle/>
          <a:p>
            <a:pPr algn="l">
              <a:buNone/>
              <a:defRPr sz="1200"/>
            </a:pPr>
            <a:r>
              <a:rPr lang="en-US" sz="1200">
                <a:solidFill>
                  <a:srgbClr val="000000"/>
                </a:solidFill>
              </a:rPr>
              <a:t>© Copyright 2026 Vinyl Institute. All rights reserved.</a:t>
            </a:r>
          </a:p>
        </p:txBody>
      </p:sp>
    </p:spTree>
    <p:extLst>
      <p:ext uri="{BB962C8B-B14F-4D97-AF65-F5344CB8AC3E}">
        <p14:creationId xmlns:p14="http://schemas.microsoft.com/office/powerpoint/2010/main" val="305786846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0E15326-8051-EE11-D475-F1F5EEB7378C}"/>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7AD654EB-FA57-EC68-5E48-417DFC7C55FE}"/>
              </a:ext>
            </a:extLst>
          </p:cNvPr>
          <p:cNvSpPr>
            <a:spLocks noGrp="1"/>
          </p:cNvSpPr>
          <p:nvPr>
            <p:ph type="title"/>
          </p:nvPr>
        </p:nvSpPr>
        <p:spPr/>
        <p:txBody>
          <a:bodyPr/>
          <a:lstStyle/>
          <a:p>
            <a:r>
              <a:rPr lang="en-US">
                <a:latin typeface="Trebuchet MS"/>
              </a:rPr>
              <a:t>Cancer risks in the </a:t>
            </a:r>
            <a:r>
              <a:rPr lang="en-US" err="1">
                <a:latin typeface="Trebuchet MS"/>
              </a:rPr>
              <a:t>louisiana</a:t>
            </a:r>
            <a:r>
              <a:rPr lang="en-US">
                <a:latin typeface="Trebuchet MS"/>
              </a:rPr>
              <a:t> industrial corridor ​</a:t>
            </a:r>
          </a:p>
        </p:txBody>
      </p:sp>
      <p:sp>
        <p:nvSpPr>
          <p:cNvPr id="6" name="TextBox 5">
            <a:extLst>
              <a:ext uri="{FF2B5EF4-FFF2-40B4-BE49-F238E27FC236}">
                <a16:creationId xmlns:a16="http://schemas.microsoft.com/office/drawing/2014/main" id="{2B5333C7-4E14-26D4-AA59-9DFB51BB86B4}"/>
              </a:ext>
            </a:extLst>
          </p:cNvPr>
          <p:cNvSpPr txBox="1"/>
          <p:nvPr/>
        </p:nvSpPr>
        <p:spPr>
          <a:xfrm>
            <a:off x="1901631" y="5843893"/>
            <a:ext cx="7675033" cy="58477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600">
                <a:latin typeface="Aptos"/>
              </a:rPr>
              <a:t>Source: </a:t>
            </a:r>
            <a:r>
              <a:rPr lang="en-US" sz="1600" dirty="0">
                <a:latin typeface="Aptos"/>
                <a:hlinkClick r:id="rId3"/>
              </a:rPr>
              <a:t>https://louisianahealthfacts.com/how-we-compare/</a:t>
            </a:r>
            <a:endParaRPr lang="en-US" sz="1600"/>
          </a:p>
          <a:p>
            <a:pPr algn="l"/>
            <a:endParaRPr lang="en-US" sz="1600" dirty="0"/>
          </a:p>
        </p:txBody>
      </p:sp>
      <p:sp>
        <p:nvSpPr>
          <p:cNvPr id="7" name="TextBox 6">
            <a:extLst>
              <a:ext uri="{FF2B5EF4-FFF2-40B4-BE49-F238E27FC236}">
                <a16:creationId xmlns:a16="http://schemas.microsoft.com/office/drawing/2014/main" id="{317E43F2-BD4A-C3A3-2C64-B0E062D76DCA}"/>
              </a:ext>
            </a:extLst>
          </p:cNvPr>
          <p:cNvSpPr txBox="1"/>
          <p:nvPr/>
        </p:nvSpPr>
        <p:spPr>
          <a:xfrm>
            <a:off x="9433205" y="3752492"/>
            <a:ext cx="2100356"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t>5.5% lower in the corridor</a:t>
            </a:r>
          </a:p>
        </p:txBody>
      </p:sp>
      <p:graphicFrame>
        <p:nvGraphicFramePr>
          <p:cNvPr id="8" name="Chart 7">
            <a:extLst>
              <a:ext uri="{FF2B5EF4-FFF2-40B4-BE49-F238E27FC236}">
                <a16:creationId xmlns:a16="http://schemas.microsoft.com/office/drawing/2014/main" id="{BA7F8D1D-61A6-6916-DB0B-A8B15DBAF64E}"/>
              </a:ext>
            </a:extLst>
          </p:cNvPr>
          <p:cNvGraphicFramePr/>
          <p:nvPr>
            <p:extLst>
              <p:ext uri="{D42A27DB-BD31-4B8C-83A1-F6EECF244321}">
                <p14:modId xmlns:p14="http://schemas.microsoft.com/office/powerpoint/2010/main" val="1211599415"/>
              </p:ext>
            </p:extLst>
          </p:nvPr>
        </p:nvGraphicFramePr>
        <p:xfrm>
          <a:off x="3048000" y="1355725"/>
          <a:ext cx="6096000" cy="4146550"/>
        </p:xfrm>
        <a:graphic>
          <a:graphicData uri="http://schemas.openxmlformats.org/drawingml/2006/chart">
            <c:chart xmlns:c="http://schemas.openxmlformats.org/drawingml/2006/chart" xmlns:r="http://schemas.openxmlformats.org/officeDocument/2006/relationships" r:id="rId4"/>
          </a:graphicData>
        </a:graphic>
      </p:graphicFrame>
      <p:sp>
        <p:nvSpPr>
          <p:cNvPr id="9" name="Footer Placeholder 9">
            <a:extLst>
              <a:ext uri="{FF2B5EF4-FFF2-40B4-BE49-F238E27FC236}">
                <a16:creationId xmlns:a16="http://schemas.microsoft.com/office/drawing/2014/main" id="{69FF1AF1-495E-41C6-B0BC-C6559785AC2E}"/>
              </a:ext>
            </a:extLst>
          </p:cNvPr>
          <p:cNvSpPr>
            <a:spLocks noGrp="1"/>
          </p:cNvSpPr>
          <p:nvPr>
            <p:ph type="ftr" sz="quarter" idx="11"/>
          </p:nvPr>
        </p:nvSpPr>
        <p:spPr>
          <a:xfrm>
            <a:off x="457200" y="6400000"/>
            <a:ext cx="5486400" cy="365125"/>
          </a:xfrm>
        </p:spPr>
        <p:txBody>
          <a:bodyPr/>
          <a:lstStyle/>
          <a:p>
            <a:pPr algn="l">
              <a:buNone/>
              <a:defRPr sz="1200"/>
            </a:pPr>
            <a:r>
              <a:rPr lang="en-US" sz="1200" dirty="0">
                <a:solidFill>
                  <a:srgbClr val="000000"/>
                </a:solidFill>
              </a:rPr>
              <a:t>© Copyright 2026 Vinyl Institute. All rights reserved.</a:t>
            </a:r>
          </a:p>
        </p:txBody>
      </p:sp>
    </p:spTree>
    <p:extLst>
      <p:ext uri="{BB962C8B-B14F-4D97-AF65-F5344CB8AC3E}">
        <p14:creationId xmlns:p14="http://schemas.microsoft.com/office/powerpoint/2010/main" val="11854016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C8D9C4D-EF14-EF19-9C0B-159DA3FC0DEC}"/>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BB305F70-F164-5790-A134-C308612486A6}"/>
              </a:ext>
            </a:extLst>
          </p:cNvPr>
          <p:cNvSpPr>
            <a:spLocks noGrp="1"/>
          </p:cNvSpPr>
          <p:nvPr>
            <p:ph type="title"/>
          </p:nvPr>
        </p:nvSpPr>
        <p:spPr/>
        <p:txBody>
          <a:bodyPr/>
          <a:lstStyle/>
          <a:p>
            <a:r>
              <a:rPr lang="en-US">
                <a:latin typeface="Trebuchet MS"/>
              </a:rPr>
              <a:t>Cancer risks in </a:t>
            </a:r>
            <a:r>
              <a:rPr lang="en-US" dirty="0">
                <a:latin typeface="Trebuchet MS"/>
              </a:rPr>
              <a:t>the</a:t>
            </a:r>
            <a:r>
              <a:rPr lang="en-US">
                <a:latin typeface="Trebuchet MS"/>
              </a:rPr>
              <a:t> </a:t>
            </a:r>
            <a:r>
              <a:rPr lang="en-US" err="1">
                <a:latin typeface="Trebuchet MS"/>
              </a:rPr>
              <a:t>louisiana</a:t>
            </a:r>
            <a:r>
              <a:rPr lang="en-US">
                <a:latin typeface="Trebuchet MS"/>
              </a:rPr>
              <a:t> industrial corridor</a:t>
            </a:r>
            <a:r>
              <a:rPr lang="en-US" dirty="0">
                <a:latin typeface="Trebuchet MS"/>
              </a:rPr>
              <a:t>​</a:t>
            </a:r>
            <a:endParaRPr lang="en-US" dirty="0"/>
          </a:p>
        </p:txBody>
      </p:sp>
      <p:sp>
        <p:nvSpPr>
          <p:cNvPr id="6" name="TextBox 5">
            <a:extLst>
              <a:ext uri="{FF2B5EF4-FFF2-40B4-BE49-F238E27FC236}">
                <a16:creationId xmlns:a16="http://schemas.microsoft.com/office/drawing/2014/main" id="{44DA876F-66C6-BE45-BF81-71B9ED55AC4E}"/>
              </a:ext>
            </a:extLst>
          </p:cNvPr>
          <p:cNvSpPr txBox="1"/>
          <p:nvPr/>
        </p:nvSpPr>
        <p:spPr>
          <a:xfrm>
            <a:off x="1901631" y="5843893"/>
            <a:ext cx="7675033" cy="58477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600">
                <a:latin typeface="Aptos"/>
              </a:rPr>
              <a:t>Source: </a:t>
            </a:r>
            <a:r>
              <a:rPr lang="en-US" sz="1600" dirty="0">
                <a:latin typeface="Aptos"/>
                <a:hlinkClick r:id="rId3"/>
              </a:rPr>
              <a:t>https://louisianahealthfacts.com/how-we-compare/</a:t>
            </a:r>
            <a:endParaRPr lang="en-US" sz="1600"/>
          </a:p>
          <a:p>
            <a:pPr algn="l"/>
            <a:endParaRPr lang="en-US" sz="1600" dirty="0"/>
          </a:p>
        </p:txBody>
      </p:sp>
      <p:sp>
        <p:nvSpPr>
          <p:cNvPr id="8" name="TextBox 7">
            <a:extLst>
              <a:ext uri="{FF2B5EF4-FFF2-40B4-BE49-F238E27FC236}">
                <a16:creationId xmlns:a16="http://schemas.microsoft.com/office/drawing/2014/main" id="{C68611AE-7E9E-A663-EF9C-462FD02CDE69}"/>
              </a:ext>
            </a:extLst>
          </p:cNvPr>
          <p:cNvSpPr txBox="1"/>
          <p:nvPr/>
        </p:nvSpPr>
        <p:spPr>
          <a:xfrm>
            <a:off x="9433205" y="3752492"/>
            <a:ext cx="2100356"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t>7.3% lower in the </a:t>
            </a:r>
            <a:r>
              <a:rPr lang="en-US" dirty="0"/>
              <a:t>corridor</a:t>
            </a:r>
          </a:p>
        </p:txBody>
      </p:sp>
      <p:graphicFrame>
        <p:nvGraphicFramePr>
          <p:cNvPr id="5" name="Chart 4">
            <a:extLst>
              <a:ext uri="{FF2B5EF4-FFF2-40B4-BE49-F238E27FC236}">
                <a16:creationId xmlns:a16="http://schemas.microsoft.com/office/drawing/2014/main" id="{38EE63CE-56E0-64BF-413F-5B6127463AAC}"/>
              </a:ext>
            </a:extLst>
          </p:cNvPr>
          <p:cNvGraphicFramePr/>
          <p:nvPr>
            <p:extLst>
              <p:ext uri="{D42A27DB-BD31-4B8C-83A1-F6EECF244321}">
                <p14:modId xmlns:p14="http://schemas.microsoft.com/office/powerpoint/2010/main" val="3988431678"/>
              </p:ext>
            </p:extLst>
          </p:nvPr>
        </p:nvGraphicFramePr>
        <p:xfrm>
          <a:off x="3048000" y="1355725"/>
          <a:ext cx="6096000" cy="4146550"/>
        </p:xfrm>
        <a:graphic>
          <a:graphicData uri="http://schemas.openxmlformats.org/drawingml/2006/chart">
            <c:chart xmlns:c="http://schemas.openxmlformats.org/drawingml/2006/chart" xmlns:r="http://schemas.openxmlformats.org/officeDocument/2006/relationships" r:id="rId4"/>
          </a:graphicData>
        </a:graphic>
      </p:graphicFrame>
      <p:sp>
        <p:nvSpPr>
          <p:cNvPr id="9" name="Footer Placeholder 9">
            <a:extLst>
              <a:ext uri="{FF2B5EF4-FFF2-40B4-BE49-F238E27FC236}">
                <a16:creationId xmlns:a16="http://schemas.microsoft.com/office/drawing/2014/main" id="{003ED9FA-3C8C-4BC3-9F7E-B9F3EE66592C}"/>
              </a:ext>
            </a:extLst>
          </p:cNvPr>
          <p:cNvSpPr>
            <a:spLocks noGrp="1"/>
          </p:cNvSpPr>
          <p:nvPr>
            <p:ph type="ftr" sz="quarter" idx="11"/>
          </p:nvPr>
        </p:nvSpPr>
        <p:spPr>
          <a:xfrm>
            <a:off x="457200" y="6400000"/>
            <a:ext cx="5486400" cy="365125"/>
          </a:xfrm>
        </p:spPr>
        <p:txBody>
          <a:bodyPr/>
          <a:lstStyle/>
          <a:p>
            <a:pPr algn="l">
              <a:buNone/>
              <a:defRPr sz="1200"/>
            </a:pPr>
            <a:r>
              <a:rPr lang="en-US" sz="1200" dirty="0">
                <a:solidFill>
                  <a:srgbClr val="000000"/>
                </a:solidFill>
              </a:rPr>
              <a:t>© Copyright 2026 Vinyl Institute. All rights reserved.</a:t>
            </a:r>
          </a:p>
        </p:txBody>
      </p:sp>
    </p:spTree>
    <p:extLst>
      <p:ext uri="{BB962C8B-B14F-4D97-AF65-F5344CB8AC3E}">
        <p14:creationId xmlns:p14="http://schemas.microsoft.com/office/powerpoint/2010/main" val="112842156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C9E58A-CAD0-9030-B613-6279BF9192F2}"/>
              </a:ext>
            </a:extLst>
          </p:cNvPr>
          <p:cNvSpPr>
            <a:spLocks noGrp="1"/>
          </p:cNvSpPr>
          <p:nvPr>
            <p:ph type="title"/>
          </p:nvPr>
        </p:nvSpPr>
        <p:spPr>
          <a:xfrm>
            <a:off x="533645" y="476108"/>
            <a:ext cx="10820154" cy="505540"/>
          </a:xfrm>
        </p:spPr>
        <p:txBody>
          <a:bodyPr/>
          <a:lstStyle/>
          <a:p>
            <a:r>
              <a:rPr lang="en-US"/>
              <a:t>Vinyl Production Regulations​</a:t>
            </a:r>
          </a:p>
        </p:txBody>
      </p:sp>
      <p:pic>
        <p:nvPicPr>
          <p:cNvPr id="15" name="Picture Placeholder 14" descr="A black background with a black square  Description automatically generated with medium confidence">
            <a:extLst>
              <a:ext uri="{FF2B5EF4-FFF2-40B4-BE49-F238E27FC236}">
                <a16:creationId xmlns:a16="http://schemas.microsoft.com/office/drawing/2014/main" id="{0A0A40EC-62AA-6D14-C423-DE918A0063B9}"/>
              </a:ext>
            </a:extLst>
          </p:cNvPr>
          <p:cNvPicPr>
            <a:picLocks noGrp="1" noChangeAspect="1"/>
          </p:cNvPicPr>
          <p:nvPr>
            <p:ph type="pic" sz="quarter" idx="13"/>
          </p:nvPr>
        </p:nvPicPr>
        <p:blipFill>
          <a:blip r:embed="rId3" cstate="email">
            <a:extLst>
              <a:ext uri="{28A0092B-C50C-407E-A947-70E740481C1C}">
                <a14:useLocalDpi xmlns:a14="http://schemas.microsoft.com/office/drawing/2010/main"/>
              </a:ext>
            </a:extLst>
          </a:blip>
          <a:srcRect l="-8751" t="-2894" r="-11788" b="-10644"/>
          <a:stretch/>
        </p:blipFill>
        <p:spPr>
          <a:xfrm>
            <a:off x="384507" y="1752239"/>
            <a:ext cx="3092450" cy="842038"/>
          </a:xfrm>
        </p:spPr>
      </p:pic>
      <p:pic>
        <p:nvPicPr>
          <p:cNvPr id="17" name="Picture Placeholder 16" descr="A blue and black logo  Description automatically generated">
            <a:extLst>
              <a:ext uri="{FF2B5EF4-FFF2-40B4-BE49-F238E27FC236}">
                <a16:creationId xmlns:a16="http://schemas.microsoft.com/office/drawing/2014/main" id="{E67DC769-0FB4-C0F2-3C76-2018484429D7}"/>
              </a:ext>
            </a:extLst>
          </p:cNvPr>
          <p:cNvPicPr>
            <a:picLocks noGrp="1" noChangeAspect="1"/>
          </p:cNvPicPr>
          <p:nvPr>
            <p:ph type="pic" sz="quarter" idx="22"/>
          </p:nvPr>
        </p:nvPicPr>
        <p:blipFill>
          <a:blip r:embed="rId4" cstate="email">
            <a:extLst>
              <a:ext uri="{28A0092B-C50C-407E-A947-70E740481C1C}">
                <a14:useLocalDpi xmlns:a14="http://schemas.microsoft.com/office/drawing/2010/main"/>
              </a:ext>
            </a:extLst>
          </a:blip>
          <a:srcRect l="-2710" t="-7008" r="-26696" b="-7754"/>
          <a:stretch/>
        </p:blipFill>
        <p:spPr>
          <a:xfrm>
            <a:off x="3797490" y="1752238"/>
            <a:ext cx="3092450" cy="842038"/>
          </a:xfrm>
        </p:spPr>
      </p:pic>
      <p:pic>
        <p:nvPicPr>
          <p:cNvPr id="19" name="Picture Placeholder 18" descr="White letters on a black background  Description automatically generated">
            <a:extLst>
              <a:ext uri="{FF2B5EF4-FFF2-40B4-BE49-F238E27FC236}">
                <a16:creationId xmlns:a16="http://schemas.microsoft.com/office/drawing/2014/main" id="{61C131C3-22D9-E2DE-8581-985F61056DE5}"/>
              </a:ext>
            </a:extLst>
          </p:cNvPr>
          <p:cNvPicPr>
            <a:picLocks noGrp="1" noChangeAspect="1"/>
          </p:cNvPicPr>
          <p:nvPr>
            <p:ph type="pic" sz="quarter" idx="25"/>
          </p:nvPr>
        </p:nvPicPr>
        <p:blipFill>
          <a:blip r:embed="rId5" cstate="email">
            <a:extLst>
              <a:ext uri="{28A0092B-C50C-407E-A947-70E740481C1C}">
                <a14:useLocalDpi xmlns:a14="http://schemas.microsoft.com/office/drawing/2010/main"/>
              </a:ext>
            </a:extLst>
          </a:blip>
          <a:srcRect l="-1" t="-3147" r="-15384" b="-2174"/>
          <a:stretch/>
        </p:blipFill>
        <p:spPr>
          <a:xfrm>
            <a:off x="7962684" y="1752238"/>
            <a:ext cx="2868360" cy="842038"/>
          </a:xfrm>
        </p:spPr>
      </p:pic>
      <p:sp>
        <p:nvSpPr>
          <p:cNvPr id="6" name="Text Placeholder 5">
            <a:extLst>
              <a:ext uri="{FF2B5EF4-FFF2-40B4-BE49-F238E27FC236}">
                <a16:creationId xmlns:a16="http://schemas.microsoft.com/office/drawing/2014/main" id="{067273AF-2762-2204-5DC7-08064CDE0E71}"/>
              </a:ext>
            </a:extLst>
          </p:cNvPr>
          <p:cNvSpPr>
            <a:spLocks noGrp="1"/>
          </p:cNvSpPr>
          <p:nvPr>
            <p:ph type="body" sz="quarter" idx="28"/>
          </p:nvPr>
        </p:nvSpPr>
        <p:spPr>
          <a:xfrm>
            <a:off x="558800" y="2822020"/>
            <a:ext cx="2927989" cy="3491889"/>
          </a:xfrm>
        </p:spPr>
        <p:txBody>
          <a:bodyPr vert="horz" lIns="91440" tIns="45720" rIns="91440" bIns="45720" rtlCol="0" anchor="t">
            <a:noAutofit/>
          </a:bodyPr>
          <a:lstStyle/>
          <a:p>
            <a:pPr marL="0" indent="0" fontAlgn="base">
              <a:lnSpc>
                <a:spcPct val="100000"/>
              </a:lnSpc>
              <a:spcBef>
                <a:spcPts val="1000"/>
              </a:spcBef>
              <a:buClr>
                <a:srgbClr val="1983C6"/>
              </a:buClr>
              <a:buNone/>
            </a:pPr>
            <a:r>
              <a:rPr lang="en-US" sz="2000" b="1">
                <a:solidFill>
                  <a:schemeClr val="tx1"/>
                </a:solidFill>
              </a:rPr>
              <a:t>Employee Safety Standard 1910.1017 - VCM</a:t>
            </a:r>
          </a:p>
          <a:p>
            <a:pPr marL="228600" indent="-228600" fontAlgn="base">
              <a:lnSpc>
                <a:spcPct val="100000"/>
              </a:lnSpc>
              <a:spcBef>
                <a:spcPts val="1000"/>
              </a:spcBef>
              <a:spcAft>
                <a:spcPts val="600"/>
              </a:spcAft>
              <a:buClr>
                <a:srgbClr val="1983C6"/>
              </a:buClr>
            </a:pPr>
            <a:r>
              <a:rPr lang="en-US" sz="1800"/>
              <a:t>Exposure less than 1 ppm averaged over </a:t>
            </a:r>
            <a:br>
              <a:rPr lang="en-US" sz="1800"/>
            </a:br>
            <a:r>
              <a:rPr lang="en-US" sz="1800"/>
              <a:t>any 8-hour period​</a:t>
            </a:r>
          </a:p>
          <a:p>
            <a:pPr marL="228600" indent="-228600" fontAlgn="base">
              <a:lnSpc>
                <a:spcPct val="100000"/>
              </a:lnSpc>
              <a:spcBef>
                <a:spcPts val="1000"/>
              </a:spcBef>
              <a:spcAft>
                <a:spcPts val="600"/>
              </a:spcAft>
              <a:buClr>
                <a:srgbClr val="1983C6"/>
              </a:buClr>
            </a:pPr>
            <a:r>
              <a:rPr lang="en-US" sz="1800"/>
              <a:t>Exposure no greater than 5 ppm averaged over any period not exceeding 15 minutes​</a:t>
            </a:r>
          </a:p>
          <a:p>
            <a:pPr marL="283210" indent="-283210">
              <a:buClr>
                <a:srgbClr val="1983C6"/>
              </a:buClr>
            </a:pPr>
            <a:endParaRPr lang="en-US"/>
          </a:p>
        </p:txBody>
      </p:sp>
      <p:sp>
        <p:nvSpPr>
          <p:cNvPr id="10" name="Text Placeholder 9">
            <a:extLst>
              <a:ext uri="{FF2B5EF4-FFF2-40B4-BE49-F238E27FC236}">
                <a16:creationId xmlns:a16="http://schemas.microsoft.com/office/drawing/2014/main" id="{FCE02BF6-DF57-752B-0264-AC398385ADF0}"/>
              </a:ext>
            </a:extLst>
          </p:cNvPr>
          <p:cNvSpPr>
            <a:spLocks noGrp="1"/>
          </p:cNvSpPr>
          <p:nvPr>
            <p:ph type="body" sz="quarter" idx="29"/>
          </p:nvPr>
        </p:nvSpPr>
        <p:spPr>
          <a:xfrm>
            <a:off x="7962684" y="2822020"/>
            <a:ext cx="4047285" cy="3352637"/>
          </a:xfrm>
        </p:spPr>
        <p:txBody>
          <a:bodyPr/>
          <a:lstStyle/>
          <a:p>
            <a:pPr marL="0" indent="0" fontAlgn="base">
              <a:lnSpc>
                <a:spcPct val="100000"/>
              </a:lnSpc>
              <a:spcBef>
                <a:spcPts val="1000"/>
              </a:spcBef>
              <a:buClr>
                <a:srgbClr val="1983C6"/>
              </a:buClr>
              <a:buNone/>
            </a:pPr>
            <a:r>
              <a:rPr lang="en-US" sz="2000" b="1" dirty="0">
                <a:solidFill>
                  <a:schemeClr val="tx1"/>
                </a:solidFill>
              </a:rPr>
              <a:t>Transportation Standard ​</a:t>
            </a:r>
            <a:endParaRPr lang="en-US" sz="1600" dirty="0">
              <a:latin typeface="Trebuchet MS" panose="020B0703020202090204" pitchFamily="34" charset="0"/>
            </a:endParaRPr>
          </a:p>
          <a:p>
            <a:pPr marL="228600" indent="-228600" fontAlgn="base">
              <a:lnSpc>
                <a:spcPct val="100000"/>
              </a:lnSpc>
              <a:spcBef>
                <a:spcPts val="1000"/>
              </a:spcBef>
              <a:spcAft>
                <a:spcPts val="600"/>
              </a:spcAft>
              <a:buClr>
                <a:srgbClr val="1983C6"/>
              </a:buClr>
            </a:pPr>
            <a:r>
              <a:rPr lang="en-US" sz="1800" dirty="0"/>
              <a:t>Special packaging and labeling stating hazardous materials​</a:t>
            </a:r>
          </a:p>
          <a:p>
            <a:pPr marL="228600" indent="-228600" fontAlgn="base">
              <a:lnSpc>
                <a:spcPct val="100000"/>
              </a:lnSpc>
              <a:spcBef>
                <a:spcPts val="1000"/>
              </a:spcBef>
              <a:spcAft>
                <a:spcPts val="600"/>
              </a:spcAft>
              <a:buClr>
                <a:srgbClr val="1983C6"/>
              </a:buClr>
            </a:pPr>
            <a:r>
              <a:rPr lang="en-US" sz="1800" dirty="0"/>
              <a:t>Detailed shipping paperwork with hazardous properties outlined​</a:t>
            </a:r>
          </a:p>
          <a:p>
            <a:pPr marL="228600" indent="-228600" fontAlgn="base">
              <a:lnSpc>
                <a:spcPct val="100000"/>
              </a:lnSpc>
              <a:spcBef>
                <a:spcPts val="1000"/>
              </a:spcBef>
              <a:spcAft>
                <a:spcPts val="600"/>
              </a:spcAft>
              <a:buClr>
                <a:srgbClr val="1983C6"/>
              </a:buClr>
            </a:pPr>
            <a:r>
              <a:rPr lang="en-US" sz="1800" dirty="0"/>
              <a:t>Special training for </a:t>
            </a:r>
            <a:br>
              <a:rPr lang="en-US" sz="1800" dirty="0"/>
            </a:br>
            <a:r>
              <a:rPr lang="en-US" sz="1800" dirty="0"/>
              <a:t>transporting material​</a:t>
            </a:r>
          </a:p>
          <a:p>
            <a:pPr marL="228600" indent="-228600" fontAlgn="base">
              <a:lnSpc>
                <a:spcPct val="100000"/>
              </a:lnSpc>
              <a:spcBef>
                <a:spcPts val="1000"/>
              </a:spcBef>
              <a:spcAft>
                <a:spcPts val="600"/>
              </a:spcAft>
              <a:buClr>
                <a:srgbClr val="1983C6"/>
              </a:buClr>
            </a:pPr>
            <a:r>
              <a:rPr lang="en-US" sz="1800" dirty="0"/>
              <a:t>Rigorous reporting on spills </a:t>
            </a:r>
            <a:br>
              <a:rPr lang="en-US" sz="1800" dirty="0"/>
            </a:br>
            <a:r>
              <a:rPr lang="en-US" sz="1800" dirty="0"/>
              <a:t>or incidents during shipping</a:t>
            </a:r>
          </a:p>
          <a:p>
            <a:endParaRPr lang="en-US" sz="1600" dirty="0"/>
          </a:p>
        </p:txBody>
      </p:sp>
      <p:sp>
        <p:nvSpPr>
          <p:cNvPr id="12" name="Text Placeholder 11">
            <a:extLst>
              <a:ext uri="{FF2B5EF4-FFF2-40B4-BE49-F238E27FC236}">
                <a16:creationId xmlns:a16="http://schemas.microsoft.com/office/drawing/2014/main" id="{AE50C267-AD0C-1117-9CB1-0985F34D7AEA}"/>
              </a:ext>
            </a:extLst>
          </p:cNvPr>
          <p:cNvSpPr>
            <a:spLocks noGrp="1"/>
          </p:cNvSpPr>
          <p:nvPr>
            <p:ph type="body" sz="quarter" idx="30"/>
          </p:nvPr>
        </p:nvSpPr>
        <p:spPr>
          <a:xfrm>
            <a:off x="3845907" y="2822020"/>
            <a:ext cx="3806075" cy="3688534"/>
          </a:xfrm>
        </p:spPr>
        <p:txBody>
          <a:bodyPr vert="horz" lIns="91440" tIns="45720" rIns="91440" bIns="45720" rtlCol="0" anchor="t">
            <a:noAutofit/>
          </a:bodyPr>
          <a:lstStyle/>
          <a:p>
            <a:pPr marL="0" indent="0" fontAlgn="base">
              <a:lnSpc>
                <a:spcPct val="100000"/>
              </a:lnSpc>
              <a:spcBef>
                <a:spcPts val="1000"/>
              </a:spcBef>
              <a:buClr>
                <a:srgbClr val="1983C6"/>
              </a:buClr>
              <a:buNone/>
            </a:pPr>
            <a:r>
              <a:rPr lang="en-US" sz="2000" b="1">
                <a:solidFill>
                  <a:schemeClr val="tx1"/>
                </a:solidFill>
              </a:rPr>
              <a:t>Clean Air Act Standard​</a:t>
            </a:r>
          </a:p>
          <a:p>
            <a:pPr marL="228600" indent="-228600">
              <a:lnSpc>
                <a:spcPct val="100000"/>
              </a:lnSpc>
              <a:spcBef>
                <a:spcPts val="1000"/>
              </a:spcBef>
              <a:spcAft>
                <a:spcPts val="600"/>
              </a:spcAft>
              <a:buClr>
                <a:srgbClr val="1983C6"/>
              </a:buClr>
            </a:pPr>
            <a:r>
              <a:rPr lang="en-US" sz="1800">
                <a:ea typeface="+mn-lt"/>
                <a:cs typeface="+mn-lt"/>
              </a:rPr>
              <a:t>Emissions of hazardous air pollutants from PVC production are regulated under the Clean Air Act via the National Emission Standard for Vinyl Chloride 40 C.F.R. Part 61 Subpart F and the National Emissions Standards for Hazardous Air Pollutants for Polyvinyl Chloride and Copolymers Production 40 C.F.R. Part 63 Subparts DDDDDD and HHHHHHH.</a:t>
            </a:r>
            <a:endParaRPr lang="en-US">
              <a:ea typeface="+mn-lt"/>
              <a:cs typeface="+mn-lt"/>
            </a:endParaRPr>
          </a:p>
        </p:txBody>
      </p:sp>
      <p:sp>
        <p:nvSpPr>
          <p:cNvPr id="13" name="TextBox 12">
            <a:extLst>
              <a:ext uri="{FF2B5EF4-FFF2-40B4-BE49-F238E27FC236}">
                <a16:creationId xmlns:a16="http://schemas.microsoft.com/office/drawing/2014/main" id="{389453FC-A141-731F-EFE5-8251D3A329EB}"/>
              </a:ext>
            </a:extLst>
          </p:cNvPr>
          <p:cNvSpPr txBox="1"/>
          <p:nvPr/>
        </p:nvSpPr>
        <p:spPr>
          <a:xfrm>
            <a:off x="558800" y="982510"/>
            <a:ext cx="8598635" cy="400110"/>
          </a:xfrm>
          <a:prstGeom prst="rect">
            <a:avLst/>
          </a:prstGeom>
          <a:noFill/>
        </p:spPr>
        <p:txBody>
          <a:bodyPr wrap="square" rtlCol="0">
            <a:spAutoFit/>
          </a:bodyPr>
          <a:lstStyle/>
          <a:p>
            <a:r>
              <a:rPr lang="en-US" sz="2000">
                <a:solidFill>
                  <a:srgbClr val="384648"/>
                </a:solidFill>
              </a:rPr>
              <a:t>Vinyl production has been highly regulated since the 1970s​</a:t>
            </a:r>
            <a:endParaRPr lang="en-US" sz="2000"/>
          </a:p>
        </p:txBody>
      </p:sp>
      <p:sp>
        <p:nvSpPr>
          <p:cNvPr id="20" name="Footer Placeholder 20">
            <a:extLst>
              <a:ext uri="{FF2B5EF4-FFF2-40B4-BE49-F238E27FC236}">
                <a16:creationId xmlns:a16="http://schemas.microsoft.com/office/drawing/2014/main" id="{75BAD66A-C89B-4C04-BD1B-38BA5C014150}"/>
              </a:ext>
            </a:extLst>
          </p:cNvPr>
          <p:cNvSpPr>
            <a:spLocks noGrp="1"/>
          </p:cNvSpPr>
          <p:nvPr>
            <p:ph type="ftr" sz="quarter" idx="11"/>
          </p:nvPr>
        </p:nvSpPr>
        <p:spPr>
          <a:xfrm>
            <a:off x="6096000" y="6420715"/>
            <a:ext cx="5486400" cy="365125"/>
          </a:xfrm>
        </p:spPr>
        <p:txBody>
          <a:bodyPr/>
          <a:lstStyle/>
          <a:p>
            <a:pPr algn="l">
              <a:buNone/>
              <a:defRPr sz="1200"/>
            </a:pPr>
            <a:r>
              <a:rPr lang="en-US" sz="1200">
                <a:solidFill>
                  <a:srgbClr val="000000"/>
                </a:solidFill>
              </a:rPr>
              <a:t>© Copyright 2026 Vinyl Institute. All rights reserved.</a:t>
            </a:r>
          </a:p>
        </p:txBody>
      </p:sp>
    </p:spTree>
    <p:extLst>
      <p:ext uri="{BB962C8B-B14F-4D97-AF65-F5344CB8AC3E}">
        <p14:creationId xmlns:p14="http://schemas.microsoft.com/office/powerpoint/2010/main" val="231203199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0B3F530-234E-D1C8-9858-F4FFA0B607D6}"/>
            </a:ext>
          </a:extLst>
        </p:cNvPr>
        <p:cNvGrpSpPr/>
        <p:nvPr/>
      </p:nvGrpSpPr>
      <p:grpSpPr>
        <a:xfrm>
          <a:off x="0" y="0"/>
          <a:ext cx="0" cy="0"/>
          <a:chOff x="0" y="0"/>
          <a:chExt cx="0" cy="0"/>
        </a:xfrm>
      </p:grpSpPr>
      <p:graphicFrame>
        <p:nvGraphicFramePr>
          <p:cNvPr id="14" name="Content Placeholder 13">
            <a:extLst>
              <a:ext uri="{FF2B5EF4-FFF2-40B4-BE49-F238E27FC236}">
                <a16:creationId xmlns:a16="http://schemas.microsoft.com/office/drawing/2014/main" id="{2945745C-4001-453B-A557-881D7E71F1B5}"/>
              </a:ext>
            </a:extLst>
          </p:cNvPr>
          <p:cNvGraphicFramePr>
            <a:graphicFrameLocks noGrp="1"/>
          </p:cNvGraphicFramePr>
          <p:nvPr>
            <p:ph idx="1"/>
          </p:nvPr>
        </p:nvGraphicFramePr>
        <p:xfrm>
          <a:off x="609600" y="1600200"/>
          <a:ext cx="10972800" cy="4525963"/>
        </p:xfrm>
        <a:graphic>
          <a:graphicData uri="http://schemas.openxmlformats.org/drawingml/2006/chart">
            <c:chart xmlns:c="http://schemas.openxmlformats.org/drawingml/2006/chart" xmlns:r="http://schemas.openxmlformats.org/officeDocument/2006/relationships" r:id="rId3"/>
          </a:graphicData>
        </a:graphic>
      </p:graphicFrame>
      <p:sp>
        <p:nvSpPr>
          <p:cNvPr id="8194" name="Title 1">
            <a:extLst>
              <a:ext uri="{FF2B5EF4-FFF2-40B4-BE49-F238E27FC236}">
                <a16:creationId xmlns:a16="http://schemas.microsoft.com/office/drawing/2014/main" id="{9F595501-1E4F-6027-EDAE-DE15DE6C70E7}"/>
              </a:ext>
            </a:extLst>
          </p:cNvPr>
          <p:cNvSpPr>
            <a:spLocks noGrp="1"/>
          </p:cNvSpPr>
          <p:nvPr>
            <p:ph type="title"/>
          </p:nvPr>
        </p:nvSpPr>
        <p:spPr>
          <a:xfrm>
            <a:off x="609600" y="275166"/>
            <a:ext cx="10972800" cy="1493532"/>
          </a:xfrm>
        </p:spPr>
        <p:txBody>
          <a:bodyPr wrap="none" anchor="t"/>
          <a:lstStyle>
            <a:defPPr>
              <a:defRPr lang="en-US"/>
            </a:defPPr>
            <a:lvl1pPr algn="l" defTabSz="609585" rtl="0" eaLnBrk="0" fontAlgn="base" hangingPunct="0">
              <a:spcBef>
                <a:spcPct val="0"/>
              </a:spcBef>
              <a:spcAft>
                <a:spcPct val="0"/>
              </a:spcAft>
              <a:defRPr sz="3200" kern="1200">
                <a:solidFill>
                  <a:schemeClr val="tx1"/>
                </a:solidFill>
                <a:latin typeface="Arial" panose="020B0604020202020204" pitchFamily="34" charset="0"/>
                <a:ea typeface="ＭＳ Ｐゴシック" panose="020B0600070205080204" pitchFamily="34" charset="-128"/>
                <a:cs typeface="+mn-cs"/>
              </a:defRPr>
            </a:lvl1pPr>
            <a:lvl2pPr marL="609585" algn="l" defTabSz="609585" rtl="0" eaLnBrk="0" fontAlgn="base" hangingPunct="0">
              <a:spcBef>
                <a:spcPct val="0"/>
              </a:spcBef>
              <a:spcAft>
                <a:spcPct val="0"/>
              </a:spcAft>
              <a:defRPr sz="3200" kern="1200">
                <a:solidFill>
                  <a:schemeClr val="tx1"/>
                </a:solidFill>
                <a:latin typeface="Arial" panose="020B0604020202020204" pitchFamily="34" charset="0"/>
                <a:ea typeface="ＭＳ Ｐゴシック" panose="020B0600070205080204" pitchFamily="34" charset="-128"/>
                <a:cs typeface="+mn-cs"/>
              </a:defRPr>
            </a:lvl2pPr>
            <a:lvl3pPr marL="1219170" algn="l" defTabSz="609585" rtl="0" eaLnBrk="0" fontAlgn="base" hangingPunct="0">
              <a:spcBef>
                <a:spcPct val="0"/>
              </a:spcBef>
              <a:spcAft>
                <a:spcPct val="0"/>
              </a:spcAft>
              <a:defRPr sz="3200" kern="1200">
                <a:solidFill>
                  <a:schemeClr val="tx1"/>
                </a:solidFill>
                <a:latin typeface="Arial" panose="020B0604020202020204" pitchFamily="34" charset="0"/>
                <a:ea typeface="ＭＳ Ｐゴシック" panose="020B0600070205080204" pitchFamily="34" charset="-128"/>
                <a:cs typeface="+mn-cs"/>
              </a:defRPr>
            </a:lvl3pPr>
            <a:lvl4pPr marL="1828754" algn="l" defTabSz="609585" rtl="0" eaLnBrk="0" fontAlgn="base" hangingPunct="0">
              <a:spcBef>
                <a:spcPct val="0"/>
              </a:spcBef>
              <a:spcAft>
                <a:spcPct val="0"/>
              </a:spcAft>
              <a:defRPr sz="3200" kern="1200">
                <a:solidFill>
                  <a:schemeClr val="tx1"/>
                </a:solidFill>
                <a:latin typeface="Arial" panose="020B0604020202020204" pitchFamily="34" charset="0"/>
                <a:ea typeface="ＭＳ Ｐゴシック" panose="020B0600070205080204" pitchFamily="34" charset="-128"/>
                <a:cs typeface="+mn-cs"/>
              </a:defRPr>
            </a:lvl4pPr>
            <a:lvl5pPr marL="2438339" algn="l" defTabSz="609585" rtl="0" eaLnBrk="0" fontAlgn="base" hangingPunct="0">
              <a:spcBef>
                <a:spcPct val="0"/>
              </a:spcBef>
              <a:spcAft>
                <a:spcPct val="0"/>
              </a:spcAft>
              <a:defRPr sz="3200" kern="1200">
                <a:solidFill>
                  <a:schemeClr val="tx1"/>
                </a:solidFill>
                <a:latin typeface="Arial" panose="020B0604020202020204" pitchFamily="34" charset="0"/>
                <a:ea typeface="ＭＳ Ｐゴシック" panose="020B0600070205080204" pitchFamily="34" charset="-128"/>
                <a:cs typeface="+mn-cs"/>
              </a:defRPr>
            </a:lvl5pPr>
            <a:lvl6pPr marL="3047924" algn="l" defTabSz="1219170" rtl="0" eaLnBrk="1" latinLnBrk="0" hangingPunct="1">
              <a:defRPr sz="3200" kern="1200">
                <a:solidFill>
                  <a:schemeClr val="tx1"/>
                </a:solidFill>
                <a:latin typeface="Arial" panose="020B0604020202020204" pitchFamily="34" charset="0"/>
                <a:ea typeface="ＭＳ Ｐゴシック" panose="020B0600070205080204" pitchFamily="34" charset="-128"/>
                <a:cs typeface="+mn-cs"/>
              </a:defRPr>
            </a:lvl6pPr>
            <a:lvl7pPr marL="3657509" algn="l" defTabSz="1219170" rtl="0" eaLnBrk="1" latinLnBrk="0" hangingPunct="1">
              <a:defRPr sz="3200" kern="1200">
                <a:solidFill>
                  <a:schemeClr val="tx1"/>
                </a:solidFill>
                <a:latin typeface="Arial" panose="020B0604020202020204" pitchFamily="34" charset="0"/>
                <a:ea typeface="ＭＳ Ｐゴシック" panose="020B0600070205080204" pitchFamily="34" charset="-128"/>
                <a:cs typeface="+mn-cs"/>
              </a:defRPr>
            </a:lvl7pPr>
            <a:lvl8pPr marL="4267093" algn="l" defTabSz="1219170" rtl="0" eaLnBrk="1" latinLnBrk="0" hangingPunct="1">
              <a:defRPr sz="3200" kern="1200">
                <a:solidFill>
                  <a:schemeClr val="tx1"/>
                </a:solidFill>
                <a:latin typeface="Arial" panose="020B0604020202020204" pitchFamily="34" charset="0"/>
                <a:ea typeface="ＭＳ Ｐゴシック" panose="020B0600070205080204" pitchFamily="34" charset="-128"/>
                <a:cs typeface="+mn-cs"/>
              </a:defRPr>
            </a:lvl8pPr>
            <a:lvl9pPr marL="4876678" algn="l" defTabSz="1219170" rtl="0" eaLnBrk="1" latinLnBrk="0" hangingPunct="1">
              <a:defRPr sz="3200" kern="1200">
                <a:solidFill>
                  <a:schemeClr val="tx1"/>
                </a:solidFill>
                <a:latin typeface="Arial" panose="020B0604020202020204" pitchFamily="34" charset="0"/>
                <a:ea typeface="ＭＳ Ｐゴシック" panose="020B0600070205080204" pitchFamily="34" charset="-128"/>
                <a:cs typeface="+mn-cs"/>
              </a:defRPr>
            </a:lvl9pPr>
          </a:lstStyle>
          <a:p>
            <a:pPr algn="l" eaLnBrk="1" hangingPunct="1"/>
            <a:br>
              <a:rPr lang="en-US" altLang="en-US" sz="2400" b="1">
                <a:solidFill>
                  <a:srgbClr val="404E52"/>
                </a:solidFill>
                <a:latin typeface="Myriad Pro" panose="020B0503030403020204" pitchFamily="34" charset="0"/>
                <a:ea typeface="ＭＳ Ｐゴシック" panose="020B0600070205080204" pitchFamily="34" charset="-128"/>
              </a:rPr>
            </a:br>
            <a:r>
              <a:rPr lang="en-US" altLang="en-US" sz="3733" b="1">
                <a:latin typeface="Myriad Pro" panose="020B0503030403020204" pitchFamily="34" charset="0"/>
                <a:ea typeface="ＭＳ Ｐゴシック" panose="020B0600070205080204" pitchFamily="34" charset="-128"/>
              </a:rPr>
              <a:t>US Vinyl Chloride Ambient Emissions </a:t>
            </a:r>
            <a:br>
              <a:rPr lang="en-US" altLang="en-US" sz="3733" b="1">
                <a:latin typeface="Myriad Pro" panose="020B0503030403020204" pitchFamily="34" charset="0"/>
                <a:ea typeface="ＭＳ Ｐゴシック" panose="020B0600070205080204" pitchFamily="34" charset="-128"/>
              </a:rPr>
            </a:br>
            <a:r>
              <a:rPr lang="en-US" altLang="en-US" sz="2400" b="1">
                <a:latin typeface="Myriad Pro" panose="020B0503030403020204" pitchFamily="34" charset="0"/>
                <a:ea typeface="ＭＳ Ｐゴシック" panose="020B0600070205080204" pitchFamily="34" charset="-128"/>
              </a:rPr>
              <a:t>On Unit Basis, Down </a:t>
            </a:r>
            <a:r>
              <a:rPr lang="en-US" altLang="en-US" sz="2400" b="1">
                <a:latin typeface="Myriad Pro" panose="020B0503030403020204" pitchFamily="34" charset="0"/>
              </a:rPr>
              <a:t>92</a:t>
            </a:r>
            <a:r>
              <a:rPr lang="en-US" altLang="en-US" sz="2400" b="1">
                <a:latin typeface="Myriad Pro" panose="020B0503030403020204" pitchFamily="34" charset="0"/>
                <a:ea typeface="ＭＳ Ｐゴシック" panose="020B0600070205080204" pitchFamily="34" charset="-128"/>
              </a:rPr>
              <a:t>% Per Lb. Produced Since 1987</a:t>
            </a:r>
            <a:endParaRPr lang="en-US" altLang="en-US" sz="1600">
              <a:latin typeface="Myriad Pro" panose="020B0503030403020204" pitchFamily="34" charset="0"/>
              <a:ea typeface="ＭＳ Ｐゴシック" panose="020B0600070205080204" pitchFamily="34" charset="-128"/>
            </a:endParaRPr>
          </a:p>
        </p:txBody>
      </p:sp>
      <p:pic>
        <p:nvPicPr>
          <p:cNvPr id="8196" name="Picture 3" descr="VI_logo.png">
            <a:extLst>
              <a:ext uri="{FF2B5EF4-FFF2-40B4-BE49-F238E27FC236}">
                <a16:creationId xmlns:a16="http://schemas.microsoft.com/office/drawing/2014/main" id="{BE840E3F-B487-082E-4245-7E824139D6DA}"/>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9620251" y="397934"/>
            <a:ext cx="2216149" cy="5482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ectangle 5">
            <a:extLst>
              <a:ext uri="{FF2B5EF4-FFF2-40B4-BE49-F238E27FC236}">
                <a16:creationId xmlns:a16="http://schemas.microsoft.com/office/drawing/2014/main" id="{15548768-9F5C-329E-2197-D95A093014E9}"/>
              </a:ext>
            </a:extLst>
          </p:cNvPr>
          <p:cNvSpPr/>
          <p:nvPr/>
        </p:nvSpPr>
        <p:spPr>
          <a:xfrm>
            <a:off x="9202366" y="4426803"/>
            <a:ext cx="2062263" cy="830997"/>
          </a:xfrm>
          <a:prstGeom prst="rect">
            <a:avLst/>
          </a:prstGeom>
        </p:spPr>
        <p:txBody>
          <a:bodyPr wrap="square">
            <a:spAutoFit/>
          </a:bodyPr>
          <a:lstStyle>
            <a:defPPr>
              <a:defRPr lang="en-US"/>
            </a:defPPr>
            <a:lvl1pPr algn="l" defTabSz="609585" rtl="0" eaLnBrk="0" fontAlgn="base" hangingPunct="0">
              <a:spcBef>
                <a:spcPct val="0"/>
              </a:spcBef>
              <a:spcAft>
                <a:spcPct val="0"/>
              </a:spcAft>
              <a:defRPr sz="3200" kern="1200">
                <a:solidFill>
                  <a:schemeClr val="tx1"/>
                </a:solidFill>
                <a:latin typeface="Arial" panose="020B0604020202020204" pitchFamily="34" charset="0"/>
                <a:ea typeface="ＭＳ Ｐゴシック" panose="020B0600070205080204" pitchFamily="34" charset="-128"/>
                <a:cs typeface="+mn-cs"/>
              </a:defRPr>
            </a:lvl1pPr>
            <a:lvl2pPr marL="609585" algn="l" defTabSz="609585" rtl="0" eaLnBrk="0" fontAlgn="base" hangingPunct="0">
              <a:spcBef>
                <a:spcPct val="0"/>
              </a:spcBef>
              <a:spcAft>
                <a:spcPct val="0"/>
              </a:spcAft>
              <a:defRPr sz="3200" kern="1200">
                <a:solidFill>
                  <a:schemeClr val="tx1"/>
                </a:solidFill>
                <a:latin typeface="Arial" panose="020B0604020202020204" pitchFamily="34" charset="0"/>
                <a:ea typeface="ＭＳ Ｐゴシック" panose="020B0600070205080204" pitchFamily="34" charset="-128"/>
                <a:cs typeface="+mn-cs"/>
              </a:defRPr>
            </a:lvl2pPr>
            <a:lvl3pPr marL="1219170" algn="l" defTabSz="609585" rtl="0" eaLnBrk="0" fontAlgn="base" hangingPunct="0">
              <a:spcBef>
                <a:spcPct val="0"/>
              </a:spcBef>
              <a:spcAft>
                <a:spcPct val="0"/>
              </a:spcAft>
              <a:defRPr sz="3200" kern="1200">
                <a:solidFill>
                  <a:schemeClr val="tx1"/>
                </a:solidFill>
                <a:latin typeface="Arial" panose="020B0604020202020204" pitchFamily="34" charset="0"/>
                <a:ea typeface="ＭＳ Ｐゴシック" panose="020B0600070205080204" pitchFamily="34" charset="-128"/>
                <a:cs typeface="+mn-cs"/>
              </a:defRPr>
            </a:lvl3pPr>
            <a:lvl4pPr marL="1828754" algn="l" defTabSz="609585" rtl="0" eaLnBrk="0" fontAlgn="base" hangingPunct="0">
              <a:spcBef>
                <a:spcPct val="0"/>
              </a:spcBef>
              <a:spcAft>
                <a:spcPct val="0"/>
              </a:spcAft>
              <a:defRPr sz="3200" kern="1200">
                <a:solidFill>
                  <a:schemeClr val="tx1"/>
                </a:solidFill>
                <a:latin typeface="Arial" panose="020B0604020202020204" pitchFamily="34" charset="0"/>
                <a:ea typeface="ＭＳ Ｐゴシック" panose="020B0600070205080204" pitchFamily="34" charset="-128"/>
                <a:cs typeface="+mn-cs"/>
              </a:defRPr>
            </a:lvl4pPr>
            <a:lvl5pPr marL="2438339" algn="l" defTabSz="609585" rtl="0" eaLnBrk="0" fontAlgn="base" hangingPunct="0">
              <a:spcBef>
                <a:spcPct val="0"/>
              </a:spcBef>
              <a:spcAft>
                <a:spcPct val="0"/>
              </a:spcAft>
              <a:defRPr sz="3200" kern="1200">
                <a:solidFill>
                  <a:schemeClr val="tx1"/>
                </a:solidFill>
                <a:latin typeface="Arial" panose="020B0604020202020204" pitchFamily="34" charset="0"/>
                <a:ea typeface="ＭＳ Ｐゴシック" panose="020B0600070205080204" pitchFamily="34" charset="-128"/>
                <a:cs typeface="+mn-cs"/>
              </a:defRPr>
            </a:lvl5pPr>
            <a:lvl6pPr marL="3047924" algn="l" defTabSz="1219170" rtl="0" eaLnBrk="1" latinLnBrk="0" hangingPunct="1">
              <a:defRPr sz="3200" kern="1200">
                <a:solidFill>
                  <a:schemeClr val="tx1"/>
                </a:solidFill>
                <a:latin typeface="Arial" panose="020B0604020202020204" pitchFamily="34" charset="0"/>
                <a:ea typeface="ＭＳ Ｐゴシック" panose="020B0600070205080204" pitchFamily="34" charset="-128"/>
                <a:cs typeface="+mn-cs"/>
              </a:defRPr>
            </a:lvl6pPr>
            <a:lvl7pPr marL="3657509" algn="l" defTabSz="1219170" rtl="0" eaLnBrk="1" latinLnBrk="0" hangingPunct="1">
              <a:defRPr sz="3200" kern="1200">
                <a:solidFill>
                  <a:schemeClr val="tx1"/>
                </a:solidFill>
                <a:latin typeface="Arial" panose="020B0604020202020204" pitchFamily="34" charset="0"/>
                <a:ea typeface="ＭＳ Ｐゴシック" panose="020B0600070205080204" pitchFamily="34" charset="-128"/>
                <a:cs typeface="+mn-cs"/>
              </a:defRPr>
            </a:lvl7pPr>
            <a:lvl8pPr marL="4267093" algn="l" defTabSz="1219170" rtl="0" eaLnBrk="1" latinLnBrk="0" hangingPunct="1">
              <a:defRPr sz="3200" kern="1200">
                <a:solidFill>
                  <a:schemeClr val="tx1"/>
                </a:solidFill>
                <a:latin typeface="Arial" panose="020B0604020202020204" pitchFamily="34" charset="0"/>
                <a:ea typeface="ＭＳ Ｐゴシック" panose="020B0600070205080204" pitchFamily="34" charset="-128"/>
                <a:cs typeface="+mn-cs"/>
              </a:defRPr>
            </a:lvl8pPr>
            <a:lvl9pPr marL="4876678" algn="l" defTabSz="1219170" rtl="0" eaLnBrk="1" latinLnBrk="0" hangingPunct="1">
              <a:defRPr sz="3200" kern="1200">
                <a:solidFill>
                  <a:schemeClr val="tx1"/>
                </a:solidFill>
                <a:latin typeface="Arial" panose="020B0604020202020204" pitchFamily="34" charset="0"/>
                <a:ea typeface="ＭＳ Ｐゴシック" panose="020B0600070205080204" pitchFamily="34" charset="-128"/>
                <a:cs typeface="+mn-cs"/>
              </a:defRPr>
            </a:lvl9pPr>
          </a:lstStyle>
          <a:p>
            <a:pPr marL="0" marR="0" lvl="0" indent="0" algn="l" defTabSz="685783" rtl="0" eaLnBrk="1" fontAlgn="auto" latinLnBrk="0" hangingPunct="1">
              <a:lnSpc>
                <a:spcPct val="100000"/>
              </a:lnSpc>
              <a:spcBef>
                <a:spcPts val="0"/>
              </a:spcBef>
              <a:spcAft>
                <a:spcPts val="0"/>
              </a:spcAft>
              <a:buClrTx/>
              <a:buSzTx/>
              <a:buFontTx/>
              <a:buNone/>
              <a:tabLst/>
              <a:defRPr/>
            </a:pPr>
            <a:r>
              <a:rPr lang="en-US" sz="1200" b="1">
                <a:latin typeface="Myriad Pro" panose="020B0503030403020204" pitchFamily="34" charset="0"/>
              </a:rPr>
              <a:t>Sources: US EPA TRI Data, Air and Water Data and American Chemistry Council resin report</a:t>
            </a:r>
          </a:p>
        </p:txBody>
      </p:sp>
      <p:sp>
        <p:nvSpPr>
          <p:cNvPr id="3" name="Slide Number Placeholder 2">
            <a:extLst>
              <a:ext uri="{FF2B5EF4-FFF2-40B4-BE49-F238E27FC236}">
                <a16:creationId xmlns:a16="http://schemas.microsoft.com/office/drawing/2014/main" id="{8B86DFF2-2D84-839E-B6EF-277F311A8889}"/>
              </a:ext>
            </a:extLst>
          </p:cNvPr>
          <p:cNvSpPr txBox="1">
            <a:spLocks/>
          </p:cNvSpPr>
          <p:nvPr/>
        </p:nvSpPr>
        <p:spPr>
          <a:xfrm>
            <a:off x="11539496" y="6402400"/>
            <a:ext cx="466808" cy="262956"/>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A7B6D678-1BEE-794D-83BF-E9185EBE3859}" type="slidenum">
              <a:rPr lang="en-US" smtClean="0"/>
              <a:pPr/>
              <a:t>18</a:t>
            </a:fld>
            <a:endParaRPr lang="en-US"/>
          </a:p>
        </p:txBody>
      </p:sp>
      <p:sp>
        <p:nvSpPr>
          <p:cNvPr id="2" name="Footer Placeholder 1">
            <a:extLst>
              <a:ext uri="{FF2B5EF4-FFF2-40B4-BE49-F238E27FC236}">
                <a16:creationId xmlns:a16="http://schemas.microsoft.com/office/drawing/2014/main" id="{B97B61D7-AAEA-FB57-35F7-BA28114890C9}"/>
              </a:ext>
            </a:extLst>
          </p:cNvPr>
          <p:cNvSpPr>
            <a:spLocks noGrp="1"/>
          </p:cNvSpPr>
          <p:nvPr>
            <p:ph type="ftr" sz="quarter" idx="11"/>
          </p:nvPr>
        </p:nvSpPr>
        <p:spPr>
          <a:xfrm>
            <a:off x="457200" y="6400000"/>
            <a:ext cx="5486400" cy="365125"/>
          </a:xfrm>
        </p:spPr>
        <p:txBody>
          <a:bodyPr/>
          <a:lstStyle/>
          <a:p>
            <a:pPr algn="l">
              <a:buNone/>
              <a:defRPr sz="1200"/>
            </a:pPr>
            <a:r>
              <a:rPr lang="en-US" sz="1200">
                <a:solidFill>
                  <a:srgbClr val="000000"/>
                </a:solidFill>
              </a:rPr>
              <a:t>© Copyright 2026 Vinyl Institute. All rights reserved.</a:t>
            </a:r>
          </a:p>
        </p:txBody>
      </p:sp>
    </p:spTree>
    <p:extLst>
      <p:ext uri="{BB962C8B-B14F-4D97-AF65-F5344CB8AC3E}">
        <p14:creationId xmlns:p14="http://schemas.microsoft.com/office/powerpoint/2010/main" val="317416268"/>
      </p:ext>
    </p:extLst>
  </p:cSld>
  <p:clrMapOvr>
    <a:masterClrMapping/>
  </p:clrMapOvr>
  <mc:AlternateContent xmlns:mc="http://schemas.openxmlformats.org/markup-compatibility/2006" xmlns:p14="http://schemas.microsoft.com/office/powerpoint/2010/main">
    <mc:Choice Requires="p14">
      <p:transition spd="slow" p14:dur="2000" advTm="48320"/>
    </mc:Choice>
    <mc:Fallback xmlns="">
      <p:transition spd="slow" advTm="48320"/>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Content Placeholder 4">
            <a:extLst>
              <a:ext uri="{FF2B5EF4-FFF2-40B4-BE49-F238E27FC236}">
                <a16:creationId xmlns:a16="http://schemas.microsoft.com/office/drawing/2014/main" id="{A3C27E7A-B916-4E1F-A65C-4F1C40B853B3}"/>
              </a:ext>
            </a:extLst>
          </p:cNvPr>
          <p:cNvGraphicFramePr>
            <a:graphicFrameLocks noGrp="1"/>
          </p:cNvGraphicFramePr>
          <p:nvPr>
            <p:ph idx="1"/>
          </p:nvPr>
        </p:nvGraphicFramePr>
        <p:xfrm>
          <a:off x="609600" y="1600200"/>
          <a:ext cx="10972800" cy="4525963"/>
        </p:xfrm>
        <a:graphic>
          <a:graphicData uri="http://schemas.openxmlformats.org/drawingml/2006/chart">
            <c:chart xmlns:c="http://schemas.openxmlformats.org/drawingml/2006/chart" xmlns:r="http://schemas.openxmlformats.org/officeDocument/2006/relationships" r:id="rId3"/>
          </a:graphicData>
        </a:graphic>
      </p:graphicFrame>
      <p:sp>
        <p:nvSpPr>
          <p:cNvPr id="8194" name="Title 1">
            <a:extLst>
              <a:ext uri="{FF2B5EF4-FFF2-40B4-BE49-F238E27FC236}">
                <a16:creationId xmlns:a16="http://schemas.microsoft.com/office/drawing/2014/main" id="{F7E89777-3147-4F1A-A479-8A8FC0E1F1AB}"/>
              </a:ext>
            </a:extLst>
          </p:cNvPr>
          <p:cNvSpPr>
            <a:spLocks noGrp="1"/>
          </p:cNvSpPr>
          <p:nvPr>
            <p:ph type="title"/>
          </p:nvPr>
        </p:nvSpPr>
        <p:spPr>
          <a:xfrm>
            <a:off x="609600" y="275166"/>
            <a:ext cx="10972800" cy="1493532"/>
          </a:xfrm>
        </p:spPr>
        <p:txBody>
          <a:bodyPr wrap="none" anchor="t"/>
          <a:lstStyle>
            <a:defPPr>
              <a:defRPr lang="en-US"/>
            </a:defPPr>
            <a:lvl1pPr algn="l" defTabSz="609585" rtl="0" eaLnBrk="0" fontAlgn="base" hangingPunct="0">
              <a:spcBef>
                <a:spcPct val="0"/>
              </a:spcBef>
              <a:spcAft>
                <a:spcPct val="0"/>
              </a:spcAft>
              <a:defRPr sz="3200" kern="1200">
                <a:solidFill>
                  <a:schemeClr val="tx1"/>
                </a:solidFill>
                <a:latin typeface="Arial" panose="020B0604020202020204" pitchFamily="34" charset="0"/>
                <a:ea typeface="ＭＳ Ｐゴシック" panose="020B0600070205080204" pitchFamily="34" charset="-128"/>
                <a:cs typeface="+mn-cs"/>
              </a:defRPr>
            </a:lvl1pPr>
            <a:lvl2pPr marL="609585" algn="l" defTabSz="609585" rtl="0" eaLnBrk="0" fontAlgn="base" hangingPunct="0">
              <a:spcBef>
                <a:spcPct val="0"/>
              </a:spcBef>
              <a:spcAft>
                <a:spcPct val="0"/>
              </a:spcAft>
              <a:defRPr sz="3200" kern="1200">
                <a:solidFill>
                  <a:schemeClr val="tx1"/>
                </a:solidFill>
                <a:latin typeface="Arial" panose="020B0604020202020204" pitchFamily="34" charset="0"/>
                <a:ea typeface="ＭＳ Ｐゴシック" panose="020B0600070205080204" pitchFamily="34" charset="-128"/>
                <a:cs typeface="+mn-cs"/>
              </a:defRPr>
            </a:lvl2pPr>
            <a:lvl3pPr marL="1219170" algn="l" defTabSz="609585" rtl="0" eaLnBrk="0" fontAlgn="base" hangingPunct="0">
              <a:spcBef>
                <a:spcPct val="0"/>
              </a:spcBef>
              <a:spcAft>
                <a:spcPct val="0"/>
              </a:spcAft>
              <a:defRPr sz="3200" kern="1200">
                <a:solidFill>
                  <a:schemeClr val="tx1"/>
                </a:solidFill>
                <a:latin typeface="Arial" panose="020B0604020202020204" pitchFamily="34" charset="0"/>
                <a:ea typeface="ＭＳ Ｐゴシック" panose="020B0600070205080204" pitchFamily="34" charset="-128"/>
                <a:cs typeface="+mn-cs"/>
              </a:defRPr>
            </a:lvl3pPr>
            <a:lvl4pPr marL="1828754" algn="l" defTabSz="609585" rtl="0" eaLnBrk="0" fontAlgn="base" hangingPunct="0">
              <a:spcBef>
                <a:spcPct val="0"/>
              </a:spcBef>
              <a:spcAft>
                <a:spcPct val="0"/>
              </a:spcAft>
              <a:defRPr sz="3200" kern="1200">
                <a:solidFill>
                  <a:schemeClr val="tx1"/>
                </a:solidFill>
                <a:latin typeface="Arial" panose="020B0604020202020204" pitchFamily="34" charset="0"/>
                <a:ea typeface="ＭＳ Ｐゴシック" panose="020B0600070205080204" pitchFamily="34" charset="-128"/>
                <a:cs typeface="+mn-cs"/>
              </a:defRPr>
            </a:lvl4pPr>
            <a:lvl5pPr marL="2438339" algn="l" defTabSz="609585" rtl="0" eaLnBrk="0" fontAlgn="base" hangingPunct="0">
              <a:spcBef>
                <a:spcPct val="0"/>
              </a:spcBef>
              <a:spcAft>
                <a:spcPct val="0"/>
              </a:spcAft>
              <a:defRPr sz="3200" kern="1200">
                <a:solidFill>
                  <a:schemeClr val="tx1"/>
                </a:solidFill>
                <a:latin typeface="Arial" panose="020B0604020202020204" pitchFamily="34" charset="0"/>
                <a:ea typeface="ＭＳ Ｐゴシック" panose="020B0600070205080204" pitchFamily="34" charset="-128"/>
                <a:cs typeface="+mn-cs"/>
              </a:defRPr>
            </a:lvl5pPr>
            <a:lvl6pPr marL="3047924" algn="l" defTabSz="1219170" rtl="0" eaLnBrk="1" latinLnBrk="0" hangingPunct="1">
              <a:defRPr sz="3200" kern="1200">
                <a:solidFill>
                  <a:schemeClr val="tx1"/>
                </a:solidFill>
                <a:latin typeface="Arial" panose="020B0604020202020204" pitchFamily="34" charset="0"/>
                <a:ea typeface="ＭＳ Ｐゴシック" panose="020B0600070205080204" pitchFamily="34" charset="-128"/>
                <a:cs typeface="+mn-cs"/>
              </a:defRPr>
            </a:lvl6pPr>
            <a:lvl7pPr marL="3657509" algn="l" defTabSz="1219170" rtl="0" eaLnBrk="1" latinLnBrk="0" hangingPunct="1">
              <a:defRPr sz="3200" kern="1200">
                <a:solidFill>
                  <a:schemeClr val="tx1"/>
                </a:solidFill>
                <a:latin typeface="Arial" panose="020B0604020202020204" pitchFamily="34" charset="0"/>
                <a:ea typeface="ＭＳ Ｐゴシック" panose="020B0600070205080204" pitchFamily="34" charset="-128"/>
                <a:cs typeface="+mn-cs"/>
              </a:defRPr>
            </a:lvl7pPr>
            <a:lvl8pPr marL="4267093" algn="l" defTabSz="1219170" rtl="0" eaLnBrk="1" latinLnBrk="0" hangingPunct="1">
              <a:defRPr sz="3200" kern="1200">
                <a:solidFill>
                  <a:schemeClr val="tx1"/>
                </a:solidFill>
                <a:latin typeface="Arial" panose="020B0604020202020204" pitchFamily="34" charset="0"/>
                <a:ea typeface="ＭＳ Ｐゴシック" panose="020B0600070205080204" pitchFamily="34" charset="-128"/>
                <a:cs typeface="+mn-cs"/>
              </a:defRPr>
            </a:lvl8pPr>
            <a:lvl9pPr marL="4876678" algn="l" defTabSz="1219170" rtl="0" eaLnBrk="1" latinLnBrk="0" hangingPunct="1">
              <a:defRPr sz="3200" kern="1200">
                <a:solidFill>
                  <a:schemeClr val="tx1"/>
                </a:solidFill>
                <a:latin typeface="Arial" panose="020B0604020202020204" pitchFamily="34" charset="0"/>
                <a:ea typeface="ＭＳ Ｐゴシック" panose="020B0600070205080204" pitchFamily="34" charset="-128"/>
                <a:cs typeface="+mn-cs"/>
              </a:defRPr>
            </a:lvl9pPr>
          </a:lstStyle>
          <a:p>
            <a:pPr algn="l" eaLnBrk="1" hangingPunct="1"/>
            <a:br>
              <a:rPr lang="en-US" altLang="en-US" sz="2400" b="1">
                <a:solidFill>
                  <a:srgbClr val="404E52"/>
                </a:solidFill>
                <a:latin typeface="Myriad Pro" panose="020B0503030403020204" pitchFamily="34" charset="0"/>
                <a:ea typeface="ＭＳ Ｐゴシック" panose="020B0600070205080204" pitchFamily="34" charset="-128"/>
              </a:rPr>
            </a:br>
            <a:r>
              <a:rPr lang="en-US" altLang="en-US" sz="3733" b="1">
                <a:latin typeface="Myriad Pro" panose="020B0503030403020204" pitchFamily="34" charset="0"/>
                <a:ea typeface="ＭＳ Ｐゴシック" panose="020B0600070205080204" pitchFamily="34" charset="-128"/>
              </a:rPr>
              <a:t>US Ethylene Dichloride Ambient Emissions </a:t>
            </a:r>
            <a:br>
              <a:rPr lang="en-US" altLang="en-US" sz="3733" b="1">
                <a:latin typeface="Myriad Pro" panose="020B0503030403020204" pitchFamily="34" charset="0"/>
                <a:ea typeface="ＭＳ Ｐゴシック" panose="020B0600070205080204" pitchFamily="34" charset="-128"/>
              </a:rPr>
            </a:br>
            <a:r>
              <a:rPr lang="en-US" altLang="en-US" sz="2400" b="1">
                <a:latin typeface="Myriad Pro" panose="020B0503030403020204" pitchFamily="34" charset="0"/>
                <a:ea typeface="ＭＳ Ｐゴシック" panose="020B0600070205080204" pitchFamily="34" charset="-128"/>
              </a:rPr>
              <a:t>On Unit Basis, Down 97.4% Per Lb. Produced Since 1987</a:t>
            </a:r>
            <a:endParaRPr lang="en-US" altLang="en-US" sz="1600">
              <a:latin typeface="Myriad Pro" panose="020B0503030403020204" pitchFamily="34" charset="0"/>
              <a:ea typeface="ＭＳ Ｐゴシック" panose="020B0600070205080204" pitchFamily="34" charset="-128"/>
            </a:endParaRPr>
          </a:p>
        </p:txBody>
      </p:sp>
      <p:pic>
        <p:nvPicPr>
          <p:cNvPr id="8196" name="Picture 3" descr="VI_logo.png">
            <a:extLst>
              <a:ext uri="{FF2B5EF4-FFF2-40B4-BE49-F238E27FC236}">
                <a16:creationId xmlns:a16="http://schemas.microsoft.com/office/drawing/2014/main" id="{08D9BCC0-E68A-4E92-A329-08F49678412E}"/>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9620251" y="397934"/>
            <a:ext cx="2216149" cy="5482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ectangle 5">
            <a:extLst>
              <a:ext uri="{FF2B5EF4-FFF2-40B4-BE49-F238E27FC236}">
                <a16:creationId xmlns:a16="http://schemas.microsoft.com/office/drawing/2014/main" id="{174022AF-FF69-0F5F-205D-6D63A3CE29DA}"/>
              </a:ext>
            </a:extLst>
          </p:cNvPr>
          <p:cNvSpPr/>
          <p:nvPr/>
        </p:nvSpPr>
        <p:spPr>
          <a:xfrm>
            <a:off x="7681534" y="3679152"/>
            <a:ext cx="3304701" cy="461665"/>
          </a:xfrm>
          <a:prstGeom prst="rect">
            <a:avLst/>
          </a:prstGeom>
        </p:spPr>
        <p:txBody>
          <a:bodyPr wrap="square">
            <a:spAutoFit/>
          </a:bodyPr>
          <a:lstStyle>
            <a:defPPr>
              <a:defRPr lang="en-US"/>
            </a:defPPr>
            <a:lvl1pPr algn="l" defTabSz="609585" rtl="0" eaLnBrk="0" fontAlgn="base" hangingPunct="0">
              <a:spcBef>
                <a:spcPct val="0"/>
              </a:spcBef>
              <a:spcAft>
                <a:spcPct val="0"/>
              </a:spcAft>
              <a:defRPr sz="3200" kern="1200">
                <a:solidFill>
                  <a:schemeClr val="tx1"/>
                </a:solidFill>
                <a:latin typeface="Arial" panose="020B0604020202020204" pitchFamily="34" charset="0"/>
                <a:ea typeface="ＭＳ Ｐゴシック" panose="020B0600070205080204" pitchFamily="34" charset="-128"/>
                <a:cs typeface="+mn-cs"/>
              </a:defRPr>
            </a:lvl1pPr>
            <a:lvl2pPr marL="609585" algn="l" defTabSz="609585" rtl="0" eaLnBrk="0" fontAlgn="base" hangingPunct="0">
              <a:spcBef>
                <a:spcPct val="0"/>
              </a:spcBef>
              <a:spcAft>
                <a:spcPct val="0"/>
              </a:spcAft>
              <a:defRPr sz="3200" kern="1200">
                <a:solidFill>
                  <a:schemeClr val="tx1"/>
                </a:solidFill>
                <a:latin typeface="Arial" panose="020B0604020202020204" pitchFamily="34" charset="0"/>
                <a:ea typeface="ＭＳ Ｐゴシック" panose="020B0600070205080204" pitchFamily="34" charset="-128"/>
                <a:cs typeface="+mn-cs"/>
              </a:defRPr>
            </a:lvl2pPr>
            <a:lvl3pPr marL="1219170" algn="l" defTabSz="609585" rtl="0" eaLnBrk="0" fontAlgn="base" hangingPunct="0">
              <a:spcBef>
                <a:spcPct val="0"/>
              </a:spcBef>
              <a:spcAft>
                <a:spcPct val="0"/>
              </a:spcAft>
              <a:defRPr sz="3200" kern="1200">
                <a:solidFill>
                  <a:schemeClr val="tx1"/>
                </a:solidFill>
                <a:latin typeface="Arial" panose="020B0604020202020204" pitchFamily="34" charset="0"/>
                <a:ea typeface="ＭＳ Ｐゴシック" panose="020B0600070205080204" pitchFamily="34" charset="-128"/>
                <a:cs typeface="+mn-cs"/>
              </a:defRPr>
            </a:lvl3pPr>
            <a:lvl4pPr marL="1828754" algn="l" defTabSz="609585" rtl="0" eaLnBrk="0" fontAlgn="base" hangingPunct="0">
              <a:spcBef>
                <a:spcPct val="0"/>
              </a:spcBef>
              <a:spcAft>
                <a:spcPct val="0"/>
              </a:spcAft>
              <a:defRPr sz="3200" kern="1200">
                <a:solidFill>
                  <a:schemeClr val="tx1"/>
                </a:solidFill>
                <a:latin typeface="Arial" panose="020B0604020202020204" pitchFamily="34" charset="0"/>
                <a:ea typeface="ＭＳ Ｐゴシック" panose="020B0600070205080204" pitchFamily="34" charset="-128"/>
                <a:cs typeface="+mn-cs"/>
              </a:defRPr>
            </a:lvl4pPr>
            <a:lvl5pPr marL="2438339" algn="l" defTabSz="609585" rtl="0" eaLnBrk="0" fontAlgn="base" hangingPunct="0">
              <a:spcBef>
                <a:spcPct val="0"/>
              </a:spcBef>
              <a:spcAft>
                <a:spcPct val="0"/>
              </a:spcAft>
              <a:defRPr sz="3200" kern="1200">
                <a:solidFill>
                  <a:schemeClr val="tx1"/>
                </a:solidFill>
                <a:latin typeface="Arial" panose="020B0604020202020204" pitchFamily="34" charset="0"/>
                <a:ea typeface="ＭＳ Ｐゴシック" panose="020B0600070205080204" pitchFamily="34" charset="-128"/>
                <a:cs typeface="+mn-cs"/>
              </a:defRPr>
            </a:lvl5pPr>
            <a:lvl6pPr marL="3047924" algn="l" defTabSz="1219170" rtl="0" eaLnBrk="1" latinLnBrk="0" hangingPunct="1">
              <a:defRPr sz="3200" kern="1200">
                <a:solidFill>
                  <a:schemeClr val="tx1"/>
                </a:solidFill>
                <a:latin typeface="Arial" panose="020B0604020202020204" pitchFamily="34" charset="0"/>
                <a:ea typeface="ＭＳ Ｐゴシック" panose="020B0600070205080204" pitchFamily="34" charset="-128"/>
                <a:cs typeface="+mn-cs"/>
              </a:defRPr>
            </a:lvl6pPr>
            <a:lvl7pPr marL="3657509" algn="l" defTabSz="1219170" rtl="0" eaLnBrk="1" latinLnBrk="0" hangingPunct="1">
              <a:defRPr sz="3200" kern="1200">
                <a:solidFill>
                  <a:schemeClr val="tx1"/>
                </a:solidFill>
                <a:latin typeface="Arial" panose="020B0604020202020204" pitchFamily="34" charset="0"/>
                <a:ea typeface="ＭＳ Ｐゴシック" panose="020B0600070205080204" pitchFamily="34" charset="-128"/>
                <a:cs typeface="+mn-cs"/>
              </a:defRPr>
            </a:lvl7pPr>
            <a:lvl8pPr marL="4267093" algn="l" defTabSz="1219170" rtl="0" eaLnBrk="1" latinLnBrk="0" hangingPunct="1">
              <a:defRPr sz="3200" kern="1200">
                <a:solidFill>
                  <a:schemeClr val="tx1"/>
                </a:solidFill>
                <a:latin typeface="Arial" panose="020B0604020202020204" pitchFamily="34" charset="0"/>
                <a:ea typeface="ＭＳ Ｐゴシック" panose="020B0600070205080204" pitchFamily="34" charset="-128"/>
                <a:cs typeface="+mn-cs"/>
              </a:defRPr>
            </a:lvl8pPr>
            <a:lvl9pPr marL="4876678" algn="l" defTabSz="1219170" rtl="0" eaLnBrk="1" latinLnBrk="0" hangingPunct="1">
              <a:defRPr sz="3200" kern="1200">
                <a:solidFill>
                  <a:schemeClr val="tx1"/>
                </a:solidFill>
                <a:latin typeface="Arial" panose="020B0604020202020204" pitchFamily="34" charset="0"/>
                <a:ea typeface="ＭＳ Ｐゴシック" panose="020B0600070205080204" pitchFamily="34" charset="-128"/>
                <a:cs typeface="+mn-cs"/>
              </a:defRPr>
            </a:lvl9pPr>
          </a:lstStyle>
          <a:p>
            <a:pPr marL="0" marR="0" lvl="0" indent="0" algn="l" defTabSz="685783" rtl="0" eaLnBrk="1" fontAlgn="auto" latinLnBrk="0" hangingPunct="1">
              <a:lnSpc>
                <a:spcPct val="100000"/>
              </a:lnSpc>
              <a:spcBef>
                <a:spcPts val="0"/>
              </a:spcBef>
              <a:spcAft>
                <a:spcPts val="0"/>
              </a:spcAft>
              <a:buClrTx/>
              <a:buSzTx/>
              <a:buFontTx/>
              <a:buNone/>
              <a:tabLst/>
              <a:defRPr/>
            </a:pPr>
            <a:r>
              <a:rPr lang="en-US" sz="1200" b="1">
                <a:latin typeface="Myriad Pro" panose="020B0503030403020204" pitchFamily="34" charset="0"/>
              </a:rPr>
              <a:t>Sources: US EPA TRI Data, Air and Water Data and American Chemistry Council resin report</a:t>
            </a:r>
          </a:p>
        </p:txBody>
      </p:sp>
      <p:sp>
        <p:nvSpPr>
          <p:cNvPr id="3" name="Slide Number Placeholder 2">
            <a:extLst>
              <a:ext uri="{FF2B5EF4-FFF2-40B4-BE49-F238E27FC236}">
                <a16:creationId xmlns:a16="http://schemas.microsoft.com/office/drawing/2014/main" id="{E5A91BDB-FA61-C814-12CD-C9FDDCDCC869}"/>
              </a:ext>
            </a:extLst>
          </p:cNvPr>
          <p:cNvSpPr txBox="1">
            <a:spLocks/>
          </p:cNvSpPr>
          <p:nvPr/>
        </p:nvSpPr>
        <p:spPr>
          <a:xfrm>
            <a:off x="11539496" y="6402400"/>
            <a:ext cx="466808" cy="262956"/>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A7B6D678-1BEE-794D-83BF-E9185EBE3859}" type="slidenum">
              <a:rPr lang="en-US" smtClean="0"/>
              <a:pPr/>
              <a:t>19</a:t>
            </a:fld>
            <a:endParaRPr lang="en-US"/>
          </a:p>
        </p:txBody>
      </p:sp>
      <p:sp>
        <p:nvSpPr>
          <p:cNvPr id="2" name="Footer Placeholder 1">
            <a:extLst>
              <a:ext uri="{FF2B5EF4-FFF2-40B4-BE49-F238E27FC236}">
                <a16:creationId xmlns:a16="http://schemas.microsoft.com/office/drawing/2014/main" id="{774449D4-589A-506D-B235-DF2E4C522893}"/>
              </a:ext>
            </a:extLst>
          </p:cNvPr>
          <p:cNvSpPr>
            <a:spLocks noGrp="1"/>
          </p:cNvSpPr>
          <p:nvPr>
            <p:ph type="ftr" sz="quarter" idx="11"/>
          </p:nvPr>
        </p:nvSpPr>
        <p:spPr>
          <a:xfrm>
            <a:off x="457200" y="6400000"/>
            <a:ext cx="5486400" cy="365125"/>
          </a:xfrm>
        </p:spPr>
        <p:txBody>
          <a:bodyPr/>
          <a:lstStyle/>
          <a:p>
            <a:pPr algn="l">
              <a:buNone/>
              <a:defRPr sz="1200"/>
            </a:pPr>
            <a:r>
              <a:rPr lang="en-US" sz="1200">
                <a:solidFill>
                  <a:srgbClr val="000000"/>
                </a:solidFill>
              </a:rPr>
              <a:t>© Copyright 2026 Vinyl Institute. All rights reserved.</a:t>
            </a:r>
          </a:p>
        </p:txBody>
      </p:sp>
    </p:spTree>
    <p:extLst>
      <p:ext uri="{BB962C8B-B14F-4D97-AF65-F5344CB8AC3E}">
        <p14:creationId xmlns:p14="http://schemas.microsoft.com/office/powerpoint/2010/main" val="2290330001"/>
      </p:ext>
    </p:extLst>
  </p:cSld>
  <p:clrMapOvr>
    <a:masterClrMapping/>
  </p:clrMapOvr>
  <mc:AlternateContent xmlns:mc="http://schemas.openxmlformats.org/markup-compatibility/2006" xmlns:p14="http://schemas.microsoft.com/office/powerpoint/2010/main">
    <mc:Choice Requires="p14">
      <p:transition spd="slow" p14:dur="2000" advTm="16031"/>
    </mc:Choice>
    <mc:Fallback xmlns="">
      <p:transition spd="slow" advTm="16031"/>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DC09C7-9276-91F6-C6EF-7D8C64E8A62F}"/>
              </a:ext>
            </a:extLst>
          </p:cNvPr>
          <p:cNvSpPr>
            <a:spLocks noGrp="1"/>
          </p:cNvSpPr>
          <p:nvPr>
            <p:ph type="title"/>
          </p:nvPr>
        </p:nvSpPr>
        <p:spPr/>
        <p:txBody>
          <a:bodyPr/>
          <a:lstStyle/>
          <a:p>
            <a:endParaRPr lang="en-US"/>
          </a:p>
        </p:txBody>
      </p:sp>
      <p:sp>
        <p:nvSpPr>
          <p:cNvPr id="3" name="Text Placeholder 2">
            <a:extLst>
              <a:ext uri="{FF2B5EF4-FFF2-40B4-BE49-F238E27FC236}">
                <a16:creationId xmlns:a16="http://schemas.microsoft.com/office/drawing/2014/main" id="{74C3421E-F860-D235-FDBC-622DD6418375}"/>
              </a:ext>
            </a:extLst>
          </p:cNvPr>
          <p:cNvSpPr>
            <a:spLocks noGrp="1"/>
          </p:cNvSpPr>
          <p:nvPr>
            <p:ph type="body" sz="half" idx="11"/>
          </p:nvPr>
        </p:nvSpPr>
        <p:spPr/>
        <p:txBody>
          <a:bodyPr vert="horz" lIns="91440" tIns="45720" rIns="91440" bIns="45720" rtlCol="0" anchor="t">
            <a:noAutofit/>
          </a:bodyPr>
          <a:lstStyle/>
          <a:p>
            <a:pPr marL="0" indent="0">
              <a:buNone/>
            </a:pPr>
            <a:r>
              <a:rPr lang="en-US" b="1" i="1">
                <a:solidFill>
                  <a:srgbClr val="242424"/>
                </a:solidFill>
                <a:highlight>
                  <a:srgbClr val="FFFFFF"/>
                </a:highlight>
                <a:latin typeface="Arial"/>
                <a:cs typeface="Arial"/>
              </a:rPr>
              <a:t>© Copyright 2026 Vinyl Institute. All rights reserved. </a:t>
            </a:r>
            <a:r>
              <a:rPr lang="en-US" i="1">
                <a:solidFill>
                  <a:srgbClr val="231F20"/>
                </a:solidFill>
                <a:highlight>
                  <a:srgbClr val="FFFFFF"/>
                </a:highlight>
                <a:latin typeface="Arial"/>
                <a:cs typeface="Arial"/>
              </a:rPr>
              <a:t>You are granted a limited, non-exclusive, non-sublicensable, revocable right to download content for your personal, non-commercial use, provided that you do not change any copyright, trademark, or other intellectual property notices that may accompany the content. You may not otherwise alter, archive, copy, reproduce, distribute, publish, transmit, modify, adapt, translate, display, distribute, sell, license, prepare derivative works based upon, or otherwise use or exploit the content. </a:t>
            </a:r>
            <a:r>
              <a:rPr lang="en-US" i="1" cap="all">
                <a:solidFill>
                  <a:srgbClr val="231F20"/>
                </a:solidFill>
                <a:highlight>
                  <a:srgbClr val="FFFFFF"/>
                </a:highlight>
                <a:latin typeface="Arial"/>
                <a:cs typeface="Arial"/>
              </a:rPr>
              <a:t>The content is</a:t>
            </a:r>
            <a:r>
              <a:rPr lang="en-US" i="1">
                <a:solidFill>
                  <a:srgbClr val="231F20"/>
                </a:solidFill>
                <a:highlight>
                  <a:srgbClr val="FFFFFF"/>
                </a:highlight>
                <a:latin typeface="Arial"/>
                <a:cs typeface="Arial"/>
              </a:rPr>
              <a:t> PROVIDED “AS IS,” WITHOUT ANY WARRANTIES, INCLUDING (WITHOUT LIMITATION), WARRANTIES OF MERCHANTABILITY, FITNESS FOR A PARTICULAR USE OR PURPOSE, OR NON-INFRINGEMENT.THE VINYL INSTITUTE DOES NOT REPRESENT OR WARRANT THAT ANY CONTENT IS ACCURATE, COMPLETE, RELIABLE, OR ERROR-FREE.</a:t>
            </a:r>
            <a:endParaRPr lang="en-US"/>
          </a:p>
        </p:txBody>
      </p:sp>
    </p:spTree>
    <p:extLst>
      <p:ext uri="{BB962C8B-B14F-4D97-AF65-F5344CB8AC3E}">
        <p14:creationId xmlns:p14="http://schemas.microsoft.com/office/powerpoint/2010/main" val="113984593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5293390-C88E-E90D-21F7-2A6E68479E04}"/>
            </a:ext>
          </a:extLst>
        </p:cNvPr>
        <p:cNvGrpSpPr/>
        <p:nvPr/>
      </p:nvGrpSpPr>
      <p:grpSpPr>
        <a:xfrm>
          <a:off x="0" y="0"/>
          <a:ext cx="0" cy="0"/>
          <a:chOff x="0" y="0"/>
          <a:chExt cx="0" cy="0"/>
        </a:xfrm>
      </p:grpSpPr>
      <p:pic>
        <p:nvPicPr>
          <p:cNvPr id="6" name="Picture 5">
            <a:extLst>
              <a:ext uri="{FF2B5EF4-FFF2-40B4-BE49-F238E27FC236}">
                <a16:creationId xmlns:a16="http://schemas.microsoft.com/office/drawing/2014/main" id="{1A10E02A-2D4E-D301-4512-47DD424C4CF3}"/>
              </a:ext>
            </a:extLst>
          </p:cNvPr>
          <p:cNvPicPr>
            <a:picLocks noChangeAspect="1"/>
          </p:cNvPicPr>
          <p:nvPr/>
        </p:nvPicPr>
        <p:blipFill>
          <a:blip r:embed="rId3"/>
          <a:srcRect l="788"/>
          <a:stretch>
            <a:fillRect/>
          </a:stretch>
        </p:blipFill>
        <p:spPr>
          <a:xfrm>
            <a:off x="2282757" y="989094"/>
            <a:ext cx="7687534" cy="5301394"/>
          </a:xfrm>
          <a:prstGeom prst="rect">
            <a:avLst/>
          </a:prstGeom>
        </p:spPr>
      </p:pic>
      <p:sp>
        <p:nvSpPr>
          <p:cNvPr id="4" name="Title 3">
            <a:extLst>
              <a:ext uri="{FF2B5EF4-FFF2-40B4-BE49-F238E27FC236}">
                <a16:creationId xmlns:a16="http://schemas.microsoft.com/office/drawing/2014/main" id="{694F53AD-EFD4-269C-1C69-9944379FAB45}"/>
              </a:ext>
            </a:extLst>
          </p:cNvPr>
          <p:cNvSpPr>
            <a:spLocks noGrp="1"/>
          </p:cNvSpPr>
          <p:nvPr>
            <p:ph type="title"/>
          </p:nvPr>
        </p:nvSpPr>
        <p:spPr/>
        <p:txBody>
          <a:bodyPr/>
          <a:lstStyle/>
          <a:p>
            <a:r>
              <a:rPr lang="en-US"/>
              <a:t>Vinyl Production Emissions Performance ​</a:t>
            </a:r>
          </a:p>
        </p:txBody>
      </p:sp>
      <p:sp>
        <p:nvSpPr>
          <p:cNvPr id="13" name="TextBox 12">
            <a:extLst>
              <a:ext uri="{FF2B5EF4-FFF2-40B4-BE49-F238E27FC236}">
                <a16:creationId xmlns:a16="http://schemas.microsoft.com/office/drawing/2014/main" id="{828D9E7D-C109-A610-593F-1E5B745C388C}"/>
              </a:ext>
            </a:extLst>
          </p:cNvPr>
          <p:cNvSpPr txBox="1"/>
          <p:nvPr/>
        </p:nvSpPr>
        <p:spPr>
          <a:xfrm>
            <a:off x="1974986" y="6248713"/>
            <a:ext cx="6041137" cy="2769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200"/>
              <a:t>TEQ + Toxic equivalent potency</a:t>
            </a:r>
          </a:p>
        </p:txBody>
      </p:sp>
      <p:sp>
        <p:nvSpPr>
          <p:cNvPr id="3" name="TextBox 2">
            <a:extLst>
              <a:ext uri="{FF2B5EF4-FFF2-40B4-BE49-F238E27FC236}">
                <a16:creationId xmlns:a16="http://schemas.microsoft.com/office/drawing/2014/main" id="{62E06A97-ECF5-D96E-9549-92B6FF04AF9B}"/>
              </a:ext>
            </a:extLst>
          </p:cNvPr>
          <p:cNvSpPr txBox="1"/>
          <p:nvPr/>
        </p:nvSpPr>
        <p:spPr>
          <a:xfrm>
            <a:off x="1978645" y="6533158"/>
            <a:ext cx="7154534" cy="2769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200">
                <a:latin typeface="Calibri"/>
                <a:ea typeface="Calibri"/>
                <a:cs typeface="Calibri"/>
              </a:rPr>
              <a:t>U.S. EPA Toxic Release Inventory data air and water from all regulated sources in the U.S.</a:t>
            </a:r>
            <a:endParaRPr lang="en-US"/>
          </a:p>
        </p:txBody>
      </p:sp>
      <p:sp>
        <p:nvSpPr>
          <p:cNvPr id="14" name="Footer Placeholder 14">
            <a:extLst>
              <a:ext uri="{FF2B5EF4-FFF2-40B4-BE49-F238E27FC236}">
                <a16:creationId xmlns:a16="http://schemas.microsoft.com/office/drawing/2014/main" id="{CC009F01-EA01-4065-ADC7-33FDF47B20D5}"/>
              </a:ext>
            </a:extLst>
          </p:cNvPr>
          <p:cNvSpPr>
            <a:spLocks noGrp="1"/>
          </p:cNvSpPr>
          <p:nvPr>
            <p:ph type="ftr" sz="quarter" idx="11"/>
          </p:nvPr>
        </p:nvSpPr>
        <p:spPr>
          <a:xfrm>
            <a:off x="457200" y="6400000"/>
            <a:ext cx="5486400" cy="365125"/>
          </a:xfrm>
        </p:spPr>
        <p:txBody>
          <a:bodyPr/>
          <a:lstStyle/>
          <a:p>
            <a:pPr algn="l">
              <a:buNone/>
              <a:defRPr sz="1200"/>
            </a:pPr>
            <a:r>
              <a:rPr lang="en-US" sz="1200">
                <a:solidFill>
                  <a:srgbClr val="000000"/>
                </a:solidFill>
              </a:rPr>
              <a:t>© Copyright 2026 Vinyl Institute. All rights reserved.</a:t>
            </a:r>
          </a:p>
        </p:txBody>
      </p:sp>
    </p:spTree>
    <p:extLst>
      <p:ext uri="{BB962C8B-B14F-4D97-AF65-F5344CB8AC3E}">
        <p14:creationId xmlns:p14="http://schemas.microsoft.com/office/powerpoint/2010/main" val="293727109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2333B7F5-87E7-A21C-A50C-66DAF867B645}"/>
              </a:ext>
            </a:extLst>
          </p:cNvPr>
          <p:cNvSpPr>
            <a:spLocks noGrp="1"/>
          </p:cNvSpPr>
          <p:nvPr>
            <p:ph type="body" sz="quarter" idx="11"/>
          </p:nvPr>
        </p:nvSpPr>
        <p:spPr/>
        <p:txBody>
          <a:bodyPr vert="horz" lIns="91440" tIns="45720" rIns="91440" bIns="45720" rtlCol="0" anchor="t">
            <a:noAutofit/>
          </a:bodyPr>
          <a:lstStyle/>
          <a:p>
            <a:r>
              <a:rPr lang="en-US" sz="2400">
                <a:latin typeface="Trebuchet MS"/>
              </a:rPr>
              <a:t>Vinyl uses AND APPLICATIONs</a:t>
            </a:r>
          </a:p>
        </p:txBody>
      </p:sp>
      <p:pic>
        <p:nvPicPr>
          <p:cNvPr id="9" name="Picture Placeholder 8">
            <a:extLst>
              <a:ext uri="{FF2B5EF4-FFF2-40B4-BE49-F238E27FC236}">
                <a16:creationId xmlns:a16="http://schemas.microsoft.com/office/drawing/2014/main" id="{D86049C6-D34A-77CE-92C7-87460CD2051C}"/>
              </a:ext>
            </a:extLst>
          </p:cNvPr>
          <p:cNvPicPr>
            <a:picLocks noGrp="1" noChangeAspect="1"/>
          </p:cNvPicPr>
          <p:nvPr>
            <p:ph type="pic" sz="quarter" idx="13"/>
          </p:nvPr>
        </p:nvPicPr>
        <p:blipFill>
          <a:blip r:embed="rId3" cstate="email">
            <a:extLst>
              <a:ext uri="{28A0092B-C50C-407E-A947-70E740481C1C}">
                <a14:useLocalDpi xmlns:a14="http://schemas.microsoft.com/office/drawing/2010/main"/>
              </a:ext>
            </a:extLst>
          </a:blip>
          <a:srcRect/>
          <a:stretch/>
        </p:blipFill>
        <p:spPr>
          <a:xfrm>
            <a:off x="0" y="0"/>
            <a:ext cx="7507288" cy="6129338"/>
          </a:xfrm>
        </p:spPr>
      </p:pic>
      <p:sp>
        <p:nvSpPr>
          <p:cNvPr id="10" name="Footer Placeholder 10">
            <a:extLst>
              <a:ext uri="{FF2B5EF4-FFF2-40B4-BE49-F238E27FC236}">
                <a16:creationId xmlns:a16="http://schemas.microsoft.com/office/drawing/2014/main" id="{D1E7B1C3-94A7-400B-91B6-B072E3C39A48}"/>
              </a:ext>
            </a:extLst>
          </p:cNvPr>
          <p:cNvSpPr>
            <a:spLocks noGrp="1"/>
          </p:cNvSpPr>
          <p:nvPr>
            <p:ph type="ftr" sz="quarter" idx="11"/>
          </p:nvPr>
        </p:nvSpPr>
        <p:spPr>
          <a:xfrm>
            <a:off x="457200" y="6400000"/>
            <a:ext cx="6663690" cy="377990"/>
          </a:xfrm>
        </p:spPr>
        <p:txBody>
          <a:bodyPr/>
          <a:lstStyle/>
          <a:p>
            <a:pPr algn="l">
              <a:buNone/>
              <a:defRPr sz="1200"/>
            </a:pPr>
            <a:r>
              <a:rPr lang="en-US" sz="1200">
                <a:solidFill>
                  <a:srgbClr val="000000"/>
                </a:solidFill>
              </a:rPr>
              <a:t>© Copyright 2026 Vinyl Institute. All rights reserved.</a:t>
            </a:r>
          </a:p>
        </p:txBody>
      </p:sp>
    </p:spTree>
    <p:extLst>
      <p:ext uri="{BB962C8B-B14F-4D97-AF65-F5344CB8AC3E}">
        <p14:creationId xmlns:p14="http://schemas.microsoft.com/office/powerpoint/2010/main" val="203011599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E9B0D845-94A6-BF44-96E7-F88719CF48CA}"/>
              </a:ext>
            </a:extLst>
          </p:cNvPr>
          <p:cNvSpPr>
            <a:spLocks noGrp="1"/>
          </p:cNvSpPr>
          <p:nvPr>
            <p:ph type="title"/>
          </p:nvPr>
        </p:nvSpPr>
        <p:spPr>
          <a:xfrm>
            <a:off x="533645" y="476108"/>
            <a:ext cx="10820154" cy="819776"/>
          </a:xfrm>
        </p:spPr>
        <p:txBody>
          <a:bodyPr/>
          <a:lstStyle/>
          <a:p>
            <a:r>
              <a:rPr lang="en-US"/>
              <a:t>Vinyl is Essential </a:t>
            </a:r>
            <a:br>
              <a:rPr lang="en-US"/>
            </a:br>
            <a:r>
              <a:rPr lang="en-US"/>
              <a:t>to Everyday Life</a:t>
            </a:r>
          </a:p>
        </p:txBody>
      </p:sp>
      <p:sp>
        <p:nvSpPr>
          <p:cNvPr id="7" name="Text Placeholder 6">
            <a:extLst>
              <a:ext uri="{FF2B5EF4-FFF2-40B4-BE49-F238E27FC236}">
                <a16:creationId xmlns:a16="http://schemas.microsoft.com/office/drawing/2014/main" id="{03C1AB19-ABED-B715-8D0C-1C9386B30FF0}"/>
              </a:ext>
            </a:extLst>
          </p:cNvPr>
          <p:cNvSpPr>
            <a:spLocks noGrp="1"/>
          </p:cNvSpPr>
          <p:nvPr>
            <p:ph type="body" sz="half" idx="11"/>
          </p:nvPr>
        </p:nvSpPr>
        <p:spPr>
          <a:xfrm>
            <a:off x="533645" y="2362442"/>
            <a:ext cx="5155956" cy="2133116"/>
          </a:xfrm>
        </p:spPr>
        <p:txBody>
          <a:bodyPr/>
          <a:lstStyle/>
          <a:p>
            <a:pPr marL="228600" indent="-228600">
              <a:lnSpc>
                <a:spcPct val="100000"/>
              </a:lnSpc>
              <a:spcBef>
                <a:spcPts val="600"/>
              </a:spcBef>
              <a:spcAft>
                <a:spcPts val="600"/>
              </a:spcAft>
            </a:pPr>
            <a:r>
              <a:rPr lang="en-US" sz="2000">
                <a:latin typeface="+mn-lt"/>
              </a:rPr>
              <a:t>Healthcare</a:t>
            </a:r>
          </a:p>
          <a:p>
            <a:pPr marL="228600" indent="-228600">
              <a:lnSpc>
                <a:spcPct val="100000"/>
              </a:lnSpc>
              <a:spcBef>
                <a:spcPts val="600"/>
              </a:spcBef>
              <a:spcAft>
                <a:spcPts val="600"/>
              </a:spcAft>
            </a:pPr>
            <a:r>
              <a:rPr lang="en-US" sz="2000">
                <a:latin typeface="+mn-lt"/>
              </a:rPr>
              <a:t>Aerospace</a:t>
            </a:r>
          </a:p>
          <a:p>
            <a:pPr marL="228600" indent="-228600">
              <a:lnSpc>
                <a:spcPct val="100000"/>
              </a:lnSpc>
              <a:spcBef>
                <a:spcPts val="600"/>
              </a:spcBef>
              <a:spcAft>
                <a:spcPts val="600"/>
              </a:spcAft>
            </a:pPr>
            <a:r>
              <a:rPr lang="en-US" sz="2000">
                <a:latin typeface="+mn-lt"/>
              </a:rPr>
              <a:t>Automotive</a:t>
            </a:r>
          </a:p>
          <a:p>
            <a:pPr marL="228600" indent="-228600">
              <a:lnSpc>
                <a:spcPct val="100000"/>
              </a:lnSpc>
              <a:spcBef>
                <a:spcPts val="600"/>
              </a:spcBef>
              <a:spcAft>
                <a:spcPts val="600"/>
              </a:spcAft>
            </a:pPr>
            <a:r>
              <a:rPr lang="en-US" sz="2000">
                <a:latin typeface="+mn-lt"/>
              </a:rPr>
              <a:t>Packaging</a:t>
            </a:r>
          </a:p>
          <a:p>
            <a:pPr marL="228600" indent="-228600">
              <a:lnSpc>
                <a:spcPct val="100000"/>
              </a:lnSpc>
              <a:spcBef>
                <a:spcPts val="600"/>
              </a:spcBef>
              <a:spcAft>
                <a:spcPts val="600"/>
              </a:spcAft>
            </a:pPr>
            <a:r>
              <a:rPr lang="en-US" sz="2000">
                <a:latin typeface="+mn-lt"/>
              </a:rPr>
              <a:t>Building construction</a:t>
            </a:r>
          </a:p>
          <a:p>
            <a:pPr marL="0" indent="0">
              <a:buNone/>
            </a:pPr>
            <a:endParaRPr lang="en-US"/>
          </a:p>
        </p:txBody>
      </p:sp>
      <p:pic>
        <p:nvPicPr>
          <p:cNvPr id="10" name="Picture 9">
            <a:extLst>
              <a:ext uri="{FF2B5EF4-FFF2-40B4-BE49-F238E27FC236}">
                <a16:creationId xmlns:a16="http://schemas.microsoft.com/office/drawing/2014/main" id="{91B9B74A-D7BD-D442-7F14-7ECF1A1E06C4}"/>
              </a:ext>
            </a:extLst>
          </p:cNvPr>
          <p:cNvPicPr>
            <a:picLocks noChangeAspect="1"/>
          </p:cNvPicPr>
          <p:nvPr/>
        </p:nvPicPr>
        <p:blipFill>
          <a:blip r:embed="rId3" cstate="email">
            <a:extLst>
              <a:ext uri="{28A0092B-C50C-407E-A947-70E740481C1C}">
                <a14:useLocalDpi xmlns:a14="http://schemas.microsoft.com/office/drawing/2010/main"/>
              </a:ext>
            </a:extLst>
          </a:blip>
          <a:srcRect/>
          <a:stretch/>
        </p:blipFill>
        <p:spPr>
          <a:xfrm>
            <a:off x="5189427" y="0"/>
            <a:ext cx="6997679" cy="5930900"/>
          </a:xfrm>
          <a:prstGeom prst="rect">
            <a:avLst/>
          </a:prstGeom>
        </p:spPr>
      </p:pic>
      <p:sp>
        <p:nvSpPr>
          <p:cNvPr id="11" name="Footer Placeholder 11">
            <a:extLst>
              <a:ext uri="{FF2B5EF4-FFF2-40B4-BE49-F238E27FC236}">
                <a16:creationId xmlns:a16="http://schemas.microsoft.com/office/drawing/2014/main" id="{707070DB-D450-46AB-BEC5-BB129B4122DF}"/>
              </a:ext>
            </a:extLst>
          </p:cNvPr>
          <p:cNvSpPr>
            <a:spLocks noGrp="1"/>
          </p:cNvSpPr>
          <p:nvPr>
            <p:ph type="ftr" sz="quarter" idx="11"/>
          </p:nvPr>
        </p:nvSpPr>
        <p:spPr>
          <a:xfrm>
            <a:off x="457200" y="6400000"/>
            <a:ext cx="5486400" cy="365125"/>
          </a:xfrm>
        </p:spPr>
        <p:txBody>
          <a:bodyPr/>
          <a:lstStyle/>
          <a:p>
            <a:pPr algn="l">
              <a:buNone/>
              <a:defRPr sz="1200"/>
            </a:pPr>
            <a:r>
              <a:rPr lang="en-US" sz="1200">
                <a:solidFill>
                  <a:srgbClr val="000000"/>
                </a:solidFill>
              </a:rPr>
              <a:t>© Copyright 2026 Vinyl Institute. All rights reserved.</a:t>
            </a:r>
          </a:p>
        </p:txBody>
      </p:sp>
    </p:spTree>
    <p:extLst>
      <p:ext uri="{BB962C8B-B14F-4D97-AF65-F5344CB8AC3E}">
        <p14:creationId xmlns:p14="http://schemas.microsoft.com/office/powerpoint/2010/main" val="43967593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573F5562-D7B2-3A94-D6FB-7B77EA37AAB3}"/>
              </a:ext>
            </a:extLst>
          </p:cNvPr>
          <p:cNvSpPr>
            <a:spLocks noGrp="1"/>
          </p:cNvSpPr>
          <p:nvPr>
            <p:ph type="title"/>
          </p:nvPr>
        </p:nvSpPr>
        <p:spPr>
          <a:xfrm>
            <a:off x="533645" y="1051202"/>
            <a:ext cx="11124711" cy="505540"/>
          </a:xfrm>
        </p:spPr>
        <p:txBody>
          <a:bodyPr/>
          <a:lstStyle/>
          <a:p>
            <a:r>
              <a:rPr lang="en-US">
                <a:solidFill>
                  <a:srgbClr val="0070C0"/>
                </a:solidFill>
              </a:rPr>
              <a:t>Vinyl and the Sustainable Development Goals</a:t>
            </a:r>
            <a:endParaRPr lang="en-US">
              <a:solidFill>
                <a:srgbClr val="000000"/>
              </a:solidFill>
            </a:endParaRPr>
          </a:p>
          <a:p>
            <a:endParaRPr lang="en-US" dirty="0"/>
          </a:p>
        </p:txBody>
      </p:sp>
      <p:pic>
        <p:nvPicPr>
          <p:cNvPr id="8" name="Picture 7" descr="A chart of sustainable development goals  AI-generated content may be incorrect.">
            <a:extLst>
              <a:ext uri="{FF2B5EF4-FFF2-40B4-BE49-F238E27FC236}">
                <a16:creationId xmlns:a16="http://schemas.microsoft.com/office/drawing/2014/main" id="{FE07F8DD-C5E9-9529-BAEE-564E3595D932}"/>
              </a:ext>
            </a:extLst>
          </p:cNvPr>
          <p:cNvPicPr>
            <a:picLocks noChangeAspect="1"/>
          </p:cNvPicPr>
          <p:nvPr/>
        </p:nvPicPr>
        <p:blipFill>
          <a:blip r:embed="rId3"/>
          <a:stretch>
            <a:fillRect/>
          </a:stretch>
        </p:blipFill>
        <p:spPr>
          <a:xfrm>
            <a:off x="2083549" y="1474848"/>
            <a:ext cx="7248525" cy="4943475"/>
          </a:xfrm>
          <a:prstGeom prst="rect">
            <a:avLst/>
          </a:prstGeom>
        </p:spPr>
      </p:pic>
      <p:sp>
        <p:nvSpPr>
          <p:cNvPr id="9" name="Footer Placeholder 9">
            <a:extLst>
              <a:ext uri="{FF2B5EF4-FFF2-40B4-BE49-F238E27FC236}">
                <a16:creationId xmlns:a16="http://schemas.microsoft.com/office/drawing/2014/main" id="{811EC8BB-0C2B-488B-9C02-493640D837BF}"/>
              </a:ext>
            </a:extLst>
          </p:cNvPr>
          <p:cNvSpPr>
            <a:spLocks noGrp="1"/>
          </p:cNvSpPr>
          <p:nvPr>
            <p:ph type="ftr" sz="quarter" idx="11"/>
          </p:nvPr>
        </p:nvSpPr>
        <p:spPr>
          <a:xfrm>
            <a:off x="457200" y="6400000"/>
            <a:ext cx="5486400" cy="365125"/>
          </a:xfrm>
        </p:spPr>
        <p:txBody>
          <a:bodyPr/>
          <a:lstStyle/>
          <a:p>
            <a:pPr algn="l">
              <a:buNone/>
              <a:defRPr sz="1200"/>
            </a:pPr>
            <a:r>
              <a:rPr lang="en-US" sz="1200">
                <a:solidFill>
                  <a:srgbClr val="000000"/>
                </a:solidFill>
              </a:rPr>
              <a:t>© Copyright 2026 Vinyl Institute. All rights reserved.</a:t>
            </a:r>
          </a:p>
        </p:txBody>
      </p:sp>
    </p:spTree>
    <p:extLst>
      <p:ext uri="{BB962C8B-B14F-4D97-AF65-F5344CB8AC3E}">
        <p14:creationId xmlns:p14="http://schemas.microsoft.com/office/powerpoint/2010/main" val="126791765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Content Placeholder 6" descr="A group of surgeons in a room  Description automatically generated">
            <a:extLst>
              <a:ext uri="{FF2B5EF4-FFF2-40B4-BE49-F238E27FC236}">
                <a16:creationId xmlns:a16="http://schemas.microsoft.com/office/drawing/2014/main" id="{334ACD93-D930-0C05-C7D9-3806F3143D8E}"/>
              </a:ext>
            </a:extLst>
          </p:cNvPr>
          <p:cNvPicPr>
            <a:picLocks noGrp="1" noChangeAspect="1"/>
          </p:cNvPicPr>
          <p:nvPr>
            <p:ph type="pic" sz="quarter" idx="13"/>
          </p:nvPr>
        </p:nvPicPr>
        <p:blipFill>
          <a:blip r:embed="rId3"/>
          <a:srcRect r="-3" b="1809"/>
          <a:stretch>
            <a:fillRect/>
          </a:stretch>
        </p:blipFill>
        <p:spPr>
          <a:xfrm>
            <a:off x="6158206" y="1295884"/>
            <a:ext cx="5500150" cy="4833454"/>
          </a:xfrm>
          <a:noFill/>
        </p:spPr>
      </p:pic>
      <p:sp>
        <p:nvSpPr>
          <p:cNvPr id="2" name="Title 1">
            <a:extLst>
              <a:ext uri="{FF2B5EF4-FFF2-40B4-BE49-F238E27FC236}">
                <a16:creationId xmlns:a16="http://schemas.microsoft.com/office/drawing/2014/main" id="{74EBC9C0-2401-78B3-5D8D-AFABA0604B66}"/>
              </a:ext>
            </a:extLst>
          </p:cNvPr>
          <p:cNvSpPr>
            <a:spLocks noGrp="1"/>
          </p:cNvSpPr>
          <p:nvPr>
            <p:ph type="title"/>
          </p:nvPr>
        </p:nvSpPr>
        <p:spPr>
          <a:xfrm>
            <a:off x="533645" y="476108"/>
            <a:ext cx="11124711" cy="505540"/>
          </a:xfrm>
        </p:spPr>
        <p:txBody>
          <a:bodyPr anchor="b">
            <a:normAutofit/>
          </a:bodyPr>
          <a:lstStyle/>
          <a:p>
            <a:r>
              <a:rPr lang="en-US" b="0"/>
              <a:t>Vinyl and SDG 3: Good Health and Well-Being</a:t>
            </a:r>
          </a:p>
        </p:txBody>
      </p:sp>
      <p:sp>
        <p:nvSpPr>
          <p:cNvPr id="4" name="Content Placeholder 3">
            <a:extLst>
              <a:ext uri="{FF2B5EF4-FFF2-40B4-BE49-F238E27FC236}">
                <a16:creationId xmlns:a16="http://schemas.microsoft.com/office/drawing/2014/main" id="{3CD42A02-9598-B2E9-D6A7-7249766DD880}"/>
              </a:ext>
            </a:extLst>
          </p:cNvPr>
          <p:cNvSpPr>
            <a:spLocks noGrp="1"/>
          </p:cNvSpPr>
          <p:nvPr>
            <p:ph type="body" sz="half" idx="14"/>
          </p:nvPr>
        </p:nvSpPr>
        <p:spPr>
          <a:xfrm>
            <a:off x="533645" y="1295883"/>
            <a:ext cx="5083757" cy="4833453"/>
          </a:xfrm>
        </p:spPr>
        <p:txBody>
          <a:bodyPr vert="horz" lIns="0" tIns="0" rIns="548640" bIns="0" rtlCol="0">
            <a:normAutofit/>
          </a:bodyPr>
          <a:lstStyle/>
          <a:p>
            <a:r>
              <a:rPr lang="en-US" b="1"/>
              <a:t>One-quarter of all medical devices use PVC due to its performance and cost-effectiveness.</a:t>
            </a:r>
          </a:p>
          <a:p>
            <a:pPr marL="285750" indent="-285750">
              <a:buFont typeface="Arial"/>
              <a:buChar char="•"/>
            </a:pPr>
            <a:r>
              <a:rPr lang="en-US"/>
              <a:t>PVC blood bags preserve blood for up to 42 days</a:t>
            </a:r>
          </a:p>
          <a:p>
            <a:pPr marL="285750" indent="-285750">
              <a:buFont typeface="Arial"/>
              <a:buChar char="•"/>
            </a:pPr>
            <a:r>
              <a:rPr lang="en-US"/>
              <a:t>PVC flooring, wall protection, and coated fabrics help prevent the spread of infectious bacteria</a:t>
            </a:r>
          </a:p>
          <a:p>
            <a:pPr marL="285750" indent="-285750">
              <a:buFont typeface="Arial"/>
              <a:buChar char="•"/>
            </a:pPr>
            <a:r>
              <a:rPr lang="en-US"/>
              <a:t>PVC medical applications protect  healthcare professionals and caregivers from serious contagions</a:t>
            </a:r>
          </a:p>
        </p:txBody>
      </p:sp>
      <p:sp>
        <p:nvSpPr>
          <p:cNvPr id="8" name="Footer Placeholder 8">
            <a:extLst>
              <a:ext uri="{FF2B5EF4-FFF2-40B4-BE49-F238E27FC236}">
                <a16:creationId xmlns:a16="http://schemas.microsoft.com/office/drawing/2014/main" id="{41029BBA-0BCE-4F18-9D6F-F52BD3289ECC}"/>
              </a:ext>
            </a:extLst>
          </p:cNvPr>
          <p:cNvSpPr>
            <a:spLocks noGrp="1"/>
          </p:cNvSpPr>
          <p:nvPr>
            <p:ph type="ftr" sz="quarter" idx="11"/>
          </p:nvPr>
        </p:nvSpPr>
        <p:spPr>
          <a:xfrm>
            <a:off x="457200" y="6400000"/>
            <a:ext cx="5486400" cy="365125"/>
          </a:xfrm>
        </p:spPr>
        <p:txBody>
          <a:bodyPr/>
          <a:lstStyle/>
          <a:p>
            <a:pPr algn="l">
              <a:buNone/>
              <a:defRPr sz="1200"/>
            </a:pPr>
            <a:r>
              <a:rPr lang="en-US" sz="1200">
                <a:solidFill>
                  <a:srgbClr val="000000"/>
                </a:solidFill>
              </a:rPr>
              <a:t>© Copyright 2026 Vinyl Institute. All rights reserved.</a:t>
            </a:r>
          </a:p>
        </p:txBody>
      </p:sp>
    </p:spTree>
    <p:extLst>
      <p:ext uri="{BB962C8B-B14F-4D97-AF65-F5344CB8AC3E}">
        <p14:creationId xmlns:p14="http://schemas.microsoft.com/office/powerpoint/2010/main" val="285598339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Placeholder 7" descr="A construction workers working on a pipe with Corinth Canal in the background  Description automatically generated">
            <a:extLst>
              <a:ext uri="{FF2B5EF4-FFF2-40B4-BE49-F238E27FC236}">
                <a16:creationId xmlns:a16="http://schemas.microsoft.com/office/drawing/2014/main" id="{6DEBC3BB-E2BB-815F-EC2C-E6F932FB48ED}"/>
              </a:ext>
            </a:extLst>
          </p:cNvPr>
          <p:cNvPicPr>
            <a:picLocks noChangeAspect="1"/>
          </p:cNvPicPr>
          <p:nvPr/>
        </p:nvPicPr>
        <p:blipFill>
          <a:blip r:embed="rId3"/>
          <a:srcRect l="20476" r="20476"/>
          <a:stretch>
            <a:fillRect/>
          </a:stretch>
        </p:blipFill>
        <p:spPr>
          <a:xfrm>
            <a:off x="7369175" y="1805"/>
            <a:ext cx="4822825" cy="6125727"/>
          </a:xfrm>
          <a:prstGeom prst="rect">
            <a:avLst/>
          </a:prstGeom>
          <a:noFill/>
        </p:spPr>
      </p:pic>
      <p:sp>
        <p:nvSpPr>
          <p:cNvPr id="2" name="Title 1">
            <a:extLst>
              <a:ext uri="{FF2B5EF4-FFF2-40B4-BE49-F238E27FC236}">
                <a16:creationId xmlns:a16="http://schemas.microsoft.com/office/drawing/2014/main" id="{FFD78873-E3CE-6AF9-19A7-8192FA13EC8A}"/>
              </a:ext>
            </a:extLst>
          </p:cNvPr>
          <p:cNvSpPr>
            <a:spLocks noGrp="1"/>
          </p:cNvSpPr>
          <p:nvPr>
            <p:ph type="title"/>
          </p:nvPr>
        </p:nvSpPr>
        <p:spPr>
          <a:xfrm>
            <a:off x="533645" y="741922"/>
            <a:ext cx="6546424" cy="505540"/>
          </a:xfrm>
        </p:spPr>
        <p:txBody>
          <a:bodyPr anchor="b">
            <a:noAutofit/>
          </a:bodyPr>
          <a:lstStyle/>
          <a:p>
            <a:r>
              <a:rPr lang="en-US" b="0">
                <a:latin typeface="Trebuchet MS"/>
              </a:rPr>
              <a:t>Vinyl and SDG 6: Clean Water and Sanitation</a:t>
            </a:r>
          </a:p>
        </p:txBody>
      </p:sp>
      <p:sp>
        <p:nvSpPr>
          <p:cNvPr id="4" name="Content Placeholder 3">
            <a:extLst>
              <a:ext uri="{FF2B5EF4-FFF2-40B4-BE49-F238E27FC236}">
                <a16:creationId xmlns:a16="http://schemas.microsoft.com/office/drawing/2014/main" id="{517702A6-3677-6C5B-1A01-1498E838F359}"/>
              </a:ext>
            </a:extLst>
          </p:cNvPr>
          <p:cNvSpPr>
            <a:spLocks noGrp="1"/>
          </p:cNvSpPr>
          <p:nvPr>
            <p:ph type="body" sz="half" idx="11"/>
          </p:nvPr>
        </p:nvSpPr>
        <p:spPr>
          <a:xfrm>
            <a:off x="533645" y="1712326"/>
            <a:ext cx="6294728" cy="3687596"/>
          </a:xfrm>
        </p:spPr>
        <p:txBody>
          <a:bodyPr vert="horz" lIns="0" tIns="0" rIns="182880" bIns="0" rtlCol="0" anchor="t">
            <a:noAutofit/>
          </a:bodyPr>
          <a:lstStyle/>
          <a:p>
            <a:r>
              <a:rPr lang="en-US" b="1">
                <a:latin typeface="Trebuchet MS"/>
              </a:rPr>
              <a:t>PVC pipes safely deliver clean water and wastewater.</a:t>
            </a:r>
          </a:p>
          <a:p>
            <a:pPr marL="285750" indent="-285750">
              <a:buFont typeface="Arial"/>
              <a:buChar char="•"/>
            </a:pPr>
            <a:r>
              <a:rPr lang="en-US">
                <a:latin typeface="Trebuchet MS"/>
              </a:rPr>
              <a:t>NSF standards in the United States ensure that PVC and CPVC safely deliver clean drinking water.</a:t>
            </a:r>
          </a:p>
          <a:p>
            <a:pPr marL="285750" indent="-285750">
              <a:buFont typeface="Arial"/>
              <a:buChar char="•"/>
            </a:pPr>
            <a:r>
              <a:rPr lang="en-US">
                <a:latin typeface="Trebuchet MS"/>
              </a:rPr>
              <a:t>The durability and non-corrosiveness of PVC pipes make them critical components of desalination plants.</a:t>
            </a:r>
          </a:p>
          <a:p>
            <a:pPr marL="285750" indent="-285750">
              <a:buFont typeface="Arial"/>
              <a:buChar char="•"/>
            </a:pPr>
            <a:r>
              <a:rPr lang="en-US" dirty="0">
                <a:latin typeface="Trebuchet MS"/>
              </a:rPr>
              <a:t>PVC pipe is often used as a core component of water wells because they are long lasting, easy to install, and cost-effective.</a:t>
            </a:r>
          </a:p>
          <a:p>
            <a:pPr marL="285750" indent="-285750">
              <a:buFont typeface="Arial"/>
              <a:buChar char="•"/>
            </a:pPr>
            <a:r>
              <a:rPr lang="en-US">
                <a:latin typeface="Trebuchet MS"/>
              </a:rPr>
              <a:t>The non-corrosiveness of PVC pipe prevents loss of clean water and seepage of sewage in regions with corrosive soil conditions.</a:t>
            </a:r>
          </a:p>
        </p:txBody>
      </p:sp>
      <p:sp>
        <p:nvSpPr>
          <p:cNvPr id="9" name="Footer Placeholder 9">
            <a:extLst>
              <a:ext uri="{FF2B5EF4-FFF2-40B4-BE49-F238E27FC236}">
                <a16:creationId xmlns:a16="http://schemas.microsoft.com/office/drawing/2014/main" id="{5967C1C6-30FF-40D0-9CE5-D2D09814B5EB}"/>
              </a:ext>
            </a:extLst>
          </p:cNvPr>
          <p:cNvSpPr>
            <a:spLocks noGrp="1"/>
          </p:cNvSpPr>
          <p:nvPr>
            <p:ph type="ftr" sz="quarter" idx="11"/>
          </p:nvPr>
        </p:nvSpPr>
        <p:spPr>
          <a:xfrm>
            <a:off x="457200" y="6400000"/>
            <a:ext cx="5486400" cy="365125"/>
          </a:xfrm>
        </p:spPr>
        <p:txBody>
          <a:bodyPr/>
          <a:lstStyle/>
          <a:p>
            <a:pPr algn="l">
              <a:buNone/>
              <a:defRPr sz="1200"/>
            </a:pPr>
            <a:r>
              <a:rPr lang="en-US" sz="1200">
                <a:solidFill>
                  <a:srgbClr val="000000"/>
                </a:solidFill>
              </a:rPr>
              <a:t>© Copyright 2026 Vinyl Institute. All rights reserved.</a:t>
            </a:r>
          </a:p>
        </p:txBody>
      </p:sp>
    </p:spTree>
    <p:extLst>
      <p:ext uri="{BB962C8B-B14F-4D97-AF65-F5344CB8AC3E}">
        <p14:creationId xmlns:p14="http://schemas.microsoft.com/office/powerpoint/2010/main" val="210014273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descr="Surreal collage - modern buildings with growing plants through it, ornate with stripes and leaves. Blue sky with fluffy clouds on the background.">
            <a:extLst>
              <a:ext uri="{FF2B5EF4-FFF2-40B4-BE49-F238E27FC236}">
                <a16:creationId xmlns:a16="http://schemas.microsoft.com/office/drawing/2014/main" id="{D8EFA2ED-893E-4808-BF93-B2B617152C58}"/>
              </a:ext>
            </a:extLst>
          </p:cNvPr>
          <p:cNvPicPr>
            <a:picLocks noGrp="1" noChangeAspect="1"/>
          </p:cNvPicPr>
          <p:nvPr>
            <p:ph type="pic" sz="quarter" idx="12"/>
          </p:nvPr>
        </p:nvPicPr>
        <p:blipFill>
          <a:blip r:embed="rId3"/>
          <a:srcRect l="20891" r="20891"/>
          <a:stretch/>
        </p:blipFill>
        <p:spPr>
          <a:noFill/>
        </p:spPr>
      </p:pic>
      <p:sp>
        <p:nvSpPr>
          <p:cNvPr id="2" name="Title 1">
            <a:extLst>
              <a:ext uri="{FF2B5EF4-FFF2-40B4-BE49-F238E27FC236}">
                <a16:creationId xmlns:a16="http://schemas.microsoft.com/office/drawing/2014/main" id="{41969FF8-256E-041D-7391-081C19C4A56B}"/>
              </a:ext>
            </a:extLst>
          </p:cNvPr>
          <p:cNvSpPr>
            <a:spLocks noGrp="1"/>
          </p:cNvSpPr>
          <p:nvPr>
            <p:ph type="title"/>
          </p:nvPr>
        </p:nvSpPr>
        <p:spPr/>
        <p:txBody>
          <a:bodyPr anchor="ctr">
            <a:normAutofit fontScale="90000"/>
          </a:bodyPr>
          <a:lstStyle/>
          <a:p>
            <a:r>
              <a:rPr lang="en-US">
                <a:solidFill>
                  <a:srgbClr val="0070C0"/>
                </a:solidFill>
                <a:latin typeface="Trebuchet MS"/>
                <a:cs typeface="Arial"/>
              </a:rPr>
              <a:t>Vinyl and SDG 11: Sustainable Cities and Communities</a:t>
            </a:r>
          </a:p>
        </p:txBody>
      </p:sp>
      <p:sp>
        <p:nvSpPr>
          <p:cNvPr id="4" name="Content Placeholder 3">
            <a:extLst>
              <a:ext uri="{FF2B5EF4-FFF2-40B4-BE49-F238E27FC236}">
                <a16:creationId xmlns:a16="http://schemas.microsoft.com/office/drawing/2014/main" id="{FBB5A64E-66C0-C27E-120A-9CFAABE4B5C3}"/>
              </a:ext>
            </a:extLst>
          </p:cNvPr>
          <p:cNvSpPr>
            <a:spLocks noGrp="1"/>
          </p:cNvSpPr>
          <p:nvPr>
            <p:ph type="body" sz="half" idx="11"/>
          </p:nvPr>
        </p:nvSpPr>
        <p:spPr>
          <a:xfrm>
            <a:off x="533645" y="1260442"/>
            <a:ext cx="7534590" cy="3625750"/>
          </a:xfrm>
        </p:spPr>
        <p:txBody>
          <a:bodyPr vert="horz" lIns="0" tIns="0" rIns="548640" bIns="0" rtlCol="0" anchor="t">
            <a:noAutofit/>
          </a:bodyPr>
          <a:lstStyle/>
          <a:p>
            <a:r>
              <a:rPr lang="en-US" sz="1800" b="1">
                <a:latin typeface="Trebuchet MS"/>
                <a:cs typeface="Arial"/>
              </a:rPr>
              <a:t>PVC pipes are a lower carbon solution for infrastructure.</a:t>
            </a:r>
          </a:p>
          <a:p>
            <a:pPr marL="285750" indent="-285750">
              <a:buFont typeface="Arial"/>
              <a:buChar char="•"/>
            </a:pPr>
            <a:r>
              <a:rPr lang="en-US" sz="1800" dirty="0">
                <a:latin typeface="Trebuchet MS"/>
                <a:cs typeface="Arial"/>
              </a:rPr>
              <a:t>PVC pipe can </a:t>
            </a:r>
            <a:r>
              <a:rPr lang="en-US" sz="1800">
                <a:latin typeface="Trebuchet MS"/>
                <a:cs typeface="Arial"/>
              </a:rPr>
              <a:t>remain in operation for 100 years and has an extremely low failure rate</a:t>
            </a:r>
            <a:r>
              <a:rPr lang="en-US" sz="1800" baseline="30000">
                <a:latin typeface="Trebuchet MS"/>
                <a:cs typeface="Arial"/>
              </a:rPr>
              <a:t>.1</a:t>
            </a:r>
          </a:p>
          <a:p>
            <a:pPr marL="285750" indent="-285750">
              <a:buFont typeface="Arial"/>
              <a:buChar char="•"/>
            </a:pPr>
            <a:r>
              <a:rPr lang="en-US" sz="1800">
                <a:latin typeface="Trebuchet MS"/>
                <a:cs typeface="Arial"/>
              </a:rPr>
              <a:t>PVC piping systems require less energy to pump water resulting in cost, energy, and carbon savings.</a:t>
            </a:r>
            <a:r>
              <a:rPr lang="en-US" sz="1800" baseline="30000">
                <a:latin typeface="Trebuchet MS"/>
                <a:cs typeface="Arial"/>
              </a:rPr>
              <a:t> 2</a:t>
            </a:r>
          </a:p>
          <a:p>
            <a:pPr marL="285750" indent="-285750">
              <a:buFont typeface="Arial"/>
              <a:buChar char="•"/>
            </a:pPr>
            <a:r>
              <a:rPr lang="en-US" sz="1800">
                <a:latin typeface="Trebuchet MS"/>
                <a:cs typeface="Arial"/>
              </a:rPr>
              <a:t>PVC pipe is easy to install and cost effective.</a:t>
            </a:r>
            <a:endParaRPr lang="en-US" sz="1800" dirty="0">
              <a:latin typeface="Trebuchet MS"/>
              <a:cs typeface="Arial"/>
            </a:endParaRPr>
          </a:p>
          <a:p>
            <a:pPr marL="285750" indent="-285750">
              <a:buFont typeface="Arial"/>
              <a:buChar char="•"/>
            </a:pPr>
            <a:r>
              <a:rPr lang="en-US" sz="1800">
                <a:latin typeface="Trebuchet MS"/>
                <a:cs typeface="Arial"/>
              </a:rPr>
              <a:t>PVC is cost effective – up to 70% less in some cases. </a:t>
            </a:r>
            <a:r>
              <a:rPr lang="en-US" sz="1800" baseline="30000">
                <a:latin typeface="Trebuchet MS"/>
                <a:cs typeface="Arial"/>
              </a:rPr>
              <a:t>3</a:t>
            </a:r>
            <a:endParaRPr lang="en-US" sz="1800" baseline="30000" dirty="0">
              <a:latin typeface="Trebuchet MS"/>
              <a:cs typeface="Arial"/>
            </a:endParaRPr>
          </a:p>
        </p:txBody>
      </p:sp>
      <p:sp>
        <p:nvSpPr>
          <p:cNvPr id="6" name="TextBox 5">
            <a:extLst>
              <a:ext uri="{FF2B5EF4-FFF2-40B4-BE49-F238E27FC236}">
                <a16:creationId xmlns:a16="http://schemas.microsoft.com/office/drawing/2014/main" id="{7BA6E694-0228-C1ED-53AA-696AE7C62EE7}"/>
              </a:ext>
            </a:extLst>
          </p:cNvPr>
          <p:cNvSpPr txBox="1"/>
          <p:nvPr/>
        </p:nvSpPr>
        <p:spPr>
          <a:xfrm>
            <a:off x="464514" y="4891917"/>
            <a:ext cx="7930472" cy="1780892"/>
          </a:xfrm>
          <a:prstGeom prst="rect">
            <a:avLst/>
          </a:prstGeom>
          <a:noFill/>
        </p:spPr>
        <p:txBody>
          <a:bodyPr rot="0" spcFirstLastPara="0" vertOverflow="overflow" horzOverflow="overflow" vert="horz" wrap="square" lIns="45720" tIns="45713" rIns="45720" bIns="45713" numCol="1" spcCol="0" rtlCol="0" fromWordArt="0" anchor="t" anchorCtr="0" forceAA="0" compatLnSpc="1">
            <a:prstTxWarp prst="textNoShape">
              <a:avLst/>
            </a:prstTxWarp>
            <a:spAutoFit/>
          </a:bodyPr>
          <a:lstStyle/>
          <a:p>
            <a:r>
              <a:rPr lang="en-US" sz="1200">
                <a:solidFill>
                  <a:srgbClr val="1C1C1C"/>
                </a:solidFill>
                <a:ea typeface="+mn-lt"/>
                <a:cs typeface="+mn-lt"/>
              </a:rPr>
              <a:t>1 Folkman, S. (May 2014): “PVC Pipe Longevity Report: Affordability and the 100+ Year Benchmark Standard.” Mechanical and Aerospace Engineering Faculty Publications. Paper 170. p 7 </a:t>
            </a:r>
            <a:r>
              <a:rPr lang="en-US" sz="1200" dirty="0">
                <a:solidFill>
                  <a:srgbClr val="1C1C1C"/>
                </a:solidFill>
                <a:ea typeface="+mn-lt"/>
                <a:cs typeface="+mn-lt"/>
                <a:hlinkClick r:id="rId4"/>
              </a:rPr>
              <a:t>https://digitalcommons.usu.edu/mae_facpub/170</a:t>
            </a:r>
            <a:endParaRPr lang="en-US" sz="1200" dirty="0">
              <a:solidFill>
                <a:srgbClr val="1C1C1C"/>
              </a:solidFill>
              <a:ea typeface="+mn-lt"/>
              <a:cs typeface="+mn-lt"/>
            </a:endParaRPr>
          </a:p>
          <a:p>
            <a:r>
              <a:rPr lang="en-US" sz="1200">
                <a:solidFill>
                  <a:srgbClr val="1C1C1C"/>
                </a:solidFill>
                <a:ea typeface="Calibri"/>
                <a:cs typeface="Calibri"/>
              </a:rPr>
              <a:t>2 </a:t>
            </a:r>
            <a:r>
              <a:rPr lang="en-US" sz="1200">
                <a:solidFill>
                  <a:srgbClr val="1C1C1C"/>
                </a:solidFill>
                <a:ea typeface="+mn-lt"/>
                <a:cs typeface="+mn-lt"/>
              </a:rPr>
              <a:t>Sustainable Solutions Corporation (April 2017): “Lifecycle Sustainability of PVC Water Pipe and Sewer Pipe and Comparative Sustainability Analysis of Pipe Materials.” p 60 </a:t>
            </a:r>
            <a:endParaRPr lang="en-US" sz="1200" dirty="0">
              <a:solidFill>
                <a:srgbClr val="1C1C1C"/>
              </a:solidFill>
              <a:ea typeface="Calibri"/>
              <a:cs typeface="Calibri"/>
            </a:endParaRPr>
          </a:p>
          <a:p>
            <a:r>
              <a:rPr lang="en-US" sz="1200">
                <a:solidFill>
                  <a:srgbClr val="1C1C1C"/>
                </a:solidFill>
                <a:ea typeface="Calibri"/>
                <a:cs typeface="Calibri"/>
              </a:rPr>
              <a:t>3 </a:t>
            </a:r>
            <a:r>
              <a:rPr lang="en-US" sz="1200">
                <a:solidFill>
                  <a:srgbClr val="1C1C1C"/>
                </a:solidFill>
                <a:ea typeface="+mn-lt"/>
                <a:cs typeface="+mn-lt"/>
              </a:rPr>
              <a:t>Anderson, R. (March 2013): “Municipal Procurement: Procurement Process Improvements Yield Cost-Effective Public Benefits.” U.S. Conference of Mayors. p 12-13 </a:t>
            </a:r>
            <a:r>
              <a:rPr lang="en-US" sz="1200" dirty="0">
                <a:solidFill>
                  <a:srgbClr val="1C1C1C"/>
                </a:solidFill>
                <a:ea typeface="+mn-lt"/>
                <a:cs typeface="+mn-lt"/>
              </a:rPr>
              <a:t>https://issuu.com/unibellargos/docs/uscm_muncipalprocurement_onepage_1</a:t>
            </a:r>
            <a:endParaRPr lang="en-US" sz="1200" dirty="0">
              <a:solidFill>
                <a:srgbClr val="1C1C1C"/>
              </a:solidFill>
              <a:ea typeface="Calibri"/>
              <a:cs typeface="Calibri"/>
            </a:endParaRPr>
          </a:p>
          <a:p>
            <a:endParaRPr lang="en-US" sz="1200" dirty="0">
              <a:solidFill>
                <a:srgbClr val="1C1C1C"/>
              </a:solidFill>
              <a:ea typeface="Calibri"/>
              <a:cs typeface="Calibri"/>
            </a:endParaRPr>
          </a:p>
        </p:txBody>
      </p:sp>
      <p:sp>
        <p:nvSpPr>
          <p:cNvPr id="7" name="Footer Placeholder 7">
            <a:extLst>
              <a:ext uri="{FF2B5EF4-FFF2-40B4-BE49-F238E27FC236}">
                <a16:creationId xmlns:a16="http://schemas.microsoft.com/office/drawing/2014/main" id="{8D89A9FD-AFF1-4F7C-9388-7BC0DD6A0F92}"/>
              </a:ext>
            </a:extLst>
          </p:cNvPr>
          <p:cNvSpPr>
            <a:spLocks noGrp="1"/>
          </p:cNvSpPr>
          <p:nvPr>
            <p:ph type="ftr" sz="quarter" idx="11"/>
          </p:nvPr>
        </p:nvSpPr>
        <p:spPr>
          <a:xfrm>
            <a:off x="457200" y="6400000"/>
            <a:ext cx="5486400" cy="365125"/>
          </a:xfrm>
        </p:spPr>
        <p:txBody>
          <a:bodyPr/>
          <a:lstStyle/>
          <a:p>
            <a:pPr algn="l">
              <a:buNone/>
              <a:defRPr sz="1200"/>
            </a:pPr>
            <a:r>
              <a:rPr lang="en-US" sz="1200">
                <a:solidFill>
                  <a:srgbClr val="000000"/>
                </a:solidFill>
              </a:rPr>
              <a:t>© Copyright 2026 Vinyl Institute. All rights reserved.</a:t>
            </a:r>
          </a:p>
        </p:txBody>
      </p:sp>
    </p:spTree>
    <p:extLst>
      <p:ext uri="{BB962C8B-B14F-4D97-AF65-F5344CB8AC3E}">
        <p14:creationId xmlns:p14="http://schemas.microsoft.com/office/powerpoint/2010/main" val="32584538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fish filet in a grocery store covered in clear pvc film">
            <a:extLst>
              <a:ext uri="{FF2B5EF4-FFF2-40B4-BE49-F238E27FC236}">
                <a16:creationId xmlns:a16="http://schemas.microsoft.com/office/drawing/2014/main" id="{CCCCA0EE-CBEA-24DA-38E3-6B9AFE361D28}"/>
              </a:ext>
            </a:extLst>
          </p:cNvPr>
          <p:cNvPicPr>
            <a:picLocks noChangeAspect="1"/>
          </p:cNvPicPr>
          <p:nvPr/>
        </p:nvPicPr>
        <p:blipFill>
          <a:blip r:embed="rId3"/>
          <a:srcRect t="4110" r="-3" b="8009"/>
          <a:stretch>
            <a:fillRect/>
          </a:stretch>
        </p:blipFill>
        <p:spPr>
          <a:xfrm>
            <a:off x="6158206" y="1295884"/>
            <a:ext cx="5500150" cy="4833454"/>
          </a:xfrm>
          <a:prstGeom prst="rect">
            <a:avLst/>
          </a:prstGeom>
          <a:noFill/>
        </p:spPr>
      </p:pic>
      <p:sp>
        <p:nvSpPr>
          <p:cNvPr id="2" name="Title 1">
            <a:extLst>
              <a:ext uri="{FF2B5EF4-FFF2-40B4-BE49-F238E27FC236}">
                <a16:creationId xmlns:a16="http://schemas.microsoft.com/office/drawing/2014/main" id="{542A01D6-DDB7-8163-8D7A-32509DA962F5}"/>
              </a:ext>
            </a:extLst>
          </p:cNvPr>
          <p:cNvSpPr>
            <a:spLocks noGrp="1"/>
          </p:cNvSpPr>
          <p:nvPr>
            <p:ph type="title"/>
          </p:nvPr>
        </p:nvSpPr>
        <p:spPr>
          <a:xfrm>
            <a:off x="533645" y="476108"/>
            <a:ext cx="11124711" cy="505540"/>
          </a:xfrm>
        </p:spPr>
        <p:txBody>
          <a:bodyPr anchor="b">
            <a:normAutofit/>
          </a:bodyPr>
          <a:lstStyle/>
          <a:p>
            <a:r>
              <a:rPr lang="en-US" sz="2600" b="0"/>
              <a:t>Vinyl and SDG 12: Responsible Consumption and Production</a:t>
            </a:r>
          </a:p>
        </p:txBody>
      </p:sp>
      <p:sp>
        <p:nvSpPr>
          <p:cNvPr id="4" name="Content Placeholder 3">
            <a:extLst>
              <a:ext uri="{FF2B5EF4-FFF2-40B4-BE49-F238E27FC236}">
                <a16:creationId xmlns:a16="http://schemas.microsoft.com/office/drawing/2014/main" id="{CA68EDA4-56D9-F846-2D5E-1AD7B7C25217}"/>
              </a:ext>
            </a:extLst>
          </p:cNvPr>
          <p:cNvSpPr>
            <a:spLocks noGrp="1"/>
          </p:cNvSpPr>
          <p:nvPr>
            <p:ph type="body" sz="half" idx="14"/>
          </p:nvPr>
        </p:nvSpPr>
        <p:spPr>
          <a:xfrm>
            <a:off x="533645" y="1295883"/>
            <a:ext cx="5083757" cy="4833453"/>
          </a:xfrm>
        </p:spPr>
        <p:txBody>
          <a:bodyPr vert="horz" lIns="0" tIns="0" rIns="548640" bIns="0" rtlCol="0">
            <a:normAutofit/>
          </a:bodyPr>
          <a:lstStyle/>
          <a:p>
            <a:r>
              <a:rPr lang="en-US" sz="1500" b="1"/>
              <a:t>PVC applications provide food safety and security, and stop waste.</a:t>
            </a:r>
          </a:p>
          <a:p>
            <a:pPr marL="285750" indent="-285750">
              <a:buFont typeface="Arial"/>
              <a:buChar char="•"/>
            </a:pPr>
            <a:r>
              <a:rPr lang="en-US" sz="1500"/>
              <a:t>PVC films protect food products from microorganisms that breed quickly on uncovered food and help prevent food waste.</a:t>
            </a:r>
          </a:p>
          <a:p>
            <a:pPr marL="285750" indent="-285750">
              <a:buFont typeface="Arial"/>
              <a:buChar char="•"/>
            </a:pPr>
            <a:r>
              <a:rPr lang="en-US" sz="1500"/>
              <a:t>Used as an interior metal can liner, vinyl coatings protect the can contents and protect the can from corroding due to acids in the food or beverage thereby increasing product shelf-life.</a:t>
            </a:r>
          </a:p>
          <a:p>
            <a:pPr marL="285750" indent="-285750">
              <a:buFont typeface="Arial"/>
              <a:buChar char="•"/>
            </a:pPr>
            <a:r>
              <a:rPr lang="en-US" sz="1500"/>
              <a:t>Vinyl sealants provide airtight seals for caps and closures on food and beverage bottles and jars keeping food fresh and bacteria out – also preventing food and beverage waste.</a:t>
            </a:r>
          </a:p>
          <a:p>
            <a:endParaRPr lang="en-US" sz="1500"/>
          </a:p>
        </p:txBody>
      </p:sp>
      <p:sp>
        <p:nvSpPr>
          <p:cNvPr id="5" name="Footer Placeholder 5">
            <a:extLst>
              <a:ext uri="{FF2B5EF4-FFF2-40B4-BE49-F238E27FC236}">
                <a16:creationId xmlns:a16="http://schemas.microsoft.com/office/drawing/2014/main" id="{510B409E-DD19-4FFF-BE9B-139D3B04B1DD}"/>
              </a:ext>
            </a:extLst>
          </p:cNvPr>
          <p:cNvSpPr>
            <a:spLocks noGrp="1"/>
          </p:cNvSpPr>
          <p:nvPr>
            <p:ph type="ftr" sz="quarter" idx="11"/>
          </p:nvPr>
        </p:nvSpPr>
        <p:spPr>
          <a:xfrm>
            <a:off x="457200" y="6400000"/>
            <a:ext cx="5486400" cy="365125"/>
          </a:xfrm>
        </p:spPr>
        <p:txBody>
          <a:bodyPr/>
          <a:lstStyle/>
          <a:p>
            <a:pPr algn="l">
              <a:buNone/>
              <a:defRPr sz="1200"/>
            </a:pPr>
            <a:r>
              <a:rPr lang="en-US" sz="1200">
                <a:solidFill>
                  <a:srgbClr val="000000"/>
                </a:solidFill>
              </a:rPr>
              <a:t>© Copyright 2026 Vinyl Institute. All rights reserved.</a:t>
            </a:r>
          </a:p>
        </p:txBody>
      </p:sp>
    </p:spTree>
    <p:extLst>
      <p:ext uri="{BB962C8B-B14F-4D97-AF65-F5344CB8AC3E}">
        <p14:creationId xmlns:p14="http://schemas.microsoft.com/office/powerpoint/2010/main" val="259479652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9F89C8-46E5-3189-E2A0-D72FB2FE4405}"/>
              </a:ext>
            </a:extLst>
          </p:cNvPr>
          <p:cNvSpPr>
            <a:spLocks noGrp="1"/>
          </p:cNvSpPr>
          <p:nvPr>
            <p:ph type="title"/>
          </p:nvPr>
        </p:nvSpPr>
        <p:spPr>
          <a:xfrm>
            <a:off x="533645" y="476108"/>
            <a:ext cx="10820154" cy="505540"/>
          </a:xfrm>
        </p:spPr>
        <p:txBody>
          <a:bodyPr/>
          <a:lstStyle/>
          <a:p>
            <a:r>
              <a:rPr lang="en-US"/>
              <a:t>An Ideal Building Material</a:t>
            </a:r>
          </a:p>
        </p:txBody>
      </p:sp>
      <p:pic>
        <p:nvPicPr>
          <p:cNvPr id="17" name="Picture Placeholder 16">
            <a:extLst>
              <a:ext uri="{FF2B5EF4-FFF2-40B4-BE49-F238E27FC236}">
                <a16:creationId xmlns:a16="http://schemas.microsoft.com/office/drawing/2014/main" id="{998DCABA-B07F-8BCE-626C-5041FB00E3BD}"/>
              </a:ext>
            </a:extLst>
          </p:cNvPr>
          <p:cNvPicPr>
            <a:picLocks noGrp="1" noChangeAspect="1"/>
          </p:cNvPicPr>
          <p:nvPr>
            <p:ph type="pic" sz="quarter" idx="13"/>
          </p:nvPr>
        </p:nvPicPr>
        <p:blipFill>
          <a:blip r:embed="rId3" cstate="email">
            <a:extLst>
              <a:ext uri="{28A0092B-C50C-407E-A947-70E740481C1C}">
                <a14:useLocalDpi xmlns:a14="http://schemas.microsoft.com/office/drawing/2010/main"/>
              </a:ext>
            </a:extLst>
          </a:blip>
          <a:srcRect/>
          <a:stretch/>
        </p:blipFill>
        <p:spPr>
          <a:xfrm>
            <a:off x="533400" y="1234079"/>
            <a:ext cx="2455606" cy="2367109"/>
          </a:xfrm>
        </p:spPr>
      </p:pic>
      <p:pic>
        <p:nvPicPr>
          <p:cNvPr id="29" name="Picture Placeholder 28">
            <a:extLst>
              <a:ext uri="{FF2B5EF4-FFF2-40B4-BE49-F238E27FC236}">
                <a16:creationId xmlns:a16="http://schemas.microsoft.com/office/drawing/2014/main" id="{056D13D1-018E-DA0B-A963-26F5A10029DC}"/>
              </a:ext>
            </a:extLst>
          </p:cNvPr>
          <p:cNvPicPr>
            <a:picLocks noGrp="1" noChangeAspect="1"/>
          </p:cNvPicPr>
          <p:nvPr>
            <p:ph type="pic" sz="quarter" idx="22"/>
          </p:nvPr>
        </p:nvPicPr>
        <p:blipFill>
          <a:blip r:embed="rId4" cstate="email">
            <a:extLst>
              <a:ext uri="{28A0092B-C50C-407E-A947-70E740481C1C}">
                <a14:useLocalDpi xmlns:a14="http://schemas.microsoft.com/office/drawing/2010/main"/>
              </a:ext>
            </a:extLst>
          </a:blip>
          <a:srcRect/>
          <a:stretch/>
        </p:blipFill>
        <p:spPr>
          <a:xfrm>
            <a:off x="3403640" y="1249869"/>
            <a:ext cx="2439225" cy="2351319"/>
          </a:xfrm>
        </p:spPr>
      </p:pic>
      <p:pic>
        <p:nvPicPr>
          <p:cNvPr id="21" name="Picture Placeholder 20">
            <a:extLst>
              <a:ext uri="{FF2B5EF4-FFF2-40B4-BE49-F238E27FC236}">
                <a16:creationId xmlns:a16="http://schemas.microsoft.com/office/drawing/2014/main" id="{2D642F47-3189-4B2D-992C-3FDB21EE266D}"/>
              </a:ext>
            </a:extLst>
          </p:cNvPr>
          <p:cNvPicPr>
            <a:picLocks noGrp="1" noChangeAspect="1"/>
          </p:cNvPicPr>
          <p:nvPr>
            <p:ph type="pic" sz="quarter" idx="24"/>
          </p:nvPr>
        </p:nvPicPr>
        <p:blipFill>
          <a:blip r:embed="rId5" cstate="email">
            <a:extLst>
              <a:ext uri="{28A0092B-C50C-407E-A947-70E740481C1C}">
                <a14:useLocalDpi xmlns:a14="http://schemas.microsoft.com/office/drawing/2010/main"/>
              </a:ext>
            </a:extLst>
          </a:blip>
          <a:srcRect/>
          <a:stretch/>
        </p:blipFill>
        <p:spPr>
          <a:xfrm>
            <a:off x="6257499" y="1234079"/>
            <a:ext cx="2433681" cy="2345974"/>
          </a:xfrm>
        </p:spPr>
      </p:pic>
      <p:pic>
        <p:nvPicPr>
          <p:cNvPr id="23" name="Picture Placeholder 22">
            <a:extLst>
              <a:ext uri="{FF2B5EF4-FFF2-40B4-BE49-F238E27FC236}">
                <a16:creationId xmlns:a16="http://schemas.microsoft.com/office/drawing/2014/main" id="{2908659C-78F8-FE43-4866-23BCDC337302}"/>
              </a:ext>
            </a:extLst>
          </p:cNvPr>
          <p:cNvPicPr>
            <a:picLocks noGrp="1" noChangeAspect="1"/>
          </p:cNvPicPr>
          <p:nvPr>
            <p:ph type="pic" sz="quarter" idx="26"/>
          </p:nvPr>
        </p:nvPicPr>
        <p:blipFill>
          <a:blip r:embed="rId6" cstate="email">
            <a:extLst>
              <a:ext uri="{28A0092B-C50C-407E-A947-70E740481C1C}">
                <a14:useLocalDpi xmlns:a14="http://schemas.microsoft.com/office/drawing/2010/main"/>
              </a:ext>
            </a:extLst>
          </a:blip>
          <a:srcRect/>
          <a:stretch/>
        </p:blipFill>
        <p:spPr>
          <a:xfrm>
            <a:off x="9105815" y="1234079"/>
            <a:ext cx="2433681" cy="2345974"/>
          </a:xfrm>
        </p:spPr>
      </p:pic>
      <p:sp>
        <p:nvSpPr>
          <p:cNvPr id="44" name="Text Placeholder 43">
            <a:extLst>
              <a:ext uri="{FF2B5EF4-FFF2-40B4-BE49-F238E27FC236}">
                <a16:creationId xmlns:a16="http://schemas.microsoft.com/office/drawing/2014/main" id="{C4E65AB3-F203-9C82-7C10-E4AD34713194}"/>
              </a:ext>
            </a:extLst>
          </p:cNvPr>
          <p:cNvSpPr>
            <a:spLocks noGrp="1"/>
          </p:cNvSpPr>
          <p:nvPr>
            <p:ph type="body" sz="quarter" idx="28"/>
          </p:nvPr>
        </p:nvSpPr>
        <p:spPr>
          <a:xfrm>
            <a:off x="421810" y="3803996"/>
            <a:ext cx="2665519" cy="2489161"/>
          </a:xfrm>
        </p:spPr>
        <p:txBody>
          <a:bodyPr/>
          <a:lstStyle/>
          <a:p>
            <a:pPr marL="0" indent="0">
              <a:lnSpc>
                <a:spcPct val="100000"/>
              </a:lnSpc>
              <a:spcBef>
                <a:spcPts val="1000"/>
              </a:spcBef>
              <a:buNone/>
            </a:pPr>
            <a:r>
              <a:rPr lang="en-US" sz="1800" b="1"/>
              <a:t>System Performance</a:t>
            </a:r>
          </a:p>
          <a:p>
            <a:pPr marL="228600" indent="-228600">
              <a:lnSpc>
                <a:spcPct val="100000"/>
              </a:lnSpc>
              <a:spcBef>
                <a:spcPts val="1000"/>
              </a:spcBef>
            </a:pPr>
            <a:r>
              <a:rPr lang="en-US" sz="1800"/>
              <a:t>Resists moisture, chemicals and corrosion</a:t>
            </a:r>
          </a:p>
          <a:p>
            <a:pPr marL="228600" indent="-228600">
              <a:lnSpc>
                <a:spcPct val="100000"/>
              </a:lnSpc>
              <a:spcBef>
                <a:spcPts val="1000"/>
              </a:spcBef>
            </a:pPr>
            <a:r>
              <a:rPr lang="en-US" sz="1800"/>
              <a:t>Can last 50+ years  </a:t>
            </a:r>
          </a:p>
          <a:p>
            <a:pPr marL="228600" indent="-228600">
              <a:lnSpc>
                <a:spcPct val="100000"/>
              </a:lnSpc>
              <a:spcBef>
                <a:spcPts val="1000"/>
              </a:spcBef>
            </a:pPr>
            <a:r>
              <a:rPr lang="en-US" sz="1800"/>
              <a:t>Easy to Install</a:t>
            </a:r>
          </a:p>
          <a:p>
            <a:pPr marL="228600" indent="-228600">
              <a:lnSpc>
                <a:spcPct val="100000"/>
              </a:lnSpc>
              <a:spcBef>
                <a:spcPts val="1000"/>
              </a:spcBef>
              <a:spcAft>
                <a:spcPts val="600"/>
              </a:spcAft>
            </a:pPr>
            <a:endParaRPr lang="en-US" sz="1800"/>
          </a:p>
          <a:p>
            <a:pPr marL="228600" indent="-228600">
              <a:lnSpc>
                <a:spcPct val="100000"/>
              </a:lnSpc>
              <a:spcBef>
                <a:spcPts val="1000"/>
              </a:spcBef>
              <a:spcAft>
                <a:spcPts val="600"/>
              </a:spcAft>
            </a:pPr>
            <a:endParaRPr lang="en-US" sz="1800"/>
          </a:p>
          <a:p>
            <a:endParaRPr lang="en-US" b="0"/>
          </a:p>
        </p:txBody>
      </p:sp>
      <p:sp>
        <p:nvSpPr>
          <p:cNvPr id="45" name="Text Placeholder 44">
            <a:extLst>
              <a:ext uri="{FF2B5EF4-FFF2-40B4-BE49-F238E27FC236}">
                <a16:creationId xmlns:a16="http://schemas.microsoft.com/office/drawing/2014/main" id="{81C206B8-E895-7E27-A3A0-9EE83BA5C2CF}"/>
              </a:ext>
            </a:extLst>
          </p:cNvPr>
          <p:cNvSpPr>
            <a:spLocks noGrp="1"/>
          </p:cNvSpPr>
          <p:nvPr>
            <p:ph type="body" sz="quarter" idx="29"/>
          </p:nvPr>
        </p:nvSpPr>
        <p:spPr>
          <a:xfrm>
            <a:off x="3290492" y="3803996"/>
            <a:ext cx="2665519" cy="2181956"/>
          </a:xfrm>
        </p:spPr>
        <p:txBody>
          <a:bodyPr/>
          <a:lstStyle/>
          <a:p>
            <a:pPr marL="0" indent="0" fontAlgn="base">
              <a:lnSpc>
                <a:spcPct val="100000"/>
              </a:lnSpc>
              <a:spcBef>
                <a:spcPts val="1000"/>
              </a:spcBef>
              <a:buClr>
                <a:srgbClr val="1983C6"/>
              </a:buClr>
              <a:buNone/>
            </a:pPr>
            <a:r>
              <a:rPr lang="en-US" sz="1800" b="1"/>
              <a:t>Design</a:t>
            </a:r>
          </a:p>
          <a:p>
            <a:pPr marL="228600" indent="-228600" fontAlgn="base">
              <a:lnSpc>
                <a:spcPct val="100000"/>
              </a:lnSpc>
              <a:spcBef>
                <a:spcPts val="1000"/>
              </a:spcBef>
              <a:buClr>
                <a:srgbClr val="1983C6"/>
              </a:buClr>
            </a:pPr>
            <a:r>
              <a:rPr lang="en-US" sz="1800"/>
              <a:t>Numerous colors textures and </a:t>
            </a:r>
            <a:br>
              <a:rPr lang="en-US" sz="1800"/>
            </a:br>
            <a:r>
              <a:rPr lang="en-US" sz="1800"/>
              <a:t>styles available</a:t>
            </a:r>
          </a:p>
          <a:p>
            <a:pPr marL="228600" indent="-228600" fontAlgn="base">
              <a:lnSpc>
                <a:spcPct val="100000"/>
              </a:lnSpc>
              <a:spcBef>
                <a:spcPts val="1000"/>
              </a:spcBef>
              <a:buClr>
                <a:srgbClr val="1983C6"/>
              </a:buClr>
            </a:pPr>
            <a:r>
              <a:rPr lang="en-US" sz="1800"/>
              <a:t>Offers customization and creative freedom</a:t>
            </a:r>
          </a:p>
          <a:p>
            <a:endParaRPr lang="en-US" sz="1600"/>
          </a:p>
        </p:txBody>
      </p:sp>
      <p:sp>
        <p:nvSpPr>
          <p:cNvPr id="46" name="Text Placeholder 45">
            <a:extLst>
              <a:ext uri="{FF2B5EF4-FFF2-40B4-BE49-F238E27FC236}">
                <a16:creationId xmlns:a16="http://schemas.microsoft.com/office/drawing/2014/main" id="{275C8A1B-F51D-146C-EFFF-87E9F6F7C823}"/>
              </a:ext>
            </a:extLst>
          </p:cNvPr>
          <p:cNvSpPr>
            <a:spLocks noGrp="1"/>
          </p:cNvSpPr>
          <p:nvPr>
            <p:ph type="body" sz="quarter" idx="30"/>
          </p:nvPr>
        </p:nvSpPr>
        <p:spPr>
          <a:xfrm>
            <a:off x="6122167" y="3803995"/>
            <a:ext cx="2756361" cy="2644877"/>
          </a:xfrm>
        </p:spPr>
        <p:txBody>
          <a:bodyPr/>
          <a:lstStyle/>
          <a:p>
            <a:pPr marL="0" indent="0" fontAlgn="base">
              <a:lnSpc>
                <a:spcPct val="100000"/>
              </a:lnSpc>
              <a:spcBef>
                <a:spcPts val="1000"/>
              </a:spcBef>
              <a:buClr>
                <a:srgbClr val="1983C6"/>
              </a:buClr>
              <a:buNone/>
            </a:pPr>
            <a:r>
              <a:rPr lang="en-US" sz="1800" b="1">
                <a:solidFill>
                  <a:srgbClr val="000000"/>
                </a:solidFill>
              </a:rPr>
              <a:t>Building Performance</a:t>
            </a:r>
            <a:endParaRPr lang="en-US" sz="1800">
              <a:solidFill>
                <a:srgbClr val="000000"/>
              </a:solidFill>
              <a:latin typeface="Trebuchet MS" panose="020B0703020202090204" pitchFamily="34" charset="0"/>
            </a:endParaRPr>
          </a:p>
          <a:p>
            <a:pPr marL="228600" indent="-228600" fontAlgn="base">
              <a:lnSpc>
                <a:spcPct val="100000"/>
              </a:lnSpc>
              <a:spcBef>
                <a:spcPts val="1000"/>
              </a:spcBef>
              <a:buClr>
                <a:srgbClr val="1983C6"/>
              </a:buClr>
            </a:pPr>
            <a:r>
              <a:rPr lang="en-US" sz="1800">
                <a:solidFill>
                  <a:srgbClr val="000000"/>
                </a:solidFill>
              </a:rPr>
              <a:t>Cost effective</a:t>
            </a:r>
          </a:p>
          <a:p>
            <a:pPr marL="228600" indent="-228600" fontAlgn="base">
              <a:lnSpc>
                <a:spcPct val="100000"/>
              </a:lnSpc>
              <a:spcBef>
                <a:spcPts val="1000"/>
              </a:spcBef>
              <a:buClr>
                <a:srgbClr val="1983C6"/>
              </a:buClr>
            </a:pPr>
            <a:r>
              <a:rPr lang="en-US" sz="1800">
                <a:solidFill>
                  <a:srgbClr val="000000"/>
                </a:solidFill>
              </a:rPr>
              <a:t>Meets building code requirements</a:t>
            </a:r>
          </a:p>
          <a:p>
            <a:pPr marL="228600" indent="-228600" fontAlgn="base">
              <a:lnSpc>
                <a:spcPct val="100000"/>
              </a:lnSpc>
              <a:spcBef>
                <a:spcPts val="1000"/>
              </a:spcBef>
              <a:buClr>
                <a:srgbClr val="1983C6"/>
              </a:buClr>
            </a:pPr>
            <a:r>
              <a:rPr lang="en-US" sz="1800">
                <a:solidFill>
                  <a:srgbClr val="000000"/>
                </a:solidFill>
              </a:rPr>
              <a:t>Helps reduce building energy consumption </a:t>
            </a:r>
          </a:p>
          <a:p>
            <a:pPr marL="228600" indent="-228600" fontAlgn="base">
              <a:lnSpc>
                <a:spcPct val="100000"/>
              </a:lnSpc>
              <a:spcBef>
                <a:spcPts val="1000"/>
              </a:spcBef>
              <a:buClr>
                <a:srgbClr val="1983C6"/>
              </a:buClr>
            </a:pPr>
            <a:r>
              <a:rPr lang="en-US" sz="1800">
                <a:solidFill>
                  <a:srgbClr val="000000"/>
                </a:solidFill>
              </a:rPr>
              <a:t>Minimal maintenance</a:t>
            </a:r>
          </a:p>
          <a:p>
            <a:pPr marL="228600" indent="-228600" fontAlgn="base">
              <a:lnSpc>
                <a:spcPct val="100000"/>
              </a:lnSpc>
              <a:spcBef>
                <a:spcPts val="1000"/>
              </a:spcBef>
              <a:buClr>
                <a:srgbClr val="1983C6"/>
              </a:buClr>
            </a:pPr>
            <a:endParaRPr lang="en-US" sz="1800">
              <a:solidFill>
                <a:srgbClr val="000000"/>
              </a:solidFill>
            </a:endParaRPr>
          </a:p>
          <a:p>
            <a:pPr algn="ctr"/>
            <a:endParaRPr lang="en-US" sz="1600" b="1">
              <a:solidFill>
                <a:srgbClr val="000000"/>
              </a:solidFill>
            </a:endParaRPr>
          </a:p>
        </p:txBody>
      </p:sp>
      <p:sp>
        <p:nvSpPr>
          <p:cNvPr id="47" name="Text Placeholder 46">
            <a:extLst>
              <a:ext uri="{FF2B5EF4-FFF2-40B4-BE49-F238E27FC236}">
                <a16:creationId xmlns:a16="http://schemas.microsoft.com/office/drawing/2014/main" id="{69081C1E-F6E6-1F7B-61F9-F8226953CEF5}"/>
              </a:ext>
            </a:extLst>
          </p:cNvPr>
          <p:cNvSpPr>
            <a:spLocks noGrp="1"/>
          </p:cNvSpPr>
          <p:nvPr>
            <p:ph type="body" sz="quarter" idx="31"/>
          </p:nvPr>
        </p:nvSpPr>
        <p:spPr>
          <a:xfrm>
            <a:off x="9105815" y="3837229"/>
            <a:ext cx="2551975" cy="2611644"/>
          </a:xfrm>
        </p:spPr>
        <p:txBody>
          <a:bodyPr/>
          <a:lstStyle/>
          <a:p>
            <a:pPr marL="0" indent="0" fontAlgn="base">
              <a:lnSpc>
                <a:spcPct val="100000"/>
              </a:lnSpc>
              <a:spcBef>
                <a:spcPts val="1000"/>
              </a:spcBef>
              <a:buClr>
                <a:srgbClr val="1983C6"/>
              </a:buClr>
              <a:buNone/>
            </a:pPr>
            <a:r>
              <a:rPr lang="en-US" sz="1800" b="1"/>
              <a:t>Environmental  Performance</a:t>
            </a:r>
          </a:p>
          <a:p>
            <a:pPr marL="228600" indent="-228600" fontAlgn="base">
              <a:lnSpc>
                <a:spcPct val="100000"/>
              </a:lnSpc>
              <a:spcBef>
                <a:spcPts val="1000"/>
              </a:spcBef>
              <a:buClr>
                <a:srgbClr val="1983C6"/>
              </a:buClr>
            </a:pPr>
            <a:r>
              <a:rPr lang="en-US" sz="1800"/>
              <a:t>Low relative embodied carbon</a:t>
            </a:r>
          </a:p>
          <a:p>
            <a:pPr marL="228600" indent="-228600" fontAlgn="base">
              <a:lnSpc>
                <a:spcPct val="100000"/>
              </a:lnSpc>
              <a:spcBef>
                <a:spcPts val="1000"/>
              </a:spcBef>
              <a:buClr>
                <a:srgbClr val="1983C6"/>
              </a:buClr>
            </a:pPr>
            <a:r>
              <a:rPr lang="en-US" sz="1800"/>
              <a:t>Low VOCs</a:t>
            </a:r>
          </a:p>
          <a:p>
            <a:pPr marL="228600" indent="-228600" fontAlgn="base">
              <a:lnSpc>
                <a:spcPct val="100000"/>
              </a:lnSpc>
              <a:spcBef>
                <a:spcPts val="1000"/>
              </a:spcBef>
              <a:buClr>
                <a:srgbClr val="1983C6"/>
              </a:buClr>
            </a:pPr>
            <a:r>
              <a:rPr lang="en-US" sz="1800"/>
              <a:t>Recyclable</a:t>
            </a:r>
          </a:p>
          <a:p>
            <a:pPr marL="228600" indent="-228600" fontAlgn="base">
              <a:lnSpc>
                <a:spcPct val="100000"/>
              </a:lnSpc>
              <a:spcBef>
                <a:spcPts val="1000"/>
              </a:spcBef>
              <a:buClr>
                <a:srgbClr val="1983C6"/>
              </a:buClr>
            </a:pPr>
            <a:r>
              <a:rPr lang="en-US" sz="1800"/>
              <a:t>Durable</a:t>
            </a:r>
          </a:p>
          <a:p>
            <a:pPr marL="228600" indent="-228600" fontAlgn="base">
              <a:lnSpc>
                <a:spcPct val="100000"/>
              </a:lnSpc>
              <a:spcBef>
                <a:spcPts val="1000"/>
              </a:spcBef>
              <a:spcAft>
                <a:spcPts val="200"/>
              </a:spcAft>
              <a:buClr>
                <a:srgbClr val="1983C6"/>
              </a:buClr>
            </a:pPr>
            <a:endParaRPr lang="en-US" sz="1800"/>
          </a:p>
          <a:p>
            <a:pPr algn="ctr"/>
            <a:endParaRPr lang="en-US" sz="1600" b="1"/>
          </a:p>
        </p:txBody>
      </p:sp>
      <p:sp>
        <p:nvSpPr>
          <p:cNvPr id="48" name="Footer Placeholder 48">
            <a:extLst>
              <a:ext uri="{FF2B5EF4-FFF2-40B4-BE49-F238E27FC236}">
                <a16:creationId xmlns:a16="http://schemas.microsoft.com/office/drawing/2014/main" id="{80391B77-6D74-4DB8-923C-356AC007D4BF}"/>
              </a:ext>
            </a:extLst>
          </p:cNvPr>
          <p:cNvSpPr>
            <a:spLocks noGrp="1"/>
          </p:cNvSpPr>
          <p:nvPr>
            <p:ph type="ftr" sz="quarter" idx="11"/>
          </p:nvPr>
        </p:nvSpPr>
        <p:spPr>
          <a:xfrm>
            <a:off x="457200" y="6400000"/>
            <a:ext cx="6629400" cy="251680"/>
          </a:xfrm>
        </p:spPr>
        <p:txBody>
          <a:bodyPr/>
          <a:lstStyle/>
          <a:p>
            <a:pPr algn="l">
              <a:buNone/>
              <a:defRPr sz="1200"/>
            </a:pPr>
            <a:r>
              <a:rPr lang="en-US" sz="1200" dirty="0">
                <a:solidFill>
                  <a:srgbClr val="000000"/>
                </a:solidFill>
              </a:rPr>
              <a:t>© Copyright 2026 Vinyl Institute. All rights reserved.</a:t>
            </a:r>
          </a:p>
        </p:txBody>
      </p:sp>
    </p:spTree>
    <p:extLst>
      <p:ext uri="{BB962C8B-B14F-4D97-AF65-F5344CB8AC3E}">
        <p14:creationId xmlns:p14="http://schemas.microsoft.com/office/powerpoint/2010/main" val="183859753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39499A57-C6F7-8128-41C8-C96C4267EECA}"/>
              </a:ext>
            </a:extLst>
          </p:cNvPr>
          <p:cNvSpPr>
            <a:spLocks noGrp="1"/>
          </p:cNvSpPr>
          <p:nvPr>
            <p:ph type="title"/>
          </p:nvPr>
        </p:nvSpPr>
        <p:spPr/>
        <p:txBody>
          <a:bodyPr/>
          <a:lstStyle/>
          <a:p>
            <a:r>
              <a:rPr lang="en-US"/>
              <a:t>Fire Safety</a:t>
            </a:r>
          </a:p>
        </p:txBody>
      </p:sp>
      <p:sp>
        <p:nvSpPr>
          <p:cNvPr id="4" name="Text Placeholder 3">
            <a:extLst>
              <a:ext uri="{FF2B5EF4-FFF2-40B4-BE49-F238E27FC236}">
                <a16:creationId xmlns:a16="http://schemas.microsoft.com/office/drawing/2014/main" id="{1D9CB156-FB7F-43AC-08F4-8910BC296CD5}"/>
              </a:ext>
            </a:extLst>
          </p:cNvPr>
          <p:cNvSpPr>
            <a:spLocks noGrp="1"/>
          </p:cNvSpPr>
          <p:nvPr>
            <p:ph type="body" sz="half" idx="11"/>
          </p:nvPr>
        </p:nvSpPr>
        <p:spPr>
          <a:xfrm>
            <a:off x="5363627" y="2057884"/>
            <a:ext cx="5393273" cy="2488716"/>
          </a:xfrm>
        </p:spPr>
        <p:txBody>
          <a:bodyPr vert="horz" lIns="91440" tIns="45720" rIns="91440" bIns="45720" rtlCol="0" anchor="t"/>
          <a:lstStyle/>
          <a:p>
            <a:pPr marL="228600" indent="-228600">
              <a:lnSpc>
                <a:spcPct val="100000"/>
              </a:lnSpc>
              <a:spcBef>
                <a:spcPts val="600"/>
              </a:spcBef>
              <a:spcAft>
                <a:spcPts val="800"/>
              </a:spcAft>
            </a:pPr>
            <a:r>
              <a:rPr lang="en-US" sz="2000">
                <a:latin typeface="+mn-lt"/>
              </a:rPr>
              <a:t>Vinyl is inherently flame resistant, waterproof, and flexible</a:t>
            </a:r>
          </a:p>
          <a:p>
            <a:pPr marL="228600" indent="-228600">
              <a:lnSpc>
                <a:spcPct val="100000"/>
              </a:lnSpc>
              <a:spcBef>
                <a:spcPts val="600"/>
              </a:spcBef>
              <a:spcAft>
                <a:spcPts val="800"/>
              </a:spcAft>
            </a:pPr>
            <a:r>
              <a:rPr lang="en-US" sz="2000">
                <a:latin typeface="+mn-lt"/>
              </a:rPr>
              <a:t>Chlorinated vinyl pipe is used for fire suppression in homes, multifamily housing, hotels, dormitories, and schools</a:t>
            </a:r>
          </a:p>
          <a:p>
            <a:pPr marL="228600" indent="-228600">
              <a:lnSpc>
                <a:spcPct val="100000"/>
              </a:lnSpc>
              <a:spcBef>
                <a:spcPts val="600"/>
              </a:spcBef>
              <a:spcAft>
                <a:spcPts val="800"/>
              </a:spcAft>
            </a:pPr>
            <a:r>
              <a:rPr lang="en-US" sz="2000">
                <a:latin typeface="+mn-lt"/>
              </a:rPr>
              <a:t>Chlorinated vinyl is slightly different than standard vinyl</a:t>
            </a:r>
          </a:p>
        </p:txBody>
      </p:sp>
      <p:pic>
        <p:nvPicPr>
          <p:cNvPr id="8" name="Picture Placeholder 7">
            <a:extLst>
              <a:ext uri="{FF2B5EF4-FFF2-40B4-BE49-F238E27FC236}">
                <a16:creationId xmlns:a16="http://schemas.microsoft.com/office/drawing/2014/main" id="{10769E8D-F869-0D23-3B47-E26D55659C4E}"/>
              </a:ext>
            </a:extLst>
          </p:cNvPr>
          <p:cNvPicPr>
            <a:picLocks noGrp="1" noChangeAspect="1"/>
          </p:cNvPicPr>
          <p:nvPr>
            <p:ph type="pic" sz="quarter" idx="13"/>
          </p:nvPr>
        </p:nvPicPr>
        <p:blipFill>
          <a:blip r:embed="rId3"/>
          <a:srcRect l="13281" r="13281"/>
          <a:stretch/>
        </p:blipFill>
        <p:spPr>
          <a:prstGeom prst="rect">
            <a:avLst/>
          </a:prstGeom>
          <a:solidFill>
            <a:srgbClr val="C2C2C2">
              <a:lumMod val="20000"/>
              <a:lumOff val="80000"/>
            </a:srgbClr>
          </a:solidFill>
        </p:spPr>
      </p:pic>
      <p:sp>
        <p:nvSpPr>
          <p:cNvPr id="9" name="Footer Placeholder 9">
            <a:extLst>
              <a:ext uri="{FF2B5EF4-FFF2-40B4-BE49-F238E27FC236}">
                <a16:creationId xmlns:a16="http://schemas.microsoft.com/office/drawing/2014/main" id="{0C05C77D-9F66-47E9-BFB4-DD7BFDD58EA6}"/>
              </a:ext>
            </a:extLst>
          </p:cNvPr>
          <p:cNvSpPr>
            <a:spLocks noGrp="1"/>
          </p:cNvSpPr>
          <p:nvPr>
            <p:ph type="ftr" sz="quarter" idx="11"/>
          </p:nvPr>
        </p:nvSpPr>
        <p:spPr>
          <a:xfrm>
            <a:off x="457200" y="6400000"/>
            <a:ext cx="5486400" cy="365125"/>
          </a:xfrm>
        </p:spPr>
        <p:txBody>
          <a:bodyPr/>
          <a:lstStyle/>
          <a:p>
            <a:pPr algn="l">
              <a:buNone/>
              <a:defRPr sz="1200"/>
            </a:pPr>
            <a:r>
              <a:rPr lang="en-US" sz="1200">
                <a:solidFill>
                  <a:srgbClr val="000000"/>
                </a:solidFill>
              </a:rPr>
              <a:t>© Copyright 2026 Vinyl Institute. All rights reserved.</a:t>
            </a:r>
          </a:p>
        </p:txBody>
      </p:sp>
    </p:spTree>
    <p:extLst>
      <p:ext uri="{BB962C8B-B14F-4D97-AF65-F5344CB8AC3E}">
        <p14:creationId xmlns:p14="http://schemas.microsoft.com/office/powerpoint/2010/main" val="101829610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C8954B-B7DA-6F68-A5AD-87B18DA84E28}"/>
              </a:ext>
            </a:extLst>
          </p:cNvPr>
          <p:cNvSpPr>
            <a:spLocks noGrp="1"/>
          </p:cNvSpPr>
          <p:nvPr>
            <p:ph type="title"/>
          </p:nvPr>
        </p:nvSpPr>
        <p:spPr>
          <a:xfrm>
            <a:off x="533645" y="476108"/>
            <a:ext cx="10820154" cy="505540"/>
          </a:xfrm>
        </p:spPr>
        <p:txBody>
          <a:bodyPr/>
          <a:lstStyle/>
          <a:p>
            <a:r>
              <a:rPr lang="en-US">
                <a:latin typeface="Trebuchet MS"/>
              </a:rPr>
              <a:t>Presentation Description</a:t>
            </a:r>
          </a:p>
        </p:txBody>
      </p:sp>
      <p:sp>
        <p:nvSpPr>
          <p:cNvPr id="4" name="Text Placeholder 3">
            <a:extLst>
              <a:ext uri="{FF2B5EF4-FFF2-40B4-BE49-F238E27FC236}">
                <a16:creationId xmlns:a16="http://schemas.microsoft.com/office/drawing/2014/main" id="{947AF42D-EF90-B683-F046-A0B5D6A4FF8B}"/>
              </a:ext>
            </a:extLst>
          </p:cNvPr>
          <p:cNvSpPr>
            <a:spLocks noGrp="1"/>
          </p:cNvSpPr>
          <p:nvPr>
            <p:ph type="body" sz="half" idx="11"/>
          </p:nvPr>
        </p:nvSpPr>
        <p:spPr>
          <a:xfrm>
            <a:off x="533400" y="1337187"/>
            <a:ext cx="10561024" cy="4729316"/>
          </a:xfrm>
        </p:spPr>
        <p:txBody>
          <a:bodyPr vert="horz" lIns="91440" tIns="45720" rIns="91440" bIns="45720" rtlCol="0" anchor="t">
            <a:noAutofit/>
          </a:bodyPr>
          <a:lstStyle/>
          <a:p>
            <a:pPr>
              <a:lnSpc>
                <a:spcPct val="100000"/>
              </a:lnSpc>
              <a:spcAft>
                <a:spcPts val="1200"/>
              </a:spcAft>
            </a:pPr>
            <a:r>
              <a:rPr lang="en-US" sz="2000">
                <a:latin typeface="Trebuchet MS"/>
              </a:rPr>
              <a:t>Vinyl products are an essential building material. With their unique performance characteristics, they are often the best selection for applications where durability, aesthetics, and value are vital. ​</a:t>
            </a:r>
          </a:p>
          <a:p>
            <a:pPr>
              <a:lnSpc>
                <a:spcPct val="100000"/>
              </a:lnSpc>
              <a:spcAft>
                <a:spcPts val="1200"/>
              </a:spcAft>
            </a:pPr>
            <a:r>
              <a:rPr lang="en-US" sz="2000" dirty="0">
                <a:latin typeface="Trebuchet MS"/>
              </a:rPr>
              <a:t>Modern vinyl production is a closely controlled and regulated process with an exceptional record of safety in the chemical industry. ​</a:t>
            </a:r>
          </a:p>
          <a:p>
            <a:pPr>
              <a:lnSpc>
                <a:spcPct val="100000"/>
              </a:lnSpc>
              <a:spcAft>
                <a:spcPts val="1200"/>
              </a:spcAft>
            </a:pPr>
            <a:r>
              <a:rPr lang="en-US" sz="2000">
                <a:latin typeface="Trebuchet MS"/>
              </a:rPr>
              <a:t>This presentation is part one in a four-part series on today's modern vinyl.</a:t>
            </a:r>
          </a:p>
          <a:p>
            <a:pPr marL="742950" lvl="1" indent="-285750">
              <a:buChar char="•"/>
            </a:pPr>
            <a:r>
              <a:rPr lang="en-US" sz="1600" dirty="0">
                <a:solidFill>
                  <a:srgbClr val="384648"/>
                </a:solidFill>
                <a:highlight>
                  <a:srgbClr val="FFFFFF"/>
                </a:highlight>
                <a:latin typeface="Trebuchet MS"/>
                <a:ea typeface="Calibri"/>
                <a:cs typeface="Calibri"/>
              </a:rPr>
              <a:t>Part One - Modern Vinyl – Demystifying today's </a:t>
            </a:r>
            <a:r>
              <a:rPr lang="en-US" sz="1600">
                <a:solidFill>
                  <a:srgbClr val="384648"/>
                </a:solidFill>
                <a:highlight>
                  <a:srgbClr val="FFFFFF"/>
                </a:highlight>
                <a:latin typeface="Trebuchet MS"/>
                <a:ea typeface="Calibri"/>
                <a:cs typeface="Calibri"/>
              </a:rPr>
              <a:t>responsible PVC</a:t>
            </a:r>
            <a:r>
              <a:rPr lang="en-US" sz="1600" dirty="0">
                <a:solidFill>
                  <a:srgbClr val="384648"/>
                </a:solidFill>
                <a:highlight>
                  <a:srgbClr val="FFFFFF"/>
                </a:highlight>
                <a:latin typeface="Trebuchet MS"/>
                <a:ea typeface="Calibri"/>
                <a:cs typeface="Calibri"/>
              </a:rPr>
              <a:t> manufacturing.</a:t>
            </a:r>
          </a:p>
          <a:p>
            <a:pPr marL="742950" lvl="1" indent="-285750">
              <a:buChar char="•"/>
            </a:pPr>
            <a:r>
              <a:rPr lang="en-US" sz="1600">
                <a:solidFill>
                  <a:srgbClr val="384648"/>
                </a:solidFill>
                <a:highlight>
                  <a:srgbClr val="FFFFFF"/>
                </a:highlight>
                <a:latin typeface="Trebuchet MS"/>
                <a:ea typeface="Calibri"/>
                <a:cs typeface="Calibri"/>
              </a:rPr>
              <a:t>Part Two - Evaluating Hazard &amp; Risk – Understanding the importance of multi-attribute product specification.</a:t>
            </a:r>
          </a:p>
          <a:p>
            <a:pPr marL="742950" lvl="1" indent="-285750">
              <a:buChar char="•"/>
            </a:pPr>
            <a:r>
              <a:rPr lang="en-US" sz="1600" dirty="0">
                <a:solidFill>
                  <a:srgbClr val="384648"/>
                </a:solidFill>
                <a:highlight>
                  <a:srgbClr val="FFFFFF"/>
                </a:highlight>
                <a:latin typeface="Trebuchet MS"/>
                <a:ea typeface="Calibri"/>
                <a:cs typeface="Calibri"/>
              </a:rPr>
              <a:t>Part three - Resource Efficiency – How to use life cycle analysis, embodied carbon and circularity to tell the story of today’s modern vinyl.</a:t>
            </a:r>
          </a:p>
          <a:p>
            <a:pPr marL="742950" lvl="1" indent="-285750">
              <a:buChar char="•"/>
            </a:pPr>
            <a:r>
              <a:rPr lang="en-US" sz="1600">
                <a:solidFill>
                  <a:srgbClr val="384648"/>
                </a:solidFill>
                <a:highlight>
                  <a:srgbClr val="FFFFFF"/>
                </a:highlight>
                <a:latin typeface="Trebuchet MS"/>
                <a:ea typeface="Calibri"/>
                <a:cs typeface="Calibri"/>
              </a:rPr>
              <a:t>Part four – Manufacturer Responsibility – How industry sustainability standards verify responsible manufacturing and help drive business success.</a:t>
            </a:r>
          </a:p>
          <a:p>
            <a:pPr>
              <a:lnSpc>
                <a:spcPct val="100000"/>
              </a:lnSpc>
              <a:spcAft>
                <a:spcPts val="1200"/>
              </a:spcAft>
            </a:pPr>
            <a:endParaRPr lang="en-US">
              <a:solidFill>
                <a:srgbClr val="384648"/>
              </a:solidFill>
            </a:endParaRPr>
          </a:p>
        </p:txBody>
      </p:sp>
      <p:sp>
        <p:nvSpPr>
          <p:cNvPr id="5" name="Footer Placeholder 5">
            <a:extLst>
              <a:ext uri="{FF2B5EF4-FFF2-40B4-BE49-F238E27FC236}">
                <a16:creationId xmlns:a16="http://schemas.microsoft.com/office/drawing/2014/main" id="{DF66DEEE-81EA-4A57-A20C-B596EEE7DF37}"/>
              </a:ext>
            </a:extLst>
          </p:cNvPr>
          <p:cNvSpPr>
            <a:spLocks noGrp="1"/>
          </p:cNvSpPr>
          <p:nvPr>
            <p:ph type="ftr" sz="quarter" idx="11"/>
          </p:nvPr>
        </p:nvSpPr>
        <p:spPr>
          <a:xfrm>
            <a:off x="457200" y="6400000"/>
            <a:ext cx="5486400" cy="365125"/>
          </a:xfrm>
        </p:spPr>
        <p:txBody>
          <a:bodyPr/>
          <a:lstStyle/>
          <a:p>
            <a:pPr algn="l">
              <a:buNone/>
              <a:defRPr sz="1200"/>
            </a:pPr>
            <a:r>
              <a:rPr lang="en-US" sz="1200">
                <a:solidFill>
                  <a:srgbClr val="000000"/>
                </a:solidFill>
              </a:rPr>
              <a:t>© Copyright 2026 Vinyl Institute. All rights reserved.</a:t>
            </a:r>
          </a:p>
        </p:txBody>
      </p:sp>
    </p:spTree>
    <p:extLst>
      <p:ext uri="{BB962C8B-B14F-4D97-AF65-F5344CB8AC3E}">
        <p14:creationId xmlns:p14="http://schemas.microsoft.com/office/powerpoint/2010/main" val="2359870050"/>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Placeholder 6" descr="A lobby with a reception desk and chairs  Description automatically generated">
            <a:extLst>
              <a:ext uri="{FF2B5EF4-FFF2-40B4-BE49-F238E27FC236}">
                <a16:creationId xmlns:a16="http://schemas.microsoft.com/office/drawing/2014/main" id="{BD48D7DE-30BD-7D7C-80E8-3A3EA35C092B}"/>
              </a:ext>
            </a:extLst>
          </p:cNvPr>
          <p:cNvPicPr>
            <a:picLocks noGrp="1" noChangeAspect="1"/>
          </p:cNvPicPr>
          <p:nvPr>
            <p:ph type="pic" sz="quarter" idx="12"/>
          </p:nvPr>
        </p:nvPicPr>
        <p:blipFill>
          <a:blip r:embed="rId3" cstate="email">
            <a:extLst>
              <a:ext uri="{28A0092B-C50C-407E-A947-70E740481C1C}">
                <a14:useLocalDpi xmlns:a14="http://schemas.microsoft.com/office/drawing/2010/main"/>
              </a:ext>
            </a:extLst>
          </a:blip>
          <a:srcRect/>
          <a:stretch/>
        </p:blipFill>
        <p:spPr>
          <a:xfrm>
            <a:off x="8615680" y="0"/>
            <a:ext cx="3576637" cy="6143625"/>
          </a:xfrm>
        </p:spPr>
      </p:pic>
      <p:sp>
        <p:nvSpPr>
          <p:cNvPr id="4" name="Title 3">
            <a:extLst>
              <a:ext uri="{FF2B5EF4-FFF2-40B4-BE49-F238E27FC236}">
                <a16:creationId xmlns:a16="http://schemas.microsoft.com/office/drawing/2014/main" id="{1FBD6B28-B55E-2307-CFFF-556173CF331C}"/>
              </a:ext>
            </a:extLst>
          </p:cNvPr>
          <p:cNvSpPr>
            <a:spLocks noGrp="1"/>
          </p:cNvSpPr>
          <p:nvPr>
            <p:ph type="title"/>
          </p:nvPr>
        </p:nvSpPr>
        <p:spPr/>
        <p:txBody>
          <a:bodyPr/>
          <a:lstStyle/>
          <a:p>
            <a:r>
              <a:rPr lang="en-US"/>
              <a:t>Flooring &amp; Specialty Flooring</a:t>
            </a:r>
          </a:p>
        </p:txBody>
      </p:sp>
      <p:sp>
        <p:nvSpPr>
          <p:cNvPr id="5" name="Text Placeholder 4">
            <a:extLst>
              <a:ext uri="{FF2B5EF4-FFF2-40B4-BE49-F238E27FC236}">
                <a16:creationId xmlns:a16="http://schemas.microsoft.com/office/drawing/2014/main" id="{DF820A2D-87BF-6E5D-F1C2-62BFC92B751E}"/>
              </a:ext>
            </a:extLst>
          </p:cNvPr>
          <p:cNvSpPr>
            <a:spLocks noGrp="1"/>
          </p:cNvSpPr>
          <p:nvPr>
            <p:ph type="body" sz="half" idx="11"/>
          </p:nvPr>
        </p:nvSpPr>
        <p:spPr>
          <a:xfrm>
            <a:off x="533645" y="1702450"/>
            <a:ext cx="7312497" cy="4187071"/>
          </a:xfrm>
        </p:spPr>
        <p:txBody>
          <a:bodyPr vert="horz" lIns="91440" tIns="45720" rIns="91440" bIns="45720" rtlCol="0" anchor="t">
            <a:noAutofit/>
          </a:bodyPr>
          <a:lstStyle/>
          <a:p>
            <a:pPr marL="228600" indent="-228600">
              <a:lnSpc>
                <a:spcPct val="100000"/>
              </a:lnSpc>
              <a:spcBef>
                <a:spcPts val="600"/>
              </a:spcBef>
              <a:spcAft>
                <a:spcPts val="600"/>
              </a:spcAft>
            </a:pPr>
            <a:r>
              <a:rPr lang="en-US" sz="2000">
                <a:latin typeface="+mn-lt"/>
              </a:rPr>
              <a:t>Vinyl is widely used in commercial and residential </a:t>
            </a:r>
            <a:br>
              <a:rPr lang="en-US" sz="2000" dirty="0">
                <a:latin typeface="+mn-lt"/>
              </a:rPr>
            </a:br>
            <a:r>
              <a:rPr lang="en-US" sz="2000">
                <a:latin typeface="+mn-lt"/>
              </a:rPr>
              <a:t>flooring applications</a:t>
            </a:r>
          </a:p>
          <a:p>
            <a:pPr marL="228600" indent="-228600">
              <a:lnSpc>
                <a:spcPct val="100000"/>
              </a:lnSpc>
              <a:spcBef>
                <a:spcPts val="600"/>
              </a:spcBef>
              <a:spcAft>
                <a:spcPts val="600"/>
              </a:spcAft>
            </a:pPr>
            <a:r>
              <a:rPr lang="en-US" sz="2000">
                <a:latin typeface="+mn-lt"/>
              </a:rPr>
              <a:t>Used for carpet tile backing and vinyl flooring</a:t>
            </a:r>
          </a:p>
          <a:p>
            <a:pPr marL="228600" indent="-228600">
              <a:lnSpc>
                <a:spcPct val="100000"/>
              </a:lnSpc>
              <a:spcBef>
                <a:spcPts val="600"/>
              </a:spcBef>
              <a:spcAft>
                <a:spcPts val="600"/>
              </a:spcAft>
            </a:pPr>
            <a:r>
              <a:rPr lang="en-US" sz="2000">
                <a:latin typeface="+mn-lt"/>
              </a:rPr>
              <a:t>Sold in tiles, sheets, and planks</a:t>
            </a:r>
          </a:p>
          <a:p>
            <a:pPr marL="228600" indent="-228600">
              <a:lnSpc>
                <a:spcPct val="100000"/>
              </a:lnSpc>
              <a:spcBef>
                <a:spcPts val="600"/>
              </a:spcBef>
              <a:spcAft>
                <a:spcPts val="600"/>
              </a:spcAft>
            </a:pPr>
            <a:r>
              <a:rPr lang="en-US" sz="2000">
                <a:latin typeface="+mn-lt"/>
              </a:rPr>
              <a:t>Appropriate for retail, hospitality, and healthcare segments</a:t>
            </a:r>
          </a:p>
          <a:p>
            <a:pPr marL="228600" indent="-228600">
              <a:lnSpc>
                <a:spcPct val="100000"/>
              </a:lnSpc>
              <a:spcBef>
                <a:spcPts val="600"/>
              </a:spcBef>
              <a:spcAft>
                <a:spcPts val="600"/>
              </a:spcAft>
            </a:pPr>
            <a:r>
              <a:rPr lang="en-US" sz="2000">
                <a:latin typeface="+mn-lt"/>
              </a:rPr>
              <a:t>Vinyl resilient flooring is available in sheet, composition tile and “luxury vinyl” categories</a:t>
            </a:r>
          </a:p>
          <a:p>
            <a:pPr marL="228600" indent="-228600">
              <a:lnSpc>
                <a:spcPct val="100000"/>
              </a:lnSpc>
              <a:spcBef>
                <a:spcPts val="600"/>
              </a:spcBef>
              <a:spcAft>
                <a:spcPts val="600"/>
              </a:spcAft>
            </a:pPr>
            <a:r>
              <a:rPr lang="en-US" sz="2000">
                <a:latin typeface="+mn-lt"/>
              </a:rPr>
              <a:t>Stylized woven cushion flooring is designed for stadiums </a:t>
            </a:r>
            <a:br>
              <a:rPr lang="en-US" sz="2000" dirty="0">
                <a:latin typeface="+mn-lt"/>
              </a:rPr>
            </a:br>
            <a:r>
              <a:rPr lang="en-US" sz="2000">
                <a:latin typeface="+mn-lt"/>
              </a:rPr>
              <a:t>and gymnasiums </a:t>
            </a:r>
          </a:p>
          <a:p>
            <a:pPr marL="228600" indent="-228600">
              <a:lnSpc>
                <a:spcPct val="100000"/>
              </a:lnSpc>
              <a:spcBef>
                <a:spcPts val="600"/>
              </a:spcBef>
              <a:spcAft>
                <a:spcPts val="600"/>
              </a:spcAft>
            </a:pPr>
            <a:r>
              <a:rPr lang="en-US" sz="2000">
                <a:latin typeface="+mn-lt"/>
              </a:rPr>
              <a:t>Appropriate for K-12 multipurpose spaces </a:t>
            </a:r>
          </a:p>
        </p:txBody>
      </p:sp>
      <p:sp>
        <p:nvSpPr>
          <p:cNvPr id="8" name="Footer Placeholder 8">
            <a:extLst>
              <a:ext uri="{FF2B5EF4-FFF2-40B4-BE49-F238E27FC236}">
                <a16:creationId xmlns:a16="http://schemas.microsoft.com/office/drawing/2014/main" id="{D52A7CEB-B571-4885-A1BD-448D9DC22C3B}"/>
              </a:ext>
            </a:extLst>
          </p:cNvPr>
          <p:cNvSpPr>
            <a:spLocks noGrp="1"/>
          </p:cNvSpPr>
          <p:nvPr>
            <p:ph type="ftr" sz="quarter" idx="11"/>
          </p:nvPr>
        </p:nvSpPr>
        <p:spPr>
          <a:xfrm>
            <a:off x="457200" y="6400000"/>
            <a:ext cx="5486400" cy="365125"/>
          </a:xfrm>
        </p:spPr>
        <p:txBody>
          <a:bodyPr/>
          <a:lstStyle/>
          <a:p>
            <a:pPr algn="l">
              <a:buNone/>
              <a:defRPr sz="1200"/>
            </a:pPr>
            <a:r>
              <a:rPr lang="en-US" sz="1200">
                <a:solidFill>
                  <a:srgbClr val="000000"/>
                </a:solidFill>
              </a:rPr>
              <a:t>© Copyright 2026 Vinyl Institute. All rights reserved.</a:t>
            </a:r>
          </a:p>
        </p:txBody>
      </p:sp>
    </p:spTree>
    <p:extLst>
      <p:ext uri="{BB962C8B-B14F-4D97-AF65-F5344CB8AC3E}">
        <p14:creationId xmlns:p14="http://schemas.microsoft.com/office/powerpoint/2010/main" val="361337975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Placeholder 6" descr="A room with a couch and a table  Description automatically generated">
            <a:extLst>
              <a:ext uri="{FF2B5EF4-FFF2-40B4-BE49-F238E27FC236}">
                <a16:creationId xmlns:a16="http://schemas.microsoft.com/office/drawing/2014/main" id="{E1142AA1-CFE6-5A6B-4528-382E7F94DC72}"/>
              </a:ext>
            </a:extLst>
          </p:cNvPr>
          <p:cNvPicPr>
            <a:picLocks noGrp="1" noChangeAspect="1"/>
          </p:cNvPicPr>
          <p:nvPr>
            <p:ph type="pic" sz="quarter" idx="13"/>
          </p:nvPr>
        </p:nvPicPr>
        <p:blipFill>
          <a:blip r:embed="rId3" cstate="email">
            <a:extLst>
              <a:ext uri="{28A0092B-C50C-407E-A947-70E740481C1C}">
                <a14:useLocalDpi xmlns:a14="http://schemas.microsoft.com/office/drawing/2010/main"/>
              </a:ext>
            </a:extLst>
          </a:blip>
          <a:srcRect/>
          <a:stretch/>
        </p:blipFill>
        <p:spPr>
          <a:xfrm>
            <a:off x="845" y="0"/>
            <a:ext cx="4822825" cy="6129338"/>
          </a:xfrm>
        </p:spPr>
      </p:pic>
      <p:sp>
        <p:nvSpPr>
          <p:cNvPr id="4" name="Title 3">
            <a:extLst>
              <a:ext uri="{FF2B5EF4-FFF2-40B4-BE49-F238E27FC236}">
                <a16:creationId xmlns:a16="http://schemas.microsoft.com/office/drawing/2014/main" id="{AF271E91-7B39-8494-4934-1F736FF47185}"/>
              </a:ext>
            </a:extLst>
          </p:cNvPr>
          <p:cNvSpPr>
            <a:spLocks noGrp="1"/>
          </p:cNvSpPr>
          <p:nvPr>
            <p:ph type="title"/>
          </p:nvPr>
        </p:nvSpPr>
        <p:spPr>
          <a:xfrm>
            <a:off x="5363627" y="476110"/>
            <a:ext cx="6445196" cy="819774"/>
          </a:xfrm>
        </p:spPr>
        <p:txBody>
          <a:bodyPr/>
          <a:lstStyle/>
          <a:p>
            <a:r>
              <a:rPr lang="en-US"/>
              <a:t>Fabrics and Furniture for Infection Control</a:t>
            </a:r>
          </a:p>
        </p:txBody>
      </p:sp>
      <p:sp>
        <p:nvSpPr>
          <p:cNvPr id="5" name="Text Placeholder 4">
            <a:extLst>
              <a:ext uri="{FF2B5EF4-FFF2-40B4-BE49-F238E27FC236}">
                <a16:creationId xmlns:a16="http://schemas.microsoft.com/office/drawing/2014/main" id="{3B976E2A-62E1-15FF-05E6-D72541D58809}"/>
              </a:ext>
            </a:extLst>
          </p:cNvPr>
          <p:cNvSpPr>
            <a:spLocks noGrp="1"/>
          </p:cNvSpPr>
          <p:nvPr>
            <p:ph type="body" sz="half" idx="11"/>
          </p:nvPr>
        </p:nvSpPr>
        <p:spPr>
          <a:xfrm>
            <a:off x="5363627" y="2339788"/>
            <a:ext cx="5501018" cy="2517347"/>
          </a:xfrm>
        </p:spPr>
        <p:txBody>
          <a:bodyPr/>
          <a:lstStyle/>
          <a:p>
            <a:pPr>
              <a:lnSpc>
                <a:spcPct val="100000"/>
              </a:lnSpc>
              <a:spcBef>
                <a:spcPts val="600"/>
              </a:spcBef>
              <a:spcAft>
                <a:spcPts val="600"/>
              </a:spcAft>
            </a:pPr>
            <a:r>
              <a:rPr lang="en-US" sz="2000">
                <a:latin typeface="+mn-lt"/>
              </a:rPr>
              <a:t>Vinyl materials offer cleanability critical to infection control in healthcare applications</a:t>
            </a:r>
          </a:p>
          <a:p>
            <a:pPr>
              <a:lnSpc>
                <a:spcPct val="100000"/>
              </a:lnSpc>
              <a:spcBef>
                <a:spcPts val="600"/>
              </a:spcBef>
              <a:spcAft>
                <a:spcPts val="600"/>
              </a:spcAft>
            </a:pPr>
            <a:r>
              <a:rPr lang="en-US" sz="2000">
                <a:latin typeface="+mn-lt"/>
              </a:rPr>
              <a:t>Vinyl’s wide range of design options and durability make it the best choice for flooring, upholstery fabrics, and wall protection for healthcare settings</a:t>
            </a:r>
          </a:p>
        </p:txBody>
      </p:sp>
      <p:sp>
        <p:nvSpPr>
          <p:cNvPr id="8" name="TextBox 7">
            <a:extLst>
              <a:ext uri="{FF2B5EF4-FFF2-40B4-BE49-F238E27FC236}">
                <a16:creationId xmlns:a16="http://schemas.microsoft.com/office/drawing/2014/main" id="{E76300DE-506D-0747-FF6B-286C6659C4CF}"/>
              </a:ext>
            </a:extLst>
          </p:cNvPr>
          <p:cNvSpPr txBox="1"/>
          <p:nvPr/>
        </p:nvSpPr>
        <p:spPr>
          <a:xfrm>
            <a:off x="185696" y="6326129"/>
            <a:ext cx="4757511" cy="415498"/>
          </a:xfrm>
          <a:prstGeom prst="rect">
            <a:avLst/>
          </a:prstGeom>
          <a:noFill/>
        </p:spPr>
        <p:txBody>
          <a:bodyPr wrap="square" rtlCol="0">
            <a:spAutoFit/>
          </a:bodyPr>
          <a:lstStyle/>
          <a:p>
            <a:r>
              <a:rPr lang="en-US" sz="1050">
                <a:solidFill>
                  <a:schemeClr val="bg1">
                    <a:lumMod val="65000"/>
                  </a:schemeClr>
                </a:solidFill>
              </a:rPr>
              <a:t>Photo: Cannon Design: University Hospital Seidman Cancer Center, Cleveland, Ohio</a:t>
            </a:r>
          </a:p>
        </p:txBody>
      </p:sp>
      <p:sp>
        <p:nvSpPr>
          <p:cNvPr id="9" name="Footer Placeholder 9">
            <a:extLst>
              <a:ext uri="{FF2B5EF4-FFF2-40B4-BE49-F238E27FC236}">
                <a16:creationId xmlns:a16="http://schemas.microsoft.com/office/drawing/2014/main" id="{FA293993-A5A3-46B6-87A4-B0B04CB66AB0}"/>
              </a:ext>
            </a:extLst>
          </p:cNvPr>
          <p:cNvSpPr>
            <a:spLocks noGrp="1"/>
          </p:cNvSpPr>
          <p:nvPr>
            <p:ph type="ftr" sz="quarter" idx="11"/>
          </p:nvPr>
        </p:nvSpPr>
        <p:spPr>
          <a:xfrm>
            <a:off x="457200" y="6400000"/>
            <a:ext cx="5486400" cy="365125"/>
          </a:xfrm>
        </p:spPr>
        <p:txBody>
          <a:bodyPr/>
          <a:lstStyle/>
          <a:p>
            <a:pPr algn="l">
              <a:buNone/>
              <a:defRPr sz="1200"/>
            </a:pPr>
            <a:r>
              <a:rPr lang="en-US" sz="1200">
                <a:solidFill>
                  <a:srgbClr val="000000"/>
                </a:solidFill>
              </a:rPr>
              <a:t>© Copyright 2026 Vinyl Institute. All rights reserved.</a:t>
            </a:r>
          </a:p>
        </p:txBody>
      </p:sp>
    </p:spTree>
    <p:extLst>
      <p:ext uri="{BB962C8B-B14F-4D97-AF65-F5344CB8AC3E}">
        <p14:creationId xmlns:p14="http://schemas.microsoft.com/office/powerpoint/2010/main" val="2688984329"/>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Placeholder 6" descr="A swimming pool inside a building  Description automatically generated">
            <a:extLst>
              <a:ext uri="{FF2B5EF4-FFF2-40B4-BE49-F238E27FC236}">
                <a16:creationId xmlns:a16="http://schemas.microsoft.com/office/drawing/2014/main" id="{C4E35819-C95D-2D77-BE8C-2D777B6208D7}"/>
              </a:ext>
            </a:extLst>
          </p:cNvPr>
          <p:cNvPicPr>
            <a:picLocks noGrp="1" noChangeAspect="1"/>
          </p:cNvPicPr>
          <p:nvPr>
            <p:ph type="pic" sz="quarter" idx="13"/>
          </p:nvPr>
        </p:nvPicPr>
        <p:blipFill>
          <a:blip r:embed="rId3" cstate="email">
            <a:extLst>
              <a:ext uri="{28A0092B-C50C-407E-A947-70E740481C1C}">
                <a14:useLocalDpi xmlns:a14="http://schemas.microsoft.com/office/drawing/2010/main"/>
              </a:ext>
            </a:extLst>
          </a:blip>
          <a:srcRect/>
          <a:stretch>
            <a:fillRect/>
          </a:stretch>
        </p:blipFill>
        <p:spPr/>
      </p:pic>
      <p:sp>
        <p:nvSpPr>
          <p:cNvPr id="4" name="Title 3">
            <a:extLst>
              <a:ext uri="{FF2B5EF4-FFF2-40B4-BE49-F238E27FC236}">
                <a16:creationId xmlns:a16="http://schemas.microsoft.com/office/drawing/2014/main" id="{78CD6CB5-EBEF-8B24-C0FD-8E882241F5E3}"/>
              </a:ext>
            </a:extLst>
          </p:cNvPr>
          <p:cNvSpPr>
            <a:spLocks noGrp="1"/>
          </p:cNvSpPr>
          <p:nvPr>
            <p:ph type="title"/>
          </p:nvPr>
        </p:nvSpPr>
        <p:spPr/>
        <p:txBody>
          <a:bodyPr/>
          <a:lstStyle/>
          <a:p>
            <a:r>
              <a:rPr lang="en-US"/>
              <a:t>Ceilings</a:t>
            </a:r>
          </a:p>
        </p:txBody>
      </p:sp>
      <p:sp>
        <p:nvSpPr>
          <p:cNvPr id="5" name="Text Placeholder 4">
            <a:extLst>
              <a:ext uri="{FF2B5EF4-FFF2-40B4-BE49-F238E27FC236}">
                <a16:creationId xmlns:a16="http://schemas.microsoft.com/office/drawing/2014/main" id="{C2BB0A39-7123-4558-0FC7-56843FBA1F6A}"/>
              </a:ext>
            </a:extLst>
          </p:cNvPr>
          <p:cNvSpPr>
            <a:spLocks noGrp="1"/>
          </p:cNvSpPr>
          <p:nvPr>
            <p:ph type="body" sz="half" idx="11"/>
          </p:nvPr>
        </p:nvSpPr>
        <p:spPr>
          <a:xfrm>
            <a:off x="533645" y="2272553"/>
            <a:ext cx="6024471" cy="2122466"/>
          </a:xfrm>
        </p:spPr>
        <p:txBody>
          <a:bodyPr/>
          <a:lstStyle/>
          <a:p>
            <a:pPr>
              <a:lnSpc>
                <a:spcPct val="100000"/>
              </a:lnSpc>
              <a:spcBef>
                <a:spcPts val="600"/>
              </a:spcBef>
              <a:spcAft>
                <a:spcPts val="600"/>
              </a:spcAft>
            </a:pPr>
            <a:r>
              <a:rPr lang="en-US" sz="2000">
                <a:latin typeface="+mn-lt"/>
              </a:rPr>
              <a:t>Vinyl ceilings resist damage from moisture</a:t>
            </a:r>
            <a:br>
              <a:rPr lang="en-US" sz="2000">
                <a:latin typeface="+mn-lt"/>
              </a:rPr>
            </a:br>
            <a:r>
              <a:rPr lang="en-US" sz="2000">
                <a:latin typeface="+mn-lt"/>
              </a:rPr>
              <a:t>and chemicals</a:t>
            </a:r>
          </a:p>
          <a:p>
            <a:pPr>
              <a:lnSpc>
                <a:spcPct val="100000"/>
              </a:lnSpc>
              <a:spcBef>
                <a:spcPts val="600"/>
              </a:spcBef>
              <a:spcAft>
                <a:spcPts val="600"/>
              </a:spcAft>
            </a:pPr>
            <a:r>
              <a:rPr lang="en-US" sz="2000">
                <a:latin typeface="+mn-lt"/>
              </a:rPr>
              <a:t>Appropriate for natatorium spaces, hospitality spaces, and other spaces that require resistance to chemicals and the elements</a:t>
            </a:r>
          </a:p>
          <a:p>
            <a:endParaRPr lang="en-US"/>
          </a:p>
        </p:txBody>
      </p:sp>
      <p:sp>
        <p:nvSpPr>
          <p:cNvPr id="8" name="Footer Placeholder 8">
            <a:extLst>
              <a:ext uri="{FF2B5EF4-FFF2-40B4-BE49-F238E27FC236}">
                <a16:creationId xmlns:a16="http://schemas.microsoft.com/office/drawing/2014/main" id="{A483AA9E-80F8-4295-A609-95076575E3E3}"/>
              </a:ext>
            </a:extLst>
          </p:cNvPr>
          <p:cNvSpPr>
            <a:spLocks noGrp="1"/>
          </p:cNvSpPr>
          <p:nvPr>
            <p:ph type="ftr" sz="quarter" idx="11"/>
          </p:nvPr>
        </p:nvSpPr>
        <p:spPr>
          <a:xfrm>
            <a:off x="457200" y="6400000"/>
            <a:ext cx="5486400" cy="365125"/>
          </a:xfrm>
        </p:spPr>
        <p:txBody>
          <a:bodyPr/>
          <a:lstStyle/>
          <a:p>
            <a:pPr algn="l">
              <a:buNone/>
              <a:defRPr sz="1200"/>
            </a:pPr>
            <a:r>
              <a:rPr lang="en-US" sz="1200">
                <a:solidFill>
                  <a:srgbClr val="000000"/>
                </a:solidFill>
              </a:rPr>
              <a:t>© Copyright 2026 Vinyl Institute. All rights reserved.</a:t>
            </a:r>
          </a:p>
        </p:txBody>
      </p:sp>
    </p:spTree>
    <p:extLst>
      <p:ext uri="{BB962C8B-B14F-4D97-AF65-F5344CB8AC3E}">
        <p14:creationId xmlns:p14="http://schemas.microsoft.com/office/powerpoint/2010/main" val="1572959555"/>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Placeholder 7" descr="A group of people at a reception  Description automatically generated">
            <a:extLst>
              <a:ext uri="{FF2B5EF4-FFF2-40B4-BE49-F238E27FC236}">
                <a16:creationId xmlns:a16="http://schemas.microsoft.com/office/drawing/2014/main" id="{2C05AC2B-A4A1-E7E7-6B3C-CF93779FB165}"/>
              </a:ext>
            </a:extLst>
          </p:cNvPr>
          <p:cNvPicPr>
            <a:picLocks noGrp="1" noChangeAspect="1"/>
          </p:cNvPicPr>
          <p:nvPr>
            <p:ph type="pic" sz="quarter" idx="13"/>
          </p:nvPr>
        </p:nvPicPr>
        <p:blipFill>
          <a:blip r:embed="rId3" cstate="email">
            <a:extLst>
              <a:ext uri="{28A0092B-C50C-407E-A947-70E740481C1C}">
                <a14:useLocalDpi xmlns:a14="http://schemas.microsoft.com/office/drawing/2010/main"/>
              </a:ext>
            </a:extLst>
          </a:blip>
          <a:srcRect/>
          <a:stretch/>
        </p:blipFill>
        <p:spPr/>
      </p:pic>
      <p:sp>
        <p:nvSpPr>
          <p:cNvPr id="3" name="Title 2">
            <a:extLst>
              <a:ext uri="{FF2B5EF4-FFF2-40B4-BE49-F238E27FC236}">
                <a16:creationId xmlns:a16="http://schemas.microsoft.com/office/drawing/2014/main" id="{A40AEE7F-741F-AB59-AF35-86241E6872E9}"/>
              </a:ext>
            </a:extLst>
          </p:cNvPr>
          <p:cNvSpPr>
            <a:spLocks noGrp="1"/>
          </p:cNvSpPr>
          <p:nvPr>
            <p:ph type="title"/>
          </p:nvPr>
        </p:nvSpPr>
        <p:spPr/>
        <p:txBody>
          <a:bodyPr/>
          <a:lstStyle/>
          <a:p>
            <a:r>
              <a:rPr lang="en-US"/>
              <a:t>Wall Coverings </a:t>
            </a:r>
          </a:p>
        </p:txBody>
      </p:sp>
      <p:sp>
        <p:nvSpPr>
          <p:cNvPr id="4" name="Text Placeholder 3">
            <a:extLst>
              <a:ext uri="{FF2B5EF4-FFF2-40B4-BE49-F238E27FC236}">
                <a16:creationId xmlns:a16="http://schemas.microsoft.com/office/drawing/2014/main" id="{921A71C3-A476-5195-F4CD-46F3844B5D48}"/>
              </a:ext>
            </a:extLst>
          </p:cNvPr>
          <p:cNvSpPr>
            <a:spLocks noGrp="1"/>
          </p:cNvSpPr>
          <p:nvPr>
            <p:ph type="body" sz="half" idx="11"/>
          </p:nvPr>
        </p:nvSpPr>
        <p:spPr>
          <a:xfrm>
            <a:off x="5363627" y="2551170"/>
            <a:ext cx="5471521" cy="1755660"/>
          </a:xfrm>
        </p:spPr>
        <p:txBody>
          <a:bodyPr/>
          <a:lstStyle/>
          <a:p>
            <a:pPr>
              <a:lnSpc>
                <a:spcPct val="100000"/>
              </a:lnSpc>
              <a:spcBef>
                <a:spcPts val="600"/>
              </a:spcBef>
              <a:spcAft>
                <a:spcPts val="600"/>
              </a:spcAft>
            </a:pPr>
            <a:r>
              <a:rPr lang="en-US" sz="2000">
                <a:latin typeface="+mn-lt"/>
              </a:rPr>
              <a:t>Cost-effective paint alternative</a:t>
            </a:r>
          </a:p>
          <a:p>
            <a:pPr>
              <a:lnSpc>
                <a:spcPct val="100000"/>
              </a:lnSpc>
              <a:spcBef>
                <a:spcPts val="600"/>
              </a:spcBef>
              <a:spcAft>
                <a:spcPts val="600"/>
              </a:spcAft>
            </a:pPr>
            <a:r>
              <a:rPr lang="en-US" sz="2000">
                <a:latin typeface="+mn-lt"/>
              </a:rPr>
              <a:t>Stain-resistant, cleanable wall protection</a:t>
            </a:r>
          </a:p>
          <a:p>
            <a:pPr>
              <a:lnSpc>
                <a:spcPct val="100000"/>
              </a:lnSpc>
              <a:spcBef>
                <a:spcPts val="600"/>
              </a:spcBef>
              <a:spcAft>
                <a:spcPts val="600"/>
              </a:spcAft>
            </a:pPr>
            <a:r>
              <a:rPr lang="en-US" sz="2000">
                <a:latin typeface="+mn-lt"/>
              </a:rPr>
              <a:t>Custom designs are easy and affordable with digital images and film technology</a:t>
            </a:r>
          </a:p>
        </p:txBody>
      </p:sp>
      <p:sp>
        <p:nvSpPr>
          <p:cNvPr id="9" name="Footer Placeholder 9">
            <a:extLst>
              <a:ext uri="{FF2B5EF4-FFF2-40B4-BE49-F238E27FC236}">
                <a16:creationId xmlns:a16="http://schemas.microsoft.com/office/drawing/2014/main" id="{183F7868-B81E-4546-A3A8-6719057310C0}"/>
              </a:ext>
            </a:extLst>
          </p:cNvPr>
          <p:cNvSpPr>
            <a:spLocks noGrp="1"/>
          </p:cNvSpPr>
          <p:nvPr>
            <p:ph type="ftr" sz="quarter" idx="11"/>
          </p:nvPr>
        </p:nvSpPr>
        <p:spPr>
          <a:xfrm>
            <a:off x="457200" y="6400000"/>
            <a:ext cx="5486400" cy="365125"/>
          </a:xfrm>
        </p:spPr>
        <p:txBody>
          <a:bodyPr/>
          <a:lstStyle/>
          <a:p>
            <a:pPr algn="l">
              <a:buNone/>
              <a:defRPr sz="1200"/>
            </a:pPr>
            <a:r>
              <a:rPr lang="en-US" sz="1200">
                <a:solidFill>
                  <a:srgbClr val="000000"/>
                </a:solidFill>
              </a:rPr>
              <a:t>© Copyright 2026 Vinyl Institute. All rights reserved.</a:t>
            </a:r>
          </a:p>
        </p:txBody>
      </p:sp>
    </p:spTree>
    <p:extLst>
      <p:ext uri="{BB962C8B-B14F-4D97-AF65-F5344CB8AC3E}">
        <p14:creationId xmlns:p14="http://schemas.microsoft.com/office/powerpoint/2010/main" val="100935723"/>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Placeholder 8" descr="Aerial view of a building with a parking lot  Description automatically generated">
            <a:extLst>
              <a:ext uri="{FF2B5EF4-FFF2-40B4-BE49-F238E27FC236}">
                <a16:creationId xmlns:a16="http://schemas.microsoft.com/office/drawing/2014/main" id="{00DF536D-C2BE-A9C5-144C-DD00C3B05618}"/>
              </a:ext>
            </a:extLst>
          </p:cNvPr>
          <p:cNvPicPr>
            <a:picLocks noGrp="1" noChangeAspect="1"/>
          </p:cNvPicPr>
          <p:nvPr>
            <p:ph type="pic" sz="quarter" idx="13"/>
          </p:nvPr>
        </p:nvPicPr>
        <p:blipFill>
          <a:blip r:embed="rId3" cstate="email">
            <a:extLst>
              <a:ext uri="{28A0092B-C50C-407E-A947-70E740481C1C}">
                <a14:useLocalDpi xmlns:a14="http://schemas.microsoft.com/office/drawing/2010/main"/>
              </a:ext>
            </a:extLst>
          </a:blip>
          <a:srcRect/>
          <a:stretch/>
        </p:blipFill>
        <p:spPr/>
      </p:pic>
      <p:sp>
        <p:nvSpPr>
          <p:cNvPr id="6" name="Title 5">
            <a:extLst>
              <a:ext uri="{FF2B5EF4-FFF2-40B4-BE49-F238E27FC236}">
                <a16:creationId xmlns:a16="http://schemas.microsoft.com/office/drawing/2014/main" id="{84847E5B-53AC-7040-BF69-71DF10FE2B7F}"/>
              </a:ext>
            </a:extLst>
          </p:cNvPr>
          <p:cNvSpPr>
            <a:spLocks noGrp="1"/>
          </p:cNvSpPr>
          <p:nvPr>
            <p:ph type="title"/>
          </p:nvPr>
        </p:nvSpPr>
        <p:spPr/>
        <p:txBody>
          <a:bodyPr/>
          <a:lstStyle/>
          <a:p>
            <a:r>
              <a:rPr lang="en-US">
                <a:latin typeface="Trebuchet MS"/>
              </a:rPr>
              <a:t>Vinyl Roofing membrane</a:t>
            </a:r>
            <a:endParaRPr lang="en-US"/>
          </a:p>
        </p:txBody>
      </p:sp>
      <p:sp>
        <p:nvSpPr>
          <p:cNvPr id="7" name="Text Placeholder 6">
            <a:extLst>
              <a:ext uri="{FF2B5EF4-FFF2-40B4-BE49-F238E27FC236}">
                <a16:creationId xmlns:a16="http://schemas.microsoft.com/office/drawing/2014/main" id="{9AE315B3-914A-73DB-85E8-3559F1F15EF4}"/>
              </a:ext>
            </a:extLst>
          </p:cNvPr>
          <p:cNvSpPr>
            <a:spLocks noGrp="1"/>
          </p:cNvSpPr>
          <p:nvPr>
            <p:ph type="body" sz="half" idx="11"/>
          </p:nvPr>
        </p:nvSpPr>
        <p:spPr>
          <a:xfrm>
            <a:off x="533645" y="2393576"/>
            <a:ext cx="5168655" cy="1930653"/>
          </a:xfrm>
        </p:spPr>
        <p:txBody>
          <a:bodyPr vert="horz" lIns="91440" tIns="45720" rIns="91440" bIns="45720" rtlCol="0" anchor="t">
            <a:noAutofit/>
          </a:bodyPr>
          <a:lstStyle/>
          <a:p>
            <a:pPr>
              <a:lnSpc>
                <a:spcPct val="100000"/>
              </a:lnSpc>
              <a:spcAft>
                <a:spcPts val="1200"/>
              </a:spcAft>
            </a:pPr>
            <a:r>
              <a:rPr lang="en-US" sz="2000">
                <a:latin typeface="Trebuchet MS"/>
              </a:rPr>
              <a:t>Single-ply vinyl roofing membrane offers water-tight performance and long-term durability with clean aesthetic looks</a:t>
            </a:r>
          </a:p>
          <a:p>
            <a:pPr>
              <a:lnSpc>
                <a:spcPct val="100000"/>
              </a:lnSpc>
              <a:spcAft>
                <a:spcPts val="1200"/>
              </a:spcAft>
            </a:pPr>
            <a:r>
              <a:rPr lang="en-US" sz="2000">
                <a:latin typeface="Trebuchet MS"/>
              </a:rPr>
              <a:t>Many vinyl roofing membrane systems last for 30+ years</a:t>
            </a:r>
            <a:br>
              <a:rPr lang="en-US" sz="1400"/>
            </a:br>
            <a:br>
              <a:rPr lang="en-US"/>
            </a:br>
            <a:br>
              <a:rPr lang="en-US"/>
            </a:br>
            <a:br>
              <a:rPr lang="en-US" b="0">
                <a:effectLst/>
              </a:rPr>
            </a:br>
            <a:endParaRPr lang="en-US"/>
          </a:p>
          <a:p>
            <a:endParaRPr lang="en-CA"/>
          </a:p>
          <a:p>
            <a:endParaRPr lang="en-US"/>
          </a:p>
        </p:txBody>
      </p:sp>
      <p:sp>
        <p:nvSpPr>
          <p:cNvPr id="10" name="TextBox 9">
            <a:extLst>
              <a:ext uri="{FF2B5EF4-FFF2-40B4-BE49-F238E27FC236}">
                <a16:creationId xmlns:a16="http://schemas.microsoft.com/office/drawing/2014/main" id="{F7F22BB0-71B0-A366-4771-99B0D9FF19EB}"/>
              </a:ext>
            </a:extLst>
          </p:cNvPr>
          <p:cNvSpPr txBox="1"/>
          <p:nvPr/>
        </p:nvSpPr>
        <p:spPr>
          <a:xfrm>
            <a:off x="7268066" y="6342445"/>
            <a:ext cx="3965991" cy="253916"/>
          </a:xfrm>
          <a:prstGeom prst="rect">
            <a:avLst/>
          </a:prstGeom>
          <a:noFill/>
        </p:spPr>
        <p:txBody>
          <a:bodyPr wrap="square" rtlCol="0">
            <a:spAutoFit/>
          </a:bodyPr>
          <a:lstStyle/>
          <a:p>
            <a:pPr algn="r"/>
            <a:r>
              <a:rPr lang="en-US" sz="1000">
                <a:solidFill>
                  <a:schemeClr val="bg1">
                    <a:lumMod val="65000"/>
                  </a:schemeClr>
                </a:solidFill>
              </a:rPr>
              <a:t>Photo: Hancock Medical Center in Bay St. Louis, Mississippi</a:t>
            </a:r>
          </a:p>
        </p:txBody>
      </p:sp>
      <p:sp>
        <p:nvSpPr>
          <p:cNvPr id="11" name="Footer Placeholder 11">
            <a:extLst>
              <a:ext uri="{FF2B5EF4-FFF2-40B4-BE49-F238E27FC236}">
                <a16:creationId xmlns:a16="http://schemas.microsoft.com/office/drawing/2014/main" id="{01BA4E87-F19C-432B-8E2A-2F0516C07522}"/>
              </a:ext>
            </a:extLst>
          </p:cNvPr>
          <p:cNvSpPr>
            <a:spLocks noGrp="1"/>
          </p:cNvSpPr>
          <p:nvPr>
            <p:ph type="ftr" sz="quarter" idx="11"/>
          </p:nvPr>
        </p:nvSpPr>
        <p:spPr>
          <a:xfrm>
            <a:off x="457200" y="6400000"/>
            <a:ext cx="5486400" cy="365125"/>
          </a:xfrm>
        </p:spPr>
        <p:txBody>
          <a:bodyPr/>
          <a:lstStyle/>
          <a:p>
            <a:pPr algn="l">
              <a:buNone/>
              <a:defRPr sz="1200"/>
            </a:pPr>
            <a:r>
              <a:rPr lang="en-US" sz="1200">
                <a:solidFill>
                  <a:srgbClr val="000000"/>
                </a:solidFill>
              </a:rPr>
              <a:t>© Copyright 2026 Vinyl Institute. All rights reserved.</a:t>
            </a:r>
          </a:p>
        </p:txBody>
      </p:sp>
    </p:spTree>
    <p:extLst>
      <p:ext uri="{BB962C8B-B14F-4D97-AF65-F5344CB8AC3E}">
        <p14:creationId xmlns:p14="http://schemas.microsoft.com/office/powerpoint/2010/main" val="895636121"/>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Placeholder 6" descr="A building with many windows  Description automatically generated">
            <a:extLst>
              <a:ext uri="{FF2B5EF4-FFF2-40B4-BE49-F238E27FC236}">
                <a16:creationId xmlns:a16="http://schemas.microsoft.com/office/drawing/2014/main" id="{3DC838EF-5B8C-0D04-D2CA-2D83964A3362}"/>
              </a:ext>
            </a:extLst>
          </p:cNvPr>
          <p:cNvPicPr>
            <a:picLocks noGrp="1" noChangeAspect="1"/>
          </p:cNvPicPr>
          <p:nvPr>
            <p:ph type="pic" sz="quarter" idx="13"/>
          </p:nvPr>
        </p:nvPicPr>
        <p:blipFill>
          <a:blip r:embed="rId3" cstate="email">
            <a:extLst>
              <a:ext uri="{28A0092B-C50C-407E-A947-70E740481C1C}">
                <a14:useLocalDpi xmlns:a14="http://schemas.microsoft.com/office/drawing/2010/main"/>
              </a:ext>
            </a:extLst>
          </a:blip>
          <a:srcRect/>
          <a:stretch/>
        </p:blipFill>
        <p:spPr>
          <a:xfrm>
            <a:off x="7369175" y="0"/>
            <a:ext cx="4822825" cy="6129338"/>
          </a:xfrm>
        </p:spPr>
      </p:pic>
      <p:sp>
        <p:nvSpPr>
          <p:cNvPr id="4" name="Title 3">
            <a:extLst>
              <a:ext uri="{FF2B5EF4-FFF2-40B4-BE49-F238E27FC236}">
                <a16:creationId xmlns:a16="http://schemas.microsoft.com/office/drawing/2014/main" id="{1BB60CCD-0346-6C0C-6883-2A663745A50F}"/>
              </a:ext>
            </a:extLst>
          </p:cNvPr>
          <p:cNvSpPr>
            <a:spLocks noGrp="1"/>
          </p:cNvSpPr>
          <p:nvPr>
            <p:ph type="title"/>
          </p:nvPr>
        </p:nvSpPr>
        <p:spPr/>
        <p:txBody>
          <a:bodyPr/>
          <a:lstStyle/>
          <a:p>
            <a:r>
              <a:rPr lang="en-US"/>
              <a:t>Windows &amp; Cladding</a:t>
            </a:r>
          </a:p>
        </p:txBody>
      </p:sp>
      <p:sp>
        <p:nvSpPr>
          <p:cNvPr id="5" name="Text Placeholder 4">
            <a:extLst>
              <a:ext uri="{FF2B5EF4-FFF2-40B4-BE49-F238E27FC236}">
                <a16:creationId xmlns:a16="http://schemas.microsoft.com/office/drawing/2014/main" id="{BF5A09B9-F8F4-39EC-D466-4C0BA754F695}"/>
              </a:ext>
            </a:extLst>
          </p:cNvPr>
          <p:cNvSpPr>
            <a:spLocks noGrp="1"/>
          </p:cNvSpPr>
          <p:nvPr>
            <p:ph type="body" sz="half" idx="11"/>
          </p:nvPr>
        </p:nvSpPr>
        <p:spPr>
          <a:xfrm>
            <a:off x="533646" y="1801575"/>
            <a:ext cx="5197304" cy="3254851"/>
          </a:xfrm>
        </p:spPr>
        <p:txBody>
          <a:bodyPr/>
          <a:lstStyle/>
          <a:p>
            <a:pPr>
              <a:lnSpc>
                <a:spcPct val="100000"/>
              </a:lnSpc>
              <a:spcAft>
                <a:spcPts val="1200"/>
              </a:spcAft>
            </a:pPr>
            <a:r>
              <a:rPr lang="en-US" sz="2000"/>
              <a:t>Vinyl window frames now come in larger sizes thanks to new bending capacity similar to aluminum extrusions</a:t>
            </a:r>
          </a:p>
          <a:p>
            <a:pPr>
              <a:lnSpc>
                <a:spcPct val="100000"/>
              </a:lnSpc>
              <a:spcAft>
                <a:spcPts val="1200"/>
              </a:spcAft>
            </a:pPr>
            <a:r>
              <a:rPr lang="en-US" sz="2000"/>
              <a:t>Vinyl film technology allows for more color options on window frames to coordinate with designs </a:t>
            </a:r>
          </a:p>
          <a:p>
            <a:pPr>
              <a:lnSpc>
                <a:spcPct val="100000"/>
              </a:lnSpc>
              <a:spcAft>
                <a:spcPts val="1200"/>
              </a:spcAft>
            </a:pPr>
            <a:r>
              <a:rPr lang="en-US" sz="2000"/>
              <a:t>Vinyl window frames exhibit energy savings due to lower thermal conductivity compared to metal  </a:t>
            </a:r>
          </a:p>
          <a:p>
            <a:pPr marL="0" indent="0">
              <a:buNone/>
            </a:pPr>
            <a:endParaRPr lang="en-US"/>
          </a:p>
        </p:txBody>
      </p:sp>
      <p:sp>
        <p:nvSpPr>
          <p:cNvPr id="8" name="TextBox 7">
            <a:extLst>
              <a:ext uri="{FF2B5EF4-FFF2-40B4-BE49-F238E27FC236}">
                <a16:creationId xmlns:a16="http://schemas.microsoft.com/office/drawing/2014/main" id="{027AC5DD-62B9-8C54-DF0B-F33DA4404193}"/>
              </a:ext>
            </a:extLst>
          </p:cNvPr>
          <p:cNvSpPr txBox="1"/>
          <p:nvPr/>
        </p:nvSpPr>
        <p:spPr>
          <a:xfrm>
            <a:off x="7369175" y="6384406"/>
            <a:ext cx="3864882" cy="246221"/>
          </a:xfrm>
          <a:prstGeom prst="rect">
            <a:avLst/>
          </a:prstGeom>
          <a:noFill/>
        </p:spPr>
        <p:txBody>
          <a:bodyPr wrap="square" rtlCol="0">
            <a:spAutoFit/>
          </a:bodyPr>
          <a:lstStyle/>
          <a:p>
            <a:pPr algn="r"/>
            <a:r>
              <a:rPr lang="en-US" sz="1000">
                <a:solidFill>
                  <a:schemeClr val="bg1">
                    <a:lumMod val="65000"/>
                  </a:schemeClr>
                </a:solidFill>
              </a:rPr>
              <a:t>Brookhaven Multi-Use Facility Photo Courtesy of </a:t>
            </a:r>
            <a:r>
              <a:rPr lang="en-US" sz="1000" err="1">
                <a:solidFill>
                  <a:schemeClr val="bg1">
                    <a:lumMod val="65000"/>
                  </a:schemeClr>
                </a:solidFill>
              </a:rPr>
              <a:t>Veka</a:t>
            </a:r>
            <a:endParaRPr lang="en-US" sz="1000">
              <a:solidFill>
                <a:schemeClr val="bg1">
                  <a:lumMod val="65000"/>
                </a:schemeClr>
              </a:solidFill>
            </a:endParaRPr>
          </a:p>
        </p:txBody>
      </p:sp>
      <p:sp>
        <p:nvSpPr>
          <p:cNvPr id="9" name="Footer Placeholder 9">
            <a:extLst>
              <a:ext uri="{FF2B5EF4-FFF2-40B4-BE49-F238E27FC236}">
                <a16:creationId xmlns:a16="http://schemas.microsoft.com/office/drawing/2014/main" id="{F22293B4-3BD1-4694-B3CE-86FDD14F2983}"/>
              </a:ext>
            </a:extLst>
          </p:cNvPr>
          <p:cNvSpPr>
            <a:spLocks noGrp="1"/>
          </p:cNvSpPr>
          <p:nvPr>
            <p:ph type="ftr" sz="quarter" idx="11"/>
          </p:nvPr>
        </p:nvSpPr>
        <p:spPr>
          <a:xfrm>
            <a:off x="457200" y="6400000"/>
            <a:ext cx="5486400" cy="365125"/>
          </a:xfrm>
        </p:spPr>
        <p:txBody>
          <a:bodyPr/>
          <a:lstStyle/>
          <a:p>
            <a:pPr algn="l">
              <a:buNone/>
              <a:defRPr sz="1200"/>
            </a:pPr>
            <a:r>
              <a:rPr lang="en-US" sz="1200">
                <a:solidFill>
                  <a:srgbClr val="000000"/>
                </a:solidFill>
              </a:rPr>
              <a:t>© Copyright 2026 Vinyl Institute. All rights reserved.</a:t>
            </a:r>
          </a:p>
        </p:txBody>
      </p:sp>
    </p:spTree>
    <p:extLst>
      <p:ext uri="{BB962C8B-B14F-4D97-AF65-F5344CB8AC3E}">
        <p14:creationId xmlns:p14="http://schemas.microsoft.com/office/powerpoint/2010/main" val="1559952706"/>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Placeholder 6" descr="A close-up of a house  Description automatically generated">
            <a:extLst>
              <a:ext uri="{FF2B5EF4-FFF2-40B4-BE49-F238E27FC236}">
                <a16:creationId xmlns:a16="http://schemas.microsoft.com/office/drawing/2014/main" id="{740CB17F-B803-3C7B-AA16-E0265BA70F77}"/>
              </a:ext>
            </a:extLst>
          </p:cNvPr>
          <p:cNvPicPr>
            <a:picLocks noGrp="1" noChangeAspect="1"/>
          </p:cNvPicPr>
          <p:nvPr>
            <p:ph type="pic" sz="quarter" idx="13"/>
          </p:nvPr>
        </p:nvPicPr>
        <p:blipFill>
          <a:blip r:embed="rId3" cstate="email">
            <a:extLst>
              <a:ext uri="{28A0092B-C50C-407E-A947-70E740481C1C}">
                <a14:useLocalDpi xmlns:a14="http://schemas.microsoft.com/office/drawing/2010/main"/>
              </a:ext>
            </a:extLst>
          </a:blip>
          <a:srcRect/>
          <a:stretch/>
        </p:blipFill>
        <p:spPr>
          <a:xfrm>
            <a:off x="0" y="0"/>
            <a:ext cx="4822825" cy="6129338"/>
          </a:xfrm>
        </p:spPr>
      </p:pic>
      <p:sp>
        <p:nvSpPr>
          <p:cNvPr id="4" name="Title 3">
            <a:extLst>
              <a:ext uri="{FF2B5EF4-FFF2-40B4-BE49-F238E27FC236}">
                <a16:creationId xmlns:a16="http://schemas.microsoft.com/office/drawing/2014/main" id="{5ABD3A80-9E5F-138C-14E0-671BBB07129E}"/>
              </a:ext>
            </a:extLst>
          </p:cNvPr>
          <p:cNvSpPr>
            <a:spLocks noGrp="1"/>
          </p:cNvSpPr>
          <p:nvPr>
            <p:ph type="title"/>
          </p:nvPr>
        </p:nvSpPr>
        <p:spPr/>
        <p:txBody>
          <a:bodyPr/>
          <a:lstStyle/>
          <a:p>
            <a:r>
              <a:rPr lang="en-US"/>
              <a:t>Cladding &amp; Trim </a:t>
            </a:r>
          </a:p>
        </p:txBody>
      </p:sp>
      <p:sp>
        <p:nvSpPr>
          <p:cNvPr id="5" name="Text Placeholder 4">
            <a:extLst>
              <a:ext uri="{FF2B5EF4-FFF2-40B4-BE49-F238E27FC236}">
                <a16:creationId xmlns:a16="http://schemas.microsoft.com/office/drawing/2014/main" id="{717F5827-E4EE-1248-4A11-587CE295566E}"/>
              </a:ext>
            </a:extLst>
          </p:cNvPr>
          <p:cNvSpPr>
            <a:spLocks noGrp="1"/>
          </p:cNvSpPr>
          <p:nvPr>
            <p:ph type="body" sz="half" idx="11"/>
          </p:nvPr>
        </p:nvSpPr>
        <p:spPr>
          <a:xfrm>
            <a:off x="5363627" y="1865370"/>
            <a:ext cx="4652243" cy="3127260"/>
          </a:xfrm>
        </p:spPr>
        <p:txBody>
          <a:bodyPr/>
          <a:lstStyle/>
          <a:p>
            <a:pPr>
              <a:lnSpc>
                <a:spcPct val="100000"/>
              </a:lnSpc>
              <a:spcAft>
                <a:spcPts val="1200"/>
              </a:spcAft>
            </a:pPr>
            <a:r>
              <a:rPr lang="en-US" sz="2000"/>
              <a:t>Easy to Install</a:t>
            </a:r>
          </a:p>
          <a:p>
            <a:pPr>
              <a:lnSpc>
                <a:spcPct val="100000"/>
              </a:lnSpc>
              <a:spcAft>
                <a:spcPts val="1200"/>
              </a:spcAft>
            </a:pPr>
            <a:r>
              <a:rPr lang="en-US" sz="2000"/>
              <a:t>Maintenance-free</a:t>
            </a:r>
          </a:p>
          <a:p>
            <a:pPr>
              <a:lnSpc>
                <a:spcPct val="100000"/>
              </a:lnSpc>
              <a:spcAft>
                <a:spcPts val="1200"/>
              </a:spcAft>
            </a:pPr>
            <a:r>
              <a:rPr lang="en-US" sz="2000"/>
              <a:t>Available in a wide range of aesthetic and stylistic effects </a:t>
            </a:r>
          </a:p>
          <a:p>
            <a:pPr>
              <a:lnSpc>
                <a:spcPct val="100000"/>
              </a:lnSpc>
              <a:spcAft>
                <a:spcPts val="1200"/>
              </a:spcAft>
            </a:pPr>
            <a:r>
              <a:rPr lang="en-US" sz="2000"/>
              <a:t>Cellular vinyl trim components are lightweight, colors are integral throughout, and the material requires essentially no maintenance</a:t>
            </a:r>
          </a:p>
        </p:txBody>
      </p:sp>
      <p:sp>
        <p:nvSpPr>
          <p:cNvPr id="8" name="Footer Placeholder 8">
            <a:extLst>
              <a:ext uri="{FF2B5EF4-FFF2-40B4-BE49-F238E27FC236}">
                <a16:creationId xmlns:a16="http://schemas.microsoft.com/office/drawing/2014/main" id="{C372BC53-D339-4716-91E9-B608EB4E756C}"/>
              </a:ext>
            </a:extLst>
          </p:cNvPr>
          <p:cNvSpPr>
            <a:spLocks noGrp="1"/>
          </p:cNvSpPr>
          <p:nvPr>
            <p:ph type="ftr" sz="quarter" idx="11"/>
          </p:nvPr>
        </p:nvSpPr>
        <p:spPr>
          <a:xfrm>
            <a:off x="457200" y="6400000"/>
            <a:ext cx="5486400" cy="365125"/>
          </a:xfrm>
        </p:spPr>
        <p:txBody>
          <a:bodyPr/>
          <a:lstStyle/>
          <a:p>
            <a:pPr algn="l">
              <a:buNone/>
              <a:defRPr sz="1200"/>
            </a:pPr>
            <a:r>
              <a:rPr lang="en-US" sz="1200">
                <a:solidFill>
                  <a:srgbClr val="000000"/>
                </a:solidFill>
              </a:rPr>
              <a:t>© Copyright 2026 Vinyl Institute. All rights reserved.</a:t>
            </a:r>
          </a:p>
        </p:txBody>
      </p:sp>
    </p:spTree>
    <p:extLst>
      <p:ext uri="{BB962C8B-B14F-4D97-AF65-F5344CB8AC3E}">
        <p14:creationId xmlns:p14="http://schemas.microsoft.com/office/powerpoint/2010/main" val="3847793435"/>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Placeholder 6" descr="A group of workers wearing hard hats and working on a machine  Description automatically generated">
            <a:extLst>
              <a:ext uri="{FF2B5EF4-FFF2-40B4-BE49-F238E27FC236}">
                <a16:creationId xmlns:a16="http://schemas.microsoft.com/office/drawing/2014/main" id="{E50B6624-2A5A-A088-6E7F-756A472ED7F3}"/>
              </a:ext>
            </a:extLst>
          </p:cNvPr>
          <p:cNvPicPr>
            <a:picLocks noGrp="1" noChangeAspect="1"/>
          </p:cNvPicPr>
          <p:nvPr>
            <p:ph type="pic" sz="quarter" idx="13"/>
          </p:nvPr>
        </p:nvPicPr>
        <p:blipFill>
          <a:blip r:embed="rId3" cstate="email">
            <a:extLst>
              <a:ext uri="{28A0092B-C50C-407E-A947-70E740481C1C}">
                <a14:useLocalDpi xmlns:a14="http://schemas.microsoft.com/office/drawing/2010/main"/>
              </a:ext>
            </a:extLst>
          </a:blip>
          <a:srcRect/>
          <a:stretch>
            <a:fillRect/>
          </a:stretch>
        </p:blipFill>
        <p:spPr/>
      </p:pic>
      <p:sp>
        <p:nvSpPr>
          <p:cNvPr id="5" name="Text Placeholder 4">
            <a:extLst>
              <a:ext uri="{FF2B5EF4-FFF2-40B4-BE49-F238E27FC236}">
                <a16:creationId xmlns:a16="http://schemas.microsoft.com/office/drawing/2014/main" id="{1E096A42-A7A1-2C04-7510-4A77D8F85022}"/>
              </a:ext>
            </a:extLst>
          </p:cNvPr>
          <p:cNvSpPr>
            <a:spLocks noGrp="1"/>
          </p:cNvSpPr>
          <p:nvPr>
            <p:ph type="body" sz="quarter" idx="11"/>
          </p:nvPr>
        </p:nvSpPr>
        <p:spPr/>
        <p:txBody>
          <a:bodyPr vert="horz" lIns="91440" tIns="45720" rIns="91440" bIns="45720" rtlCol="0" anchor="t">
            <a:noAutofit/>
          </a:bodyPr>
          <a:lstStyle/>
          <a:p>
            <a:r>
              <a:rPr lang="en-US" sz="2400">
                <a:latin typeface="Trebuchet MS"/>
              </a:rPr>
              <a:t>Verifying Responsible Vinyl Manufacturing</a:t>
            </a:r>
          </a:p>
          <a:p>
            <a:endParaRPr lang="en-US"/>
          </a:p>
        </p:txBody>
      </p:sp>
      <p:sp>
        <p:nvSpPr>
          <p:cNvPr id="8" name="Footer Placeholder 8">
            <a:extLst>
              <a:ext uri="{FF2B5EF4-FFF2-40B4-BE49-F238E27FC236}">
                <a16:creationId xmlns:a16="http://schemas.microsoft.com/office/drawing/2014/main" id="{9378CB97-1A18-4EA0-8CE7-64D8782947C2}"/>
              </a:ext>
            </a:extLst>
          </p:cNvPr>
          <p:cNvSpPr>
            <a:spLocks noGrp="1"/>
          </p:cNvSpPr>
          <p:nvPr>
            <p:ph type="ftr" sz="quarter" idx="11"/>
          </p:nvPr>
        </p:nvSpPr>
        <p:spPr>
          <a:xfrm>
            <a:off x="457200" y="6400000"/>
            <a:ext cx="6355080" cy="458000"/>
          </a:xfrm>
        </p:spPr>
        <p:txBody>
          <a:bodyPr/>
          <a:lstStyle/>
          <a:p>
            <a:pPr algn="l">
              <a:buNone/>
              <a:defRPr sz="1200"/>
            </a:pPr>
            <a:r>
              <a:rPr lang="en-US" sz="1200" dirty="0">
                <a:solidFill>
                  <a:srgbClr val="000000"/>
                </a:solidFill>
              </a:rPr>
              <a:t>© Copyright 2026 Vinyl Institute. All rights reserved.</a:t>
            </a:r>
          </a:p>
        </p:txBody>
      </p:sp>
    </p:spTree>
    <p:extLst>
      <p:ext uri="{BB962C8B-B14F-4D97-AF65-F5344CB8AC3E}">
        <p14:creationId xmlns:p14="http://schemas.microsoft.com/office/powerpoint/2010/main" val="3491385319"/>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blue and yellow rectangular box with text  Description automatically generated with medium confidence">
            <a:extLst>
              <a:ext uri="{FF2B5EF4-FFF2-40B4-BE49-F238E27FC236}">
                <a16:creationId xmlns:a16="http://schemas.microsoft.com/office/drawing/2014/main" id="{FFEA0E36-8163-ECA1-3D01-6D2AE6E50A91}"/>
              </a:ext>
            </a:extLst>
          </p:cNvPr>
          <p:cNvPicPr>
            <a:picLocks noChangeAspect="1"/>
          </p:cNvPicPr>
          <p:nvPr/>
        </p:nvPicPr>
        <p:blipFill>
          <a:blip r:embed="rId3"/>
          <a:srcRect t="14314" b="20348"/>
          <a:stretch/>
        </p:blipFill>
        <p:spPr>
          <a:xfrm>
            <a:off x="2283662" y="1400062"/>
            <a:ext cx="7624675" cy="4981830"/>
          </a:xfrm>
          <a:prstGeom prst="rect">
            <a:avLst/>
          </a:prstGeom>
        </p:spPr>
      </p:pic>
      <p:sp>
        <p:nvSpPr>
          <p:cNvPr id="4" name="Title 1">
            <a:extLst>
              <a:ext uri="{FF2B5EF4-FFF2-40B4-BE49-F238E27FC236}">
                <a16:creationId xmlns:a16="http://schemas.microsoft.com/office/drawing/2014/main" id="{443547AE-7DA3-33F7-0B0F-058E94D0887D}"/>
              </a:ext>
            </a:extLst>
          </p:cNvPr>
          <p:cNvSpPr>
            <a:spLocks noGrp="1"/>
          </p:cNvSpPr>
          <p:nvPr>
            <p:ph type="title"/>
          </p:nvPr>
        </p:nvSpPr>
        <p:spPr>
          <a:xfrm>
            <a:off x="533645" y="476108"/>
            <a:ext cx="10820154" cy="505540"/>
          </a:xfrm>
        </p:spPr>
        <p:txBody>
          <a:bodyPr/>
          <a:lstStyle/>
          <a:p>
            <a:r>
              <a:rPr lang="en-US">
                <a:latin typeface="Trebuchet MS"/>
              </a:rPr>
              <a:t>Responsible vinyl Manufacturing</a:t>
            </a:r>
            <a:endParaRPr lang="en-US"/>
          </a:p>
        </p:txBody>
      </p:sp>
      <p:sp>
        <p:nvSpPr>
          <p:cNvPr id="7" name="Footer Placeholder 7">
            <a:extLst>
              <a:ext uri="{FF2B5EF4-FFF2-40B4-BE49-F238E27FC236}">
                <a16:creationId xmlns:a16="http://schemas.microsoft.com/office/drawing/2014/main" id="{BC7DCAD6-BEEE-4EE1-A9C9-A511633A1A0C}"/>
              </a:ext>
            </a:extLst>
          </p:cNvPr>
          <p:cNvSpPr>
            <a:spLocks noGrp="1"/>
          </p:cNvSpPr>
          <p:nvPr>
            <p:ph type="ftr" sz="quarter" idx="11"/>
          </p:nvPr>
        </p:nvSpPr>
        <p:spPr>
          <a:xfrm>
            <a:off x="457200" y="6400000"/>
            <a:ext cx="5486400" cy="365125"/>
          </a:xfrm>
        </p:spPr>
        <p:txBody>
          <a:bodyPr/>
          <a:lstStyle/>
          <a:p>
            <a:pPr algn="l">
              <a:buNone/>
              <a:defRPr sz="1200"/>
            </a:pPr>
            <a:r>
              <a:rPr lang="en-US" sz="1200">
                <a:solidFill>
                  <a:srgbClr val="000000"/>
                </a:solidFill>
              </a:rPr>
              <a:t>© Copyright 2026 Vinyl Institute. All rights reserved.</a:t>
            </a:r>
          </a:p>
        </p:txBody>
      </p:sp>
    </p:spTree>
    <p:extLst>
      <p:ext uri="{BB962C8B-B14F-4D97-AF65-F5344CB8AC3E}">
        <p14:creationId xmlns:p14="http://schemas.microsoft.com/office/powerpoint/2010/main" val="1429169887"/>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Placeholder 6" descr="A close-up of a logo  Description automatically generated">
            <a:extLst>
              <a:ext uri="{FF2B5EF4-FFF2-40B4-BE49-F238E27FC236}">
                <a16:creationId xmlns:a16="http://schemas.microsoft.com/office/drawing/2014/main" id="{F15A1497-F4F4-6A9F-4868-FFBBAE019EBF}"/>
              </a:ext>
            </a:extLst>
          </p:cNvPr>
          <p:cNvPicPr>
            <a:picLocks noGrp="1" noChangeAspect="1"/>
          </p:cNvPicPr>
          <p:nvPr>
            <p:ph type="pic" sz="quarter" idx="13"/>
          </p:nvPr>
        </p:nvPicPr>
        <p:blipFill>
          <a:blip r:embed="rId3" cstate="email">
            <a:extLst>
              <a:ext uri="{28A0092B-C50C-407E-A947-70E740481C1C}">
                <a14:useLocalDpi xmlns:a14="http://schemas.microsoft.com/office/drawing/2010/main"/>
              </a:ext>
            </a:extLst>
          </a:blip>
          <a:srcRect/>
          <a:stretch/>
        </p:blipFill>
        <p:spPr>
          <a:xfrm>
            <a:off x="7303608" y="2511550"/>
            <a:ext cx="3920746" cy="3445496"/>
          </a:xfrm>
        </p:spPr>
      </p:pic>
      <p:sp>
        <p:nvSpPr>
          <p:cNvPr id="4" name="Title 3">
            <a:extLst>
              <a:ext uri="{FF2B5EF4-FFF2-40B4-BE49-F238E27FC236}">
                <a16:creationId xmlns:a16="http://schemas.microsoft.com/office/drawing/2014/main" id="{F41D5263-588F-3DBC-D443-5B2B9715D58B}"/>
              </a:ext>
            </a:extLst>
          </p:cNvPr>
          <p:cNvSpPr>
            <a:spLocks noGrp="1"/>
          </p:cNvSpPr>
          <p:nvPr>
            <p:ph type="title"/>
          </p:nvPr>
        </p:nvSpPr>
        <p:spPr/>
        <p:txBody>
          <a:bodyPr/>
          <a:lstStyle/>
          <a:p>
            <a:r>
              <a:rPr lang="en-US"/>
              <a:t>+Vantage Vinyl</a:t>
            </a:r>
          </a:p>
        </p:txBody>
      </p:sp>
      <p:sp>
        <p:nvSpPr>
          <p:cNvPr id="5" name="Text Placeholder 4">
            <a:extLst>
              <a:ext uri="{FF2B5EF4-FFF2-40B4-BE49-F238E27FC236}">
                <a16:creationId xmlns:a16="http://schemas.microsoft.com/office/drawing/2014/main" id="{3887C205-86D1-43B1-B4E5-2B26D37EC705}"/>
              </a:ext>
            </a:extLst>
          </p:cNvPr>
          <p:cNvSpPr>
            <a:spLocks noGrp="1"/>
          </p:cNvSpPr>
          <p:nvPr>
            <p:ph type="body" sz="half" idx="14"/>
          </p:nvPr>
        </p:nvSpPr>
        <p:spPr>
          <a:xfrm>
            <a:off x="533645" y="1646645"/>
            <a:ext cx="6450686" cy="3853633"/>
          </a:xfrm>
        </p:spPr>
        <p:txBody>
          <a:bodyPr vert="horz" lIns="91440" tIns="45720" rIns="91440" bIns="45720" rtlCol="0" anchor="t">
            <a:noAutofit/>
          </a:bodyPr>
          <a:lstStyle/>
          <a:p>
            <a:pPr marL="285750" lvl="1" indent="-285750" fontAlgn="base">
              <a:lnSpc>
                <a:spcPct val="100000"/>
              </a:lnSpc>
              <a:spcBef>
                <a:spcPts val="400"/>
              </a:spcBef>
              <a:spcAft>
                <a:spcPts val="1200"/>
              </a:spcAft>
              <a:buClr>
                <a:srgbClr val="1983C6"/>
              </a:buClr>
              <a:buFont typeface="Arial" panose="020B0604020202020204" pitchFamily="34" charset="0"/>
              <a:buChar char="•"/>
              <a:defRPr/>
            </a:pPr>
            <a:r>
              <a:rPr lang="en-US" altLang="en-US" sz="2000">
                <a:solidFill>
                  <a:srgbClr val="384648"/>
                </a:solidFill>
                <a:latin typeface="Trebuchet MS"/>
              </a:rPr>
              <a:t>Annual sustainable performance reporting</a:t>
            </a:r>
          </a:p>
          <a:p>
            <a:pPr marL="285750" lvl="1" indent="-285750" fontAlgn="base">
              <a:lnSpc>
                <a:spcPct val="100000"/>
              </a:lnSpc>
              <a:spcBef>
                <a:spcPts val="400"/>
              </a:spcBef>
              <a:spcAft>
                <a:spcPts val="1200"/>
              </a:spcAft>
              <a:buClr>
                <a:srgbClr val="1983C6"/>
              </a:buClr>
              <a:buFont typeface="Arial" panose="020B0604020202020204" pitchFamily="34" charset="0"/>
              <a:buChar char="•"/>
              <a:defRPr/>
            </a:pPr>
            <a:r>
              <a:rPr lang="en-US" altLang="en-US" sz="2000">
                <a:solidFill>
                  <a:srgbClr val="384648"/>
                </a:solidFill>
                <a:latin typeface="Trebuchet MS"/>
              </a:rPr>
              <a:t>Re-verification every three years </a:t>
            </a:r>
          </a:p>
          <a:p>
            <a:pPr marL="285750" lvl="1" indent="-285750" fontAlgn="base">
              <a:lnSpc>
                <a:spcPct val="100000"/>
              </a:lnSpc>
              <a:spcBef>
                <a:spcPts val="400"/>
              </a:spcBef>
              <a:spcAft>
                <a:spcPts val="1200"/>
              </a:spcAft>
              <a:buClr>
                <a:srgbClr val="1983C6"/>
              </a:buClr>
              <a:buFont typeface="Arial" panose="020B0604020202020204" pitchFamily="34" charset="0"/>
              <a:buChar char="•"/>
              <a:defRPr/>
            </a:pPr>
            <a:r>
              <a:rPr lang="en-US" altLang="en-US" sz="2000">
                <a:solidFill>
                  <a:srgbClr val="384648"/>
                </a:solidFill>
                <a:latin typeface="Trebuchet MS"/>
              </a:rPr>
              <a:t>Improved industry performance </a:t>
            </a:r>
          </a:p>
          <a:p>
            <a:pPr marL="742950" lvl="2" indent="-285750" fontAlgn="base">
              <a:lnSpc>
                <a:spcPct val="100000"/>
              </a:lnSpc>
              <a:spcBef>
                <a:spcPts val="400"/>
              </a:spcBef>
              <a:spcAft>
                <a:spcPts val="1200"/>
              </a:spcAft>
              <a:buClr>
                <a:srgbClr val="E9A430"/>
              </a:buClr>
              <a:buFont typeface="Arial" panose="020B0604020202020204" pitchFamily="34" charset="0"/>
              <a:buChar char="•"/>
              <a:defRPr/>
            </a:pPr>
            <a:r>
              <a:rPr lang="en-US" altLang="en-US" sz="1800">
                <a:solidFill>
                  <a:srgbClr val="384648"/>
                </a:solidFill>
                <a:latin typeface="Trebuchet MS"/>
              </a:rPr>
              <a:t>Three material impact categories</a:t>
            </a:r>
          </a:p>
          <a:p>
            <a:pPr marL="742950" lvl="2" indent="-285750" fontAlgn="base">
              <a:lnSpc>
                <a:spcPct val="100000"/>
              </a:lnSpc>
              <a:spcBef>
                <a:spcPts val="400"/>
              </a:spcBef>
              <a:spcAft>
                <a:spcPts val="1200"/>
              </a:spcAft>
              <a:buClr>
                <a:srgbClr val="E9A430"/>
              </a:buClr>
              <a:buFont typeface="Arial" panose="020B0604020202020204" pitchFamily="34" charset="0"/>
              <a:buChar char="•"/>
              <a:defRPr/>
            </a:pPr>
            <a:r>
              <a:rPr lang="en-US" altLang="en-US" sz="1800">
                <a:solidFill>
                  <a:srgbClr val="384648"/>
                </a:solidFill>
                <a:latin typeface="Trebuchet MS"/>
              </a:rPr>
              <a:t>Resource efficiency, emissions, and people &amp; community</a:t>
            </a:r>
            <a:endParaRPr lang="en-US" altLang="en-US" sz="1800">
              <a:solidFill>
                <a:srgbClr val="384648"/>
              </a:solidFill>
              <a:latin typeface="Trebuchet MS" panose="020B0703020202090204" pitchFamily="34" charset="0"/>
            </a:endParaRPr>
          </a:p>
          <a:p>
            <a:pPr marL="742950" lvl="2" indent="-285750" fontAlgn="base">
              <a:lnSpc>
                <a:spcPct val="100000"/>
              </a:lnSpc>
              <a:spcBef>
                <a:spcPts val="400"/>
              </a:spcBef>
              <a:spcAft>
                <a:spcPts val="1200"/>
              </a:spcAft>
              <a:buClr>
                <a:srgbClr val="E9A430"/>
              </a:buClr>
              <a:buFont typeface="Arial" panose="020B0604020202020204" pitchFamily="34" charset="0"/>
              <a:buChar char="•"/>
              <a:defRPr/>
            </a:pPr>
            <a:r>
              <a:rPr lang="en-US" sz="1800">
                <a:solidFill>
                  <a:srgbClr val="384648"/>
                </a:solidFill>
                <a:latin typeface="Trebuchet MS"/>
              </a:rPr>
              <a:t>Sustainability efforts are verified by </a:t>
            </a:r>
            <a:r>
              <a:rPr lang="en-US" sz="1800" err="1">
                <a:solidFill>
                  <a:srgbClr val="384648"/>
                </a:solidFill>
                <a:latin typeface="Trebuchet MS"/>
              </a:rPr>
              <a:t>GreenCircle</a:t>
            </a:r>
            <a:r>
              <a:rPr lang="en-US" sz="1800">
                <a:solidFill>
                  <a:srgbClr val="384648"/>
                </a:solidFill>
                <a:latin typeface="Trebuchet MS"/>
              </a:rPr>
              <a:t> Certified, an independent third-party</a:t>
            </a:r>
            <a:endParaRPr lang="en-US" altLang="en-US" sz="1800">
              <a:solidFill>
                <a:srgbClr val="384648"/>
              </a:solidFill>
              <a:latin typeface="Trebuchet MS"/>
            </a:endParaRPr>
          </a:p>
          <a:p>
            <a:pPr marL="285750" lvl="1" indent="-285750" fontAlgn="base">
              <a:lnSpc>
                <a:spcPct val="100000"/>
              </a:lnSpc>
              <a:spcBef>
                <a:spcPts val="400"/>
              </a:spcBef>
              <a:spcAft>
                <a:spcPts val="1200"/>
              </a:spcAft>
              <a:buClr>
                <a:srgbClr val="1983C6"/>
              </a:buClr>
              <a:buFont typeface="Arial" panose="020B0604020202020204" pitchFamily="34" charset="0"/>
              <a:buChar char="•"/>
              <a:defRPr/>
            </a:pPr>
            <a:r>
              <a:rPr lang="en-US" altLang="en-US" sz="2000">
                <a:solidFill>
                  <a:srgbClr val="384648"/>
                </a:solidFill>
                <a:latin typeface="Trebuchet MS"/>
              </a:rPr>
              <a:t>People, planet and governance criteria includes 5 pillars</a:t>
            </a:r>
          </a:p>
          <a:p>
            <a:pPr defTabSz="912114"/>
            <a:endParaRPr lang="en-US" altLang="en-US" sz="2350">
              <a:latin typeface="Myriad Pro"/>
              <a:ea typeface="Arial Unicode MS"/>
            </a:endParaRPr>
          </a:p>
          <a:p>
            <a:pPr lvl="1" defTabSz="912114">
              <a:spcBef>
                <a:spcPct val="0"/>
              </a:spcBef>
            </a:pPr>
            <a:endParaRPr lang="en-US" sz="2350">
              <a:solidFill>
                <a:srgbClr val="384648"/>
              </a:solidFill>
              <a:latin typeface="Myriad Pro" pitchFamily="34" charset="0"/>
              <a:ea typeface="Arial Unicode MS" pitchFamily="34" charset="-128"/>
            </a:endParaRPr>
          </a:p>
          <a:p>
            <a:endParaRPr lang="en-US"/>
          </a:p>
        </p:txBody>
      </p:sp>
      <p:pic>
        <p:nvPicPr>
          <p:cNvPr id="9" name="Picture 8" descr="A blue and black logo  Description automatically generated">
            <a:extLst>
              <a:ext uri="{FF2B5EF4-FFF2-40B4-BE49-F238E27FC236}">
                <a16:creationId xmlns:a16="http://schemas.microsoft.com/office/drawing/2014/main" id="{202B2829-592E-1F3F-76C0-C9CCCF3928D9}"/>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6984331" y="1223663"/>
            <a:ext cx="4240023" cy="1045872"/>
          </a:xfrm>
          <a:prstGeom prst="rect">
            <a:avLst/>
          </a:prstGeom>
        </p:spPr>
      </p:pic>
      <p:sp>
        <p:nvSpPr>
          <p:cNvPr id="10" name="Footer Placeholder 10">
            <a:extLst>
              <a:ext uri="{FF2B5EF4-FFF2-40B4-BE49-F238E27FC236}">
                <a16:creationId xmlns:a16="http://schemas.microsoft.com/office/drawing/2014/main" id="{EFEABBE1-956D-40F1-848F-003FB9E7E0A4}"/>
              </a:ext>
            </a:extLst>
          </p:cNvPr>
          <p:cNvSpPr>
            <a:spLocks noGrp="1"/>
          </p:cNvSpPr>
          <p:nvPr>
            <p:ph type="ftr" sz="quarter" idx="11"/>
          </p:nvPr>
        </p:nvSpPr>
        <p:spPr>
          <a:xfrm>
            <a:off x="457200" y="6400000"/>
            <a:ext cx="5486400" cy="365125"/>
          </a:xfrm>
        </p:spPr>
        <p:txBody>
          <a:bodyPr/>
          <a:lstStyle/>
          <a:p>
            <a:pPr algn="l">
              <a:buNone/>
              <a:defRPr sz="1200"/>
            </a:pPr>
            <a:r>
              <a:rPr lang="en-US" sz="1200">
                <a:solidFill>
                  <a:srgbClr val="000000"/>
                </a:solidFill>
              </a:rPr>
              <a:t>© Copyright 2026 Vinyl Institute. All rights reserved.</a:t>
            </a:r>
          </a:p>
        </p:txBody>
      </p:sp>
    </p:spTree>
    <p:extLst>
      <p:ext uri="{BB962C8B-B14F-4D97-AF65-F5344CB8AC3E}">
        <p14:creationId xmlns:p14="http://schemas.microsoft.com/office/powerpoint/2010/main" val="296907715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2E40E9D5-AA50-63AE-B4B9-6CB29205AEE0}"/>
              </a:ext>
            </a:extLst>
          </p:cNvPr>
          <p:cNvSpPr>
            <a:spLocks noGrp="1"/>
          </p:cNvSpPr>
          <p:nvPr>
            <p:ph type="title"/>
          </p:nvPr>
        </p:nvSpPr>
        <p:spPr/>
        <p:txBody>
          <a:bodyPr/>
          <a:lstStyle/>
          <a:p>
            <a:r>
              <a:rPr lang="en-US"/>
              <a:t>Learning Objectives</a:t>
            </a:r>
          </a:p>
        </p:txBody>
      </p:sp>
      <p:sp>
        <p:nvSpPr>
          <p:cNvPr id="5" name="Text Placeholder 4">
            <a:extLst>
              <a:ext uri="{FF2B5EF4-FFF2-40B4-BE49-F238E27FC236}">
                <a16:creationId xmlns:a16="http://schemas.microsoft.com/office/drawing/2014/main" id="{09CD40B0-2C44-85D0-F3A4-E9859827C3E3}"/>
              </a:ext>
            </a:extLst>
          </p:cNvPr>
          <p:cNvSpPr>
            <a:spLocks noGrp="1"/>
          </p:cNvSpPr>
          <p:nvPr>
            <p:ph type="body" sz="half" idx="11"/>
          </p:nvPr>
        </p:nvSpPr>
        <p:spPr>
          <a:xfrm>
            <a:off x="533644" y="1170811"/>
            <a:ext cx="7833607" cy="5231589"/>
          </a:xfrm>
        </p:spPr>
        <p:txBody>
          <a:bodyPr vert="horz" lIns="91440" tIns="45720" rIns="91440" bIns="45720" rtlCol="0" anchor="t">
            <a:noAutofit/>
          </a:bodyPr>
          <a:lstStyle/>
          <a:p>
            <a:pPr marL="457200" indent="-457200">
              <a:lnSpc>
                <a:spcPct val="100000"/>
              </a:lnSpc>
              <a:spcAft>
                <a:spcPts val="1200"/>
              </a:spcAft>
              <a:buFont typeface="+mj-lt"/>
              <a:buAutoNum type="arabicPeriod"/>
            </a:pPr>
            <a:r>
              <a:rPr lang="en-US" sz="1800">
                <a:latin typeface="Trebuchet MS"/>
              </a:rPr>
              <a:t>Gain an understanding of the basics of vinyl material production, regulations that govern vinyl production, and improvements in emissions performance​</a:t>
            </a:r>
          </a:p>
          <a:p>
            <a:pPr marL="457200" indent="-457200">
              <a:lnSpc>
                <a:spcPct val="100000"/>
              </a:lnSpc>
              <a:spcAft>
                <a:spcPts val="1200"/>
              </a:spcAft>
              <a:buFont typeface="+mj-lt"/>
              <a:buAutoNum type="arabicPeriod"/>
            </a:pPr>
            <a:r>
              <a:rPr lang="en-US" sz="1800">
                <a:latin typeface="Trebuchet MS"/>
              </a:rPr>
              <a:t>Explore the many uses and applications of vinyl products​</a:t>
            </a:r>
          </a:p>
          <a:p>
            <a:pPr marL="457200" indent="-457200">
              <a:lnSpc>
                <a:spcPct val="100000"/>
              </a:lnSpc>
              <a:spcAft>
                <a:spcPts val="1200"/>
              </a:spcAft>
              <a:buFont typeface="+mj-lt"/>
              <a:buAutoNum type="arabicPeriod"/>
            </a:pPr>
            <a:r>
              <a:rPr lang="en-US" sz="1800">
                <a:latin typeface="Trebuchet MS"/>
              </a:rPr>
              <a:t>Explore programs that govern and verify sustainability </a:t>
            </a:r>
            <a:br>
              <a:rPr lang="en-US" sz="1800"/>
            </a:br>
            <a:r>
              <a:rPr lang="en-US" sz="1800">
                <a:latin typeface="Trebuchet MS"/>
              </a:rPr>
              <a:t>compliance parameters, simplifying the specification of </a:t>
            </a:r>
            <a:br>
              <a:rPr lang="en-US" sz="1800"/>
            </a:br>
            <a:r>
              <a:rPr lang="en-US" sz="1800">
                <a:latin typeface="Trebuchet MS"/>
              </a:rPr>
              <a:t>sustainable vinyl products</a:t>
            </a:r>
          </a:p>
          <a:p>
            <a:pPr>
              <a:lnSpc>
                <a:spcPct val="150000"/>
              </a:lnSpc>
              <a:spcBef>
                <a:spcPts val="400"/>
              </a:spcBef>
            </a:pPr>
            <a:endParaRPr lang="en-US" sz="1400"/>
          </a:p>
        </p:txBody>
      </p:sp>
      <p:pic>
        <p:nvPicPr>
          <p:cNvPr id="15" name="Picture Placeholder 14">
            <a:extLst>
              <a:ext uri="{FF2B5EF4-FFF2-40B4-BE49-F238E27FC236}">
                <a16:creationId xmlns:a16="http://schemas.microsoft.com/office/drawing/2014/main" id="{76E74FC6-8C6B-3502-513A-A385E958DB5B}"/>
              </a:ext>
            </a:extLst>
          </p:cNvPr>
          <p:cNvPicPr>
            <a:picLocks noGrp="1" noChangeAspect="1"/>
          </p:cNvPicPr>
          <p:nvPr>
            <p:ph type="pic" sz="quarter" idx="12"/>
          </p:nvPr>
        </p:nvPicPr>
        <p:blipFill>
          <a:blip r:embed="rId3" cstate="email">
            <a:extLst>
              <a:ext uri="{28A0092B-C50C-407E-A947-70E740481C1C}">
                <a14:useLocalDpi xmlns:a14="http://schemas.microsoft.com/office/drawing/2010/main"/>
              </a:ext>
            </a:extLst>
          </a:blip>
          <a:srcRect/>
          <a:stretch/>
        </p:blipFill>
        <p:spPr>
          <a:xfrm>
            <a:off x="8615363" y="0"/>
            <a:ext cx="3576637" cy="6143625"/>
          </a:xfrm>
        </p:spPr>
      </p:pic>
      <p:sp>
        <p:nvSpPr>
          <p:cNvPr id="16" name="Footer Placeholder 16">
            <a:extLst>
              <a:ext uri="{FF2B5EF4-FFF2-40B4-BE49-F238E27FC236}">
                <a16:creationId xmlns:a16="http://schemas.microsoft.com/office/drawing/2014/main" id="{E25272A9-2D11-4E45-9882-F68A0B4E1E6C}"/>
              </a:ext>
            </a:extLst>
          </p:cNvPr>
          <p:cNvSpPr>
            <a:spLocks noGrp="1"/>
          </p:cNvSpPr>
          <p:nvPr>
            <p:ph type="ftr" sz="quarter" idx="11"/>
          </p:nvPr>
        </p:nvSpPr>
        <p:spPr>
          <a:xfrm>
            <a:off x="457200" y="6400000"/>
            <a:ext cx="5486400" cy="365125"/>
          </a:xfrm>
        </p:spPr>
        <p:txBody>
          <a:bodyPr/>
          <a:lstStyle/>
          <a:p>
            <a:pPr algn="l">
              <a:buNone/>
              <a:defRPr sz="1200"/>
            </a:pPr>
            <a:r>
              <a:rPr lang="en-US" sz="1200">
                <a:solidFill>
                  <a:srgbClr val="000000"/>
                </a:solidFill>
              </a:rPr>
              <a:t>© Copyright 2026 Vinyl Institute. All rights reserved.</a:t>
            </a:r>
          </a:p>
        </p:txBody>
      </p:sp>
    </p:spTree>
    <p:extLst>
      <p:ext uri="{BB962C8B-B14F-4D97-AF65-F5344CB8AC3E}">
        <p14:creationId xmlns:p14="http://schemas.microsoft.com/office/powerpoint/2010/main" val="1819287404"/>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36EF3B-168E-63BA-D96A-47F7265391C2}"/>
              </a:ext>
            </a:extLst>
          </p:cNvPr>
          <p:cNvSpPr>
            <a:spLocks noGrp="1"/>
          </p:cNvSpPr>
          <p:nvPr>
            <p:ph type="title"/>
          </p:nvPr>
        </p:nvSpPr>
        <p:spPr/>
        <p:txBody>
          <a:bodyPr/>
          <a:lstStyle/>
          <a:p>
            <a:r>
              <a:rPr lang="en-US"/>
              <a:t>The +Vantage Vinyl Program's FIVE Pillars</a:t>
            </a:r>
          </a:p>
        </p:txBody>
      </p:sp>
      <p:pic>
        <p:nvPicPr>
          <p:cNvPr id="4" name="Picture 3" descr="A group of icons in circles  AI-generated content may be incorrect.">
            <a:extLst>
              <a:ext uri="{FF2B5EF4-FFF2-40B4-BE49-F238E27FC236}">
                <a16:creationId xmlns:a16="http://schemas.microsoft.com/office/drawing/2014/main" id="{41A16CBB-B511-DF1C-81D6-85DF45C92E9B}"/>
              </a:ext>
            </a:extLst>
          </p:cNvPr>
          <p:cNvPicPr>
            <a:picLocks noChangeAspect="1"/>
          </p:cNvPicPr>
          <p:nvPr/>
        </p:nvPicPr>
        <p:blipFill>
          <a:blip r:embed="rId3"/>
          <a:stretch>
            <a:fillRect/>
          </a:stretch>
        </p:blipFill>
        <p:spPr>
          <a:xfrm>
            <a:off x="1276350" y="2228850"/>
            <a:ext cx="9639300" cy="2400300"/>
          </a:xfrm>
          <a:prstGeom prst="rect">
            <a:avLst/>
          </a:prstGeom>
        </p:spPr>
      </p:pic>
      <p:sp>
        <p:nvSpPr>
          <p:cNvPr id="5" name="Footer Placeholder 5">
            <a:extLst>
              <a:ext uri="{FF2B5EF4-FFF2-40B4-BE49-F238E27FC236}">
                <a16:creationId xmlns:a16="http://schemas.microsoft.com/office/drawing/2014/main" id="{72AF8976-CCA0-45C1-BF9F-FFF56D3BBAF4}"/>
              </a:ext>
            </a:extLst>
          </p:cNvPr>
          <p:cNvSpPr>
            <a:spLocks noGrp="1"/>
          </p:cNvSpPr>
          <p:nvPr>
            <p:ph type="ftr" sz="quarter" idx="11"/>
          </p:nvPr>
        </p:nvSpPr>
        <p:spPr>
          <a:xfrm>
            <a:off x="457200" y="6400000"/>
            <a:ext cx="5486400" cy="365125"/>
          </a:xfrm>
        </p:spPr>
        <p:txBody>
          <a:bodyPr/>
          <a:lstStyle/>
          <a:p>
            <a:pPr algn="l">
              <a:buNone/>
              <a:defRPr sz="1200"/>
            </a:pPr>
            <a:r>
              <a:rPr lang="en-US" sz="1200">
                <a:solidFill>
                  <a:srgbClr val="000000"/>
                </a:solidFill>
              </a:rPr>
              <a:t>© Copyright 2026 Vinyl Institute. All rights reserved.</a:t>
            </a:r>
          </a:p>
        </p:txBody>
      </p:sp>
    </p:spTree>
    <p:extLst>
      <p:ext uri="{BB962C8B-B14F-4D97-AF65-F5344CB8AC3E}">
        <p14:creationId xmlns:p14="http://schemas.microsoft.com/office/powerpoint/2010/main" val="2350819766"/>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90B696-9BAE-A9F6-EE70-A9727436D6A3}"/>
              </a:ext>
            </a:extLst>
          </p:cNvPr>
          <p:cNvSpPr>
            <a:spLocks noGrp="1"/>
          </p:cNvSpPr>
          <p:nvPr>
            <p:ph type="title"/>
          </p:nvPr>
        </p:nvSpPr>
        <p:spPr/>
        <p:txBody>
          <a:bodyPr/>
          <a:lstStyle/>
          <a:p>
            <a:r>
              <a:rPr lang="en-US"/>
              <a:t>+Vantage Vinyl: </a:t>
            </a:r>
            <a:r>
              <a:rPr lang="en-US">
                <a:solidFill>
                  <a:srgbClr val="E9AE22"/>
                </a:solidFill>
              </a:rPr>
              <a:t>Three Levels of Verification</a:t>
            </a:r>
          </a:p>
        </p:txBody>
      </p:sp>
      <p:pic>
        <p:nvPicPr>
          <p:cNvPr id="6" name="Picture 5" descr="A blue and white circle with a white and black logo  Description automatically generated">
            <a:extLst>
              <a:ext uri="{FF2B5EF4-FFF2-40B4-BE49-F238E27FC236}">
                <a16:creationId xmlns:a16="http://schemas.microsoft.com/office/drawing/2014/main" id="{97913F8B-661A-AB83-5CD4-8AB2B3EA1E69}"/>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052555" y="2057209"/>
            <a:ext cx="2889695" cy="2889695"/>
          </a:xfrm>
          <a:prstGeom prst="rect">
            <a:avLst/>
          </a:prstGeom>
        </p:spPr>
      </p:pic>
      <p:pic>
        <p:nvPicPr>
          <p:cNvPr id="8" name="Picture 7" descr="A blue and white circle with a letter v and a plus sign  Description automatically generated">
            <a:extLst>
              <a:ext uri="{FF2B5EF4-FFF2-40B4-BE49-F238E27FC236}">
                <a16:creationId xmlns:a16="http://schemas.microsoft.com/office/drawing/2014/main" id="{8EBD6952-905A-F8B4-97A7-F9853BD71FDC}"/>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4651153" y="2057209"/>
            <a:ext cx="2889695" cy="2889695"/>
          </a:xfrm>
          <a:prstGeom prst="rect">
            <a:avLst/>
          </a:prstGeom>
        </p:spPr>
      </p:pic>
      <p:pic>
        <p:nvPicPr>
          <p:cNvPr id="10" name="Picture 9" descr="A blue and white circle with a white and gold logo  Description automatically generated">
            <a:extLst>
              <a:ext uri="{FF2B5EF4-FFF2-40B4-BE49-F238E27FC236}">
                <a16:creationId xmlns:a16="http://schemas.microsoft.com/office/drawing/2014/main" id="{C3A2E811-7212-46B1-B9CF-5F01F1EF86DD}"/>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8249751" y="2057209"/>
            <a:ext cx="2889695" cy="2889695"/>
          </a:xfrm>
          <a:prstGeom prst="rect">
            <a:avLst/>
          </a:prstGeom>
        </p:spPr>
      </p:pic>
      <p:sp>
        <p:nvSpPr>
          <p:cNvPr id="4" name="TextBox 3">
            <a:extLst>
              <a:ext uri="{FF2B5EF4-FFF2-40B4-BE49-F238E27FC236}">
                <a16:creationId xmlns:a16="http://schemas.microsoft.com/office/drawing/2014/main" id="{38E15DAB-2627-07FA-F98E-319896F52E8B}"/>
              </a:ext>
            </a:extLst>
          </p:cNvPr>
          <p:cNvSpPr txBox="1"/>
          <p:nvPr/>
        </p:nvSpPr>
        <p:spPr>
          <a:xfrm>
            <a:off x="2262835" y="6285038"/>
            <a:ext cx="7666329" cy="646331"/>
          </a:xfrm>
          <a:prstGeom prst="rect">
            <a:avLst/>
          </a:prstGeom>
          <a:noFill/>
        </p:spPr>
        <p:txBody>
          <a:bodyPr wrap="none" rtlCol="0">
            <a:spAutoFit/>
          </a:bodyPr>
          <a:lstStyle/>
          <a:p>
            <a:pPr algn="ctr"/>
            <a:r>
              <a:rPr lang="en-US" sz="1800">
                <a:solidFill>
                  <a:srgbClr val="8F8F8F"/>
                </a:solidFill>
                <a:latin typeface="Calibri"/>
              </a:rPr>
              <a:t>Find verified companies at </a:t>
            </a:r>
            <a:r>
              <a:rPr lang="en-US" sz="1800" err="1">
                <a:solidFill>
                  <a:srgbClr val="8F8F8F"/>
                </a:solidFill>
                <a:latin typeface="Calibri"/>
              </a:rPr>
              <a:t>vantagevinyl.com</a:t>
            </a:r>
            <a:r>
              <a:rPr lang="en-US" sz="1800">
                <a:solidFill>
                  <a:srgbClr val="8F8F8F"/>
                </a:solidFill>
                <a:latin typeface="Calibri"/>
              </a:rPr>
              <a:t>/vantage-vinyl-verified-companies/</a:t>
            </a:r>
          </a:p>
          <a:p>
            <a:pPr algn="ctr"/>
            <a:endParaRPr lang="en-US"/>
          </a:p>
        </p:txBody>
      </p:sp>
      <p:sp>
        <p:nvSpPr>
          <p:cNvPr id="11" name="Footer Placeholder 11">
            <a:extLst>
              <a:ext uri="{FF2B5EF4-FFF2-40B4-BE49-F238E27FC236}">
                <a16:creationId xmlns:a16="http://schemas.microsoft.com/office/drawing/2014/main" id="{6033F20D-1DCA-411F-9759-430D795B9939}"/>
              </a:ext>
            </a:extLst>
          </p:cNvPr>
          <p:cNvSpPr>
            <a:spLocks noGrp="1"/>
          </p:cNvSpPr>
          <p:nvPr>
            <p:ph type="ftr" sz="quarter" idx="11"/>
          </p:nvPr>
        </p:nvSpPr>
        <p:spPr>
          <a:xfrm>
            <a:off x="389737" y="6492875"/>
            <a:ext cx="5486400" cy="365125"/>
          </a:xfrm>
        </p:spPr>
        <p:txBody>
          <a:bodyPr/>
          <a:lstStyle/>
          <a:p>
            <a:pPr algn="l">
              <a:buNone/>
              <a:defRPr sz="1200"/>
            </a:pPr>
            <a:r>
              <a:rPr lang="en-US" sz="1200" dirty="0">
                <a:solidFill>
                  <a:srgbClr val="000000"/>
                </a:solidFill>
              </a:rPr>
              <a:t>© Copyright 2026 Vinyl Institute. All rights reserved.</a:t>
            </a:r>
          </a:p>
        </p:txBody>
      </p:sp>
    </p:spTree>
    <p:extLst>
      <p:ext uri="{BB962C8B-B14F-4D97-AF65-F5344CB8AC3E}">
        <p14:creationId xmlns:p14="http://schemas.microsoft.com/office/powerpoint/2010/main" val="2910142694"/>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C05640-CAEA-2C52-603F-0964172C1AE2}"/>
              </a:ext>
            </a:extLst>
          </p:cNvPr>
          <p:cNvSpPr>
            <a:spLocks noGrp="1"/>
          </p:cNvSpPr>
          <p:nvPr>
            <p:ph type="title"/>
          </p:nvPr>
        </p:nvSpPr>
        <p:spPr/>
        <p:txBody>
          <a:bodyPr/>
          <a:lstStyle/>
          <a:p>
            <a:r>
              <a:rPr lang="en-US"/>
              <a:t>In Summary</a:t>
            </a:r>
          </a:p>
        </p:txBody>
      </p:sp>
      <p:sp>
        <p:nvSpPr>
          <p:cNvPr id="4" name="Text Placeholder 3">
            <a:extLst>
              <a:ext uri="{FF2B5EF4-FFF2-40B4-BE49-F238E27FC236}">
                <a16:creationId xmlns:a16="http://schemas.microsoft.com/office/drawing/2014/main" id="{0EB368A5-48C9-C929-11E5-A296B15EE245}"/>
              </a:ext>
            </a:extLst>
          </p:cNvPr>
          <p:cNvSpPr>
            <a:spLocks noGrp="1"/>
          </p:cNvSpPr>
          <p:nvPr>
            <p:ph type="body" sz="half" idx="11"/>
          </p:nvPr>
        </p:nvSpPr>
        <p:spPr>
          <a:xfrm>
            <a:off x="533645" y="1476542"/>
            <a:ext cx="11005851" cy="4566604"/>
          </a:xfrm>
        </p:spPr>
        <p:txBody>
          <a:bodyPr vert="horz" lIns="91440" tIns="45720" rIns="91440" bIns="45720" rtlCol="0" anchor="t">
            <a:noAutofit/>
          </a:bodyPr>
          <a:lstStyle/>
          <a:p>
            <a:pPr marL="457200" indent="-457200">
              <a:lnSpc>
                <a:spcPct val="100000"/>
              </a:lnSpc>
              <a:spcAft>
                <a:spcPts val="1200"/>
              </a:spcAft>
              <a:buFont typeface="+mj-lt"/>
              <a:buAutoNum type="arabicPeriod"/>
            </a:pPr>
            <a:r>
              <a:rPr lang="en-US" sz="1800">
                <a:latin typeface="Trebuchet MS"/>
              </a:rPr>
              <a:t>Vinyl manufacturing is highly regulated and has best-in-class safety records</a:t>
            </a:r>
          </a:p>
          <a:p>
            <a:pPr marL="457200" indent="-457200">
              <a:lnSpc>
                <a:spcPct val="100000"/>
              </a:lnSpc>
              <a:spcAft>
                <a:spcPts val="1200"/>
              </a:spcAft>
              <a:buFont typeface="+mj-lt"/>
              <a:buAutoNum type="arabicPeriod"/>
            </a:pPr>
            <a:r>
              <a:rPr lang="en-US" sz="1800">
                <a:latin typeface="Trebuchet MS"/>
              </a:rPr>
              <a:t>Vinyl is a safe and versatile building material, and for many applications, the best solution</a:t>
            </a:r>
          </a:p>
          <a:p>
            <a:pPr marL="457200" indent="-457200">
              <a:lnSpc>
                <a:spcPct val="100000"/>
              </a:lnSpc>
              <a:spcAft>
                <a:spcPts val="1200"/>
              </a:spcAft>
              <a:buFont typeface="+mj-lt"/>
              <a:buAutoNum type="arabicPeriod"/>
            </a:pPr>
            <a:r>
              <a:rPr lang="en-US" sz="1800">
                <a:latin typeface="Trebuchet MS"/>
              </a:rPr>
              <a:t>Vinyl products from manufacturers that have undergone third-party verification for sustainability performance to get best-in-class performance </a:t>
            </a:r>
          </a:p>
          <a:p>
            <a:endParaRPr lang="en-US"/>
          </a:p>
          <a:p>
            <a:endParaRPr lang="en-US"/>
          </a:p>
        </p:txBody>
      </p:sp>
      <p:sp>
        <p:nvSpPr>
          <p:cNvPr id="5" name="Footer Placeholder 5">
            <a:extLst>
              <a:ext uri="{FF2B5EF4-FFF2-40B4-BE49-F238E27FC236}">
                <a16:creationId xmlns:a16="http://schemas.microsoft.com/office/drawing/2014/main" id="{B43FB00B-D4D2-4A8E-B7A9-5D7E1812295E}"/>
              </a:ext>
            </a:extLst>
          </p:cNvPr>
          <p:cNvSpPr>
            <a:spLocks noGrp="1"/>
          </p:cNvSpPr>
          <p:nvPr>
            <p:ph type="ftr" sz="quarter" idx="11"/>
          </p:nvPr>
        </p:nvSpPr>
        <p:spPr>
          <a:xfrm>
            <a:off x="457200" y="6400000"/>
            <a:ext cx="5486400" cy="365125"/>
          </a:xfrm>
        </p:spPr>
        <p:txBody>
          <a:bodyPr/>
          <a:lstStyle/>
          <a:p>
            <a:pPr algn="l">
              <a:buNone/>
              <a:defRPr sz="1200"/>
            </a:pPr>
            <a:r>
              <a:rPr lang="en-US" sz="1200">
                <a:solidFill>
                  <a:srgbClr val="000000"/>
                </a:solidFill>
              </a:rPr>
              <a:t>© Copyright 2026 Vinyl Institute. All rights reserved.</a:t>
            </a:r>
          </a:p>
        </p:txBody>
      </p:sp>
    </p:spTree>
    <p:extLst>
      <p:ext uri="{BB962C8B-B14F-4D97-AF65-F5344CB8AC3E}">
        <p14:creationId xmlns:p14="http://schemas.microsoft.com/office/powerpoint/2010/main" val="4224254276"/>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Content Placeholder 6" descr="Holding a 45 vinyl record, with copy space on label">
            <a:extLst>
              <a:ext uri="{FF2B5EF4-FFF2-40B4-BE49-F238E27FC236}">
                <a16:creationId xmlns:a16="http://schemas.microsoft.com/office/drawing/2014/main" id="{9E8EB4C3-7C2C-4540-B58C-ADED222775F3}"/>
              </a:ext>
            </a:extLst>
          </p:cNvPr>
          <p:cNvPicPr>
            <a:picLocks noGrp="1" noChangeAspect="1"/>
          </p:cNvPicPr>
          <p:nvPr>
            <p:ph type="pic" sz="quarter" idx="13"/>
          </p:nvPr>
        </p:nvPicPr>
        <p:blipFill>
          <a:blip r:embed="rId3"/>
          <a:srcRect l="21006" r="26472" b="-1"/>
          <a:stretch>
            <a:fillRect/>
          </a:stretch>
        </p:blipFill>
        <p:spPr>
          <a:xfrm>
            <a:off x="20" y="10"/>
            <a:ext cx="4822805" cy="6129328"/>
          </a:xfrm>
        </p:spPr>
      </p:pic>
      <p:sp>
        <p:nvSpPr>
          <p:cNvPr id="2" name="Title 1">
            <a:extLst>
              <a:ext uri="{FF2B5EF4-FFF2-40B4-BE49-F238E27FC236}">
                <a16:creationId xmlns:a16="http://schemas.microsoft.com/office/drawing/2014/main" id="{E0032A55-964D-3779-05B1-01DDFFD5FC90}"/>
              </a:ext>
            </a:extLst>
          </p:cNvPr>
          <p:cNvSpPr>
            <a:spLocks noGrp="1"/>
          </p:cNvSpPr>
          <p:nvPr>
            <p:ph type="title"/>
          </p:nvPr>
        </p:nvSpPr>
        <p:spPr>
          <a:xfrm>
            <a:off x="5363627" y="476110"/>
            <a:ext cx="6445196" cy="505540"/>
          </a:xfrm>
        </p:spPr>
        <p:txBody>
          <a:bodyPr anchor="b">
            <a:normAutofit/>
          </a:bodyPr>
          <a:lstStyle/>
          <a:p>
            <a:r>
              <a:rPr lang="en-US"/>
              <a:t>Join the Vinyl Movement</a:t>
            </a:r>
          </a:p>
        </p:txBody>
      </p:sp>
      <p:sp>
        <p:nvSpPr>
          <p:cNvPr id="6" name="Content Placeholder 5">
            <a:extLst>
              <a:ext uri="{FF2B5EF4-FFF2-40B4-BE49-F238E27FC236}">
                <a16:creationId xmlns:a16="http://schemas.microsoft.com/office/drawing/2014/main" id="{8E03FA38-A3E7-6C75-7214-F6387EAA1984}"/>
              </a:ext>
            </a:extLst>
          </p:cNvPr>
          <p:cNvSpPr>
            <a:spLocks noGrp="1"/>
          </p:cNvSpPr>
          <p:nvPr>
            <p:ph type="body" sz="half" idx="11"/>
            <p:extLst>
              <p:ext uri="{E7BDC344-281C-4309-B0C6-D0EE65EED2A8}">
                <p202:designPr xmlns:p202="http://schemas.microsoft.com/office/powerpoint/2020/02/main">
                  <p202:designTagLst>
                    <p202:designTag name="ARCH:1:CLS" val="InformationBlock"/>
                    <p202:designTag name="ARCH:1:VSVAR" val="TitledTextBox"/>
                  </p202:designTagLst>
                </p202:designPr>
              </p:ext>
            </p:extLst>
          </p:nvPr>
        </p:nvSpPr>
        <p:spPr>
          <a:xfrm>
            <a:off x="5363627" y="1295884"/>
            <a:ext cx="6287760" cy="4833454"/>
          </a:xfrm>
        </p:spPr>
        <p:txBody>
          <a:bodyPr vert="horz" lIns="91440" tIns="45720" rIns="91440" bIns="45720" rtlCol="0" anchor="t">
            <a:normAutofit/>
          </a:bodyPr>
          <a:lstStyle/>
          <a:p>
            <a:pPr marL="0" indent="0">
              <a:spcBef>
                <a:spcPts val="2500"/>
              </a:spcBef>
              <a:buFont typeface="Arial" panose="020B0604020202020204" pitchFamily="34" charset="0"/>
              <a:buNone/>
            </a:pPr>
            <a:r>
              <a:rPr lang="en-US" sz="1800" b="1">
                <a:latin typeface="Trebuchet MS"/>
              </a:rPr>
              <a:t>Stay Informed</a:t>
            </a:r>
          </a:p>
          <a:p>
            <a:pPr marL="0" lvl="1" indent="0">
              <a:buFont typeface="Arial" panose="020B0604020202020204" pitchFamily="34" charset="0"/>
              <a:buNone/>
            </a:pPr>
            <a:r>
              <a:rPr sz="1800" dirty="0"/>
              <a:t>Signing up for the Vinyl Institute newsletter keeps you updated on industry trends, news and innovations.</a:t>
            </a:r>
            <a:endParaRPr lang="en-US" sz="1800" dirty="0"/>
          </a:p>
          <a:p>
            <a:pPr marL="0" indent="0">
              <a:spcBef>
                <a:spcPts val="2500"/>
              </a:spcBef>
              <a:buFont typeface="Arial" panose="020B0604020202020204" pitchFamily="34" charset="0"/>
              <a:buNone/>
            </a:pPr>
            <a:r>
              <a:rPr lang="en-US" sz="1800" b="1">
                <a:latin typeface="Trebuchet MS"/>
              </a:rPr>
              <a:t>Commit</a:t>
            </a:r>
            <a:r>
              <a:rPr lang="en-US" sz="1800" b="1" dirty="0">
                <a:latin typeface="Trebuchet MS"/>
              </a:rPr>
              <a:t> to Sustainability</a:t>
            </a:r>
          </a:p>
          <a:p>
            <a:pPr marL="0" lvl="1" indent="0">
              <a:buFont typeface="Arial" panose="020B0604020202020204" pitchFamily="34" charset="0"/>
              <a:buNone/>
            </a:pPr>
            <a:r>
              <a:rPr sz="1800"/>
              <a:t>Becoming a +Vantage Vinyl Verified company highlights dedication to sustainable practices and environmental responsibility.</a:t>
            </a:r>
            <a:endParaRPr lang="en-US" sz="1800"/>
          </a:p>
          <a:p>
            <a:pPr marL="0" indent="0">
              <a:spcBef>
                <a:spcPts val="2500"/>
              </a:spcBef>
              <a:buNone/>
            </a:pPr>
            <a:r>
              <a:rPr lang="en-US" sz="1800" b="1">
                <a:latin typeface="Trebuchet MS"/>
              </a:rPr>
              <a:t>Participate</a:t>
            </a:r>
          </a:p>
          <a:p>
            <a:pPr marL="0" lvl="1" indent="0">
              <a:buFont typeface="Arial" panose="020B0604020202020204" pitchFamily="34" charset="0"/>
              <a:buNone/>
            </a:pPr>
            <a:r>
              <a:rPr lang="en-US" sz="1800"/>
              <a:t>Participations</a:t>
            </a:r>
            <a:r>
              <a:rPr sz="1800" dirty="0"/>
              <a:t> connects you with a network of professionals shaping the future of the vinyl industry.</a:t>
            </a:r>
          </a:p>
          <a:p>
            <a:pPr marL="0" lvl="1"/>
            <a:endParaRPr lang="en-US" sz="1800" dirty="0"/>
          </a:p>
          <a:p>
            <a:pPr marL="0" lvl="1"/>
            <a:r>
              <a:rPr lang="en-US" sz="1800" dirty="0"/>
              <a:t>Email </a:t>
            </a:r>
            <a:r>
              <a:rPr lang="en-US" sz="1800" dirty="0">
                <a:hlinkClick r:id="rId4"/>
              </a:rPr>
              <a:t>jarmstrong@vinylinfo.org</a:t>
            </a:r>
            <a:r>
              <a:rPr lang="en-US" sz="1800" dirty="0"/>
              <a:t> or visit </a:t>
            </a:r>
            <a:r>
              <a:rPr lang="en-US" sz="1800">
                <a:ea typeface="+mn-lt"/>
                <a:cs typeface="+mn-lt"/>
              </a:rPr>
              <a:t>vantagevinyl.</a:t>
            </a:r>
            <a:r>
              <a:rPr lang="en-US" sz="1800"/>
              <a:t>com </a:t>
            </a:r>
            <a:r>
              <a:rPr lang="en-US" sz="1800" dirty="0"/>
              <a:t>to learn more!</a:t>
            </a:r>
          </a:p>
        </p:txBody>
      </p:sp>
      <p:sp>
        <p:nvSpPr>
          <p:cNvPr id="8" name="Footer Placeholder 8">
            <a:extLst>
              <a:ext uri="{FF2B5EF4-FFF2-40B4-BE49-F238E27FC236}">
                <a16:creationId xmlns:a16="http://schemas.microsoft.com/office/drawing/2014/main" id="{2B53DDED-3D5A-414D-B798-3D1017B5E173}"/>
              </a:ext>
            </a:extLst>
          </p:cNvPr>
          <p:cNvSpPr>
            <a:spLocks noGrp="1"/>
          </p:cNvSpPr>
          <p:nvPr>
            <p:ph type="ftr" sz="quarter" idx="11"/>
          </p:nvPr>
        </p:nvSpPr>
        <p:spPr>
          <a:xfrm>
            <a:off x="457200" y="6400000"/>
            <a:ext cx="5486400" cy="365125"/>
          </a:xfrm>
        </p:spPr>
        <p:txBody>
          <a:bodyPr/>
          <a:lstStyle/>
          <a:p>
            <a:pPr algn="l">
              <a:buNone/>
              <a:defRPr sz="1200"/>
            </a:pPr>
            <a:r>
              <a:rPr lang="en-US" sz="1200">
                <a:solidFill>
                  <a:srgbClr val="000000"/>
                </a:solidFill>
              </a:rPr>
              <a:t>© Copyright 2026 Vinyl Institute. All rights reserved.</a:t>
            </a:r>
          </a:p>
        </p:txBody>
      </p:sp>
    </p:spTree>
    <p:extLst>
      <p:ext uri="{BB962C8B-B14F-4D97-AF65-F5344CB8AC3E}">
        <p14:creationId xmlns:p14="http://schemas.microsoft.com/office/powerpoint/2010/main" val="653312804"/>
      </p:ext>
    </p:extLst>
  </p:cSld>
  <p:clrMapOvr>
    <a:masterClrMapping/>
  </p:clrMapOvr>
  <p:transition>
    <p:fade/>
  </p:transition>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670D9F-74F2-31DE-2EF1-F0A1C86F0E28}"/>
              </a:ext>
            </a:extLst>
          </p:cNvPr>
          <p:cNvSpPr>
            <a:spLocks noGrp="1"/>
          </p:cNvSpPr>
          <p:nvPr>
            <p:ph type="title"/>
          </p:nvPr>
        </p:nvSpPr>
        <p:spPr/>
        <p:txBody>
          <a:bodyPr/>
          <a:lstStyle/>
          <a:p>
            <a:r>
              <a:rPr lang="en-US"/>
              <a:t>Resources</a:t>
            </a:r>
          </a:p>
        </p:txBody>
      </p:sp>
      <p:sp>
        <p:nvSpPr>
          <p:cNvPr id="4" name="Text Placeholder 3">
            <a:extLst>
              <a:ext uri="{FF2B5EF4-FFF2-40B4-BE49-F238E27FC236}">
                <a16:creationId xmlns:a16="http://schemas.microsoft.com/office/drawing/2014/main" id="{F26CCA66-BD28-C7BB-F072-13193106E356}"/>
              </a:ext>
            </a:extLst>
          </p:cNvPr>
          <p:cNvSpPr>
            <a:spLocks noGrp="1"/>
          </p:cNvSpPr>
          <p:nvPr>
            <p:ph type="body" sz="half" idx="11"/>
          </p:nvPr>
        </p:nvSpPr>
        <p:spPr>
          <a:xfrm>
            <a:off x="533644" y="1295883"/>
            <a:ext cx="11108023" cy="4859383"/>
          </a:xfrm>
        </p:spPr>
        <p:txBody>
          <a:bodyPr numCol="2" spcCol="365760"/>
          <a:lstStyle/>
          <a:p>
            <a:pPr>
              <a:lnSpc>
                <a:spcPct val="100000"/>
              </a:lnSpc>
              <a:spcAft>
                <a:spcPts val="1400"/>
              </a:spcAft>
            </a:pPr>
            <a:r>
              <a:rPr lang="en-US" sz="1400"/>
              <a:t>American Academy of Healthcare Interior Designers. AAHID, n.d., </a:t>
            </a:r>
            <a:r>
              <a:rPr lang="en-US" sz="1400">
                <a:solidFill>
                  <a:srgbClr val="1983C6"/>
                </a:solidFill>
                <a:hlinkClick r:id="rId3">
                  <a:extLst>
                    <a:ext uri="{A12FA001-AC4F-418D-AE19-62706E023703}">
                      <ahyp:hlinkClr xmlns:ahyp="http://schemas.microsoft.com/office/drawing/2018/hyperlinkcolor" val="tx"/>
                    </a:ext>
                  </a:extLst>
                </a:hlinkClick>
              </a:rPr>
              <a:t>https://aahid.org/</a:t>
            </a:r>
            <a:r>
              <a:rPr lang="en-US" sz="1400">
                <a:solidFill>
                  <a:srgbClr val="1983C6"/>
                </a:solidFill>
              </a:rPr>
              <a:t>. </a:t>
            </a:r>
            <a:r>
              <a:rPr lang="en-US" sz="1400"/>
              <a:t>Accessed Feb. 2024.</a:t>
            </a:r>
          </a:p>
          <a:p>
            <a:pPr>
              <a:lnSpc>
                <a:spcPct val="100000"/>
              </a:lnSpc>
              <a:spcAft>
                <a:spcPts val="1400"/>
              </a:spcAft>
            </a:pPr>
            <a:r>
              <a:rPr lang="en-US" sz="1400"/>
              <a:t>American Society of Interior Designers and American Chemistry Council. Chemistry in Material Selection and Specification: Key Considerations. ASID, n.d., </a:t>
            </a:r>
            <a:r>
              <a:rPr lang="en-US" sz="1400">
                <a:solidFill>
                  <a:srgbClr val="1983C6"/>
                </a:solidFill>
                <a:hlinkClick r:id="rId4">
                  <a:extLst>
                    <a:ext uri="{A12FA001-AC4F-418D-AE19-62706E023703}">
                      <ahyp:hlinkClr xmlns:ahyp="http://schemas.microsoft.com/office/drawing/2018/hyperlinkcolor" val="tx"/>
                    </a:ext>
                  </a:extLst>
                </a:hlinkClick>
              </a:rPr>
              <a:t>https://learn.asid.org/products/chemistry-in-material-selection-specification-key-considerations#tab-product_tab_overview</a:t>
            </a:r>
            <a:r>
              <a:rPr lang="en-US" sz="1400"/>
              <a:t>. Accessed Feb. 2024.</a:t>
            </a:r>
          </a:p>
          <a:p>
            <a:pPr>
              <a:lnSpc>
                <a:spcPct val="100000"/>
              </a:lnSpc>
              <a:spcAft>
                <a:spcPts val="1400"/>
              </a:spcAft>
            </a:pPr>
            <a:r>
              <a:rPr lang="en-US" sz="1400"/>
              <a:t>American Society of Heating, Refrigerating and Air-Conditioning Engineers. ASHRAE, n.d., </a:t>
            </a:r>
            <a:r>
              <a:rPr lang="en-US" sz="1400">
                <a:solidFill>
                  <a:srgbClr val="1983C6"/>
                </a:solidFill>
                <a:hlinkClick r:id="rId5">
                  <a:extLst>
                    <a:ext uri="{A12FA001-AC4F-418D-AE19-62706E023703}">
                      <ahyp:hlinkClr xmlns:ahyp="http://schemas.microsoft.com/office/drawing/2018/hyperlinkcolor" val="tx"/>
                    </a:ext>
                  </a:extLst>
                </a:hlinkClick>
              </a:rPr>
              <a:t>https://www.ashrae.org/</a:t>
            </a:r>
            <a:r>
              <a:rPr lang="en-US" sz="1400"/>
              <a:t>. Accessed Feb. 2024.</a:t>
            </a:r>
          </a:p>
          <a:p>
            <a:pPr>
              <a:lnSpc>
                <a:spcPct val="100000"/>
              </a:lnSpc>
              <a:spcAft>
                <a:spcPts val="1400"/>
              </a:spcAft>
            </a:pPr>
            <a:r>
              <a:rPr lang="en-US" sz="1400"/>
              <a:t>Building Transparency. </a:t>
            </a:r>
            <a:r>
              <a:rPr lang="en-US" sz="1400" err="1"/>
              <a:t>BuildingTransparency.org</a:t>
            </a:r>
            <a:r>
              <a:rPr lang="en-US" sz="1400"/>
              <a:t>, n.d., </a:t>
            </a:r>
            <a:r>
              <a:rPr lang="en-US" sz="1400">
                <a:solidFill>
                  <a:srgbClr val="1983C6"/>
                </a:solidFill>
                <a:hlinkClick r:id="rId6">
                  <a:extLst>
                    <a:ext uri="{A12FA001-AC4F-418D-AE19-62706E023703}">
                      <ahyp:hlinkClr xmlns:ahyp="http://schemas.microsoft.com/office/drawing/2018/hyperlinkcolor" val="tx"/>
                    </a:ext>
                  </a:extLst>
                </a:hlinkClick>
              </a:rPr>
              <a:t>https://www.buildingtransparency.org/</a:t>
            </a:r>
            <a:r>
              <a:rPr lang="en-US" sz="1400"/>
              <a:t>. </a:t>
            </a:r>
            <a:br>
              <a:rPr lang="en-US" sz="1400"/>
            </a:br>
            <a:r>
              <a:rPr lang="en-US" sz="1400"/>
              <a:t>Accessed Feb 2024.</a:t>
            </a:r>
          </a:p>
          <a:p>
            <a:pPr>
              <a:lnSpc>
                <a:spcPct val="100000"/>
              </a:lnSpc>
              <a:spcAft>
                <a:spcPts val="1400"/>
              </a:spcAft>
            </a:pPr>
            <a:r>
              <a:rPr lang="en-US" sz="1400"/>
              <a:t>The Center for Health Design. Safety Risk Assessment </a:t>
            </a:r>
            <a:br>
              <a:rPr lang="en-US" sz="1400"/>
            </a:br>
            <a:r>
              <a:rPr lang="en-US" sz="1400"/>
              <a:t>Toolkit. CHD, 2017, </a:t>
            </a:r>
            <a:r>
              <a:rPr lang="en-US" sz="1400">
                <a:solidFill>
                  <a:srgbClr val="1983C6"/>
                </a:solidFill>
                <a:hlinkClick r:id="rId7">
                  <a:extLst>
                    <a:ext uri="{A12FA001-AC4F-418D-AE19-62706E023703}">
                      <ahyp:hlinkClr xmlns:ahyp="http://schemas.microsoft.com/office/drawing/2018/hyperlinkcolor" val="tx"/>
                    </a:ext>
                  </a:extLst>
                </a:hlinkClick>
              </a:rPr>
              <a:t>https://www.healthdesign.org/</a:t>
            </a:r>
            <a:r>
              <a:rPr lang="en-US" sz="1400" err="1">
                <a:solidFill>
                  <a:srgbClr val="1983C6"/>
                </a:solidFill>
                <a:hlinkClick r:id="rId7">
                  <a:extLst>
                    <a:ext uri="{A12FA001-AC4F-418D-AE19-62706E023703}">
                      <ahyp:hlinkClr xmlns:ahyp="http://schemas.microsoft.com/office/drawing/2018/hyperlinkcolor" val="tx"/>
                    </a:ext>
                  </a:extLst>
                </a:hlinkClick>
              </a:rPr>
              <a:t>sra</a:t>
            </a:r>
            <a:r>
              <a:rPr lang="en-US" sz="1400" err="1"/>
              <a:t>.</a:t>
            </a:r>
            <a:r>
              <a:rPr lang="en-US" sz="1400"/>
              <a:t> Accessed Feb. 2024.</a:t>
            </a:r>
          </a:p>
          <a:p>
            <a:pPr>
              <a:lnSpc>
                <a:spcPct val="100000"/>
              </a:lnSpc>
              <a:spcAft>
                <a:spcPts val="1400"/>
              </a:spcAft>
            </a:pPr>
            <a:endParaRPr lang="en-US" sz="1400"/>
          </a:p>
          <a:p>
            <a:pPr marL="0" indent="0">
              <a:lnSpc>
                <a:spcPct val="100000"/>
              </a:lnSpc>
              <a:spcAft>
                <a:spcPts val="1400"/>
              </a:spcAft>
              <a:buNone/>
            </a:pPr>
            <a:endParaRPr lang="en-US" sz="1400"/>
          </a:p>
          <a:p>
            <a:pPr>
              <a:lnSpc>
                <a:spcPct val="100000"/>
              </a:lnSpc>
            </a:pPr>
            <a:r>
              <a:rPr lang="en-US" sz="1400"/>
              <a:t>Centers for Disease Control and Prevention. U.S. Department of Health and Human Services, n.d., </a:t>
            </a:r>
            <a:r>
              <a:rPr lang="en-US" sz="1400">
                <a:solidFill>
                  <a:srgbClr val="1983C6"/>
                </a:solidFill>
                <a:hlinkClick r:id="rId8">
                  <a:extLst>
                    <a:ext uri="{A12FA001-AC4F-418D-AE19-62706E023703}">
                      <ahyp:hlinkClr xmlns:ahyp="http://schemas.microsoft.com/office/drawing/2018/hyperlinkcolor" val="tx"/>
                    </a:ext>
                  </a:extLst>
                </a:hlinkClick>
              </a:rPr>
              <a:t>https://www.cdc.gov/</a:t>
            </a:r>
            <a:r>
              <a:rPr lang="en-US" sz="1400"/>
              <a:t>. Accessed Feb. 2024.</a:t>
            </a:r>
          </a:p>
          <a:p>
            <a:pPr>
              <a:lnSpc>
                <a:spcPct val="100000"/>
              </a:lnSpc>
              <a:spcAft>
                <a:spcPts val="1400"/>
              </a:spcAft>
            </a:pPr>
            <a:r>
              <a:rPr lang="en-US" sz="1400"/>
              <a:t>“Disinfection and Sterilization.” 24 May 2019, </a:t>
            </a:r>
            <a:r>
              <a:rPr lang="en-US" sz="1400">
                <a:solidFill>
                  <a:srgbClr val="1983C6"/>
                </a:solidFill>
                <a:hlinkClick r:id="rId9">
                  <a:extLst>
                    <a:ext uri="{A12FA001-AC4F-418D-AE19-62706E023703}">
                      <ahyp:hlinkClr xmlns:ahyp="http://schemas.microsoft.com/office/drawing/2018/hyperlinkcolor" val="tx"/>
                    </a:ext>
                  </a:extLst>
                </a:hlinkClick>
              </a:rPr>
              <a:t>https://www.cdc.gov/infectioncontrol/guidelines/disinfection/index.html</a:t>
            </a:r>
            <a:r>
              <a:rPr lang="en-US" sz="1400"/>
              <a:t>. Accessed Feb. 2024.</a:t>
            </a:r>
          </a:p>
          <a:p>
            <a:pPr>
              <a:lnSpc>
                <a:spcPct val="100000"/>
              </a:lnSpc>
            </a:pPr>
            <a:r>
              <a:rPr lang="en-US" sz="1400"/>
              <a:t>CFFA Performance Products.</a:t>
            </a:r>
            <a:br>
              <a:rPr lang="en-US" sz="1400"/>
            </a:br>
            <a:r>
              <a:rPr lang="en-US" sz="1400"/>
              <a:t>Chemical Fabrics and Film Association, Inc., n.d., </a:t>
            </a:r>
            <a:r>
              <a:rPr lang="en-US" sz="1400">
                <a:solidFill>
                  <a:srgbClr val="1983C6"/>
                </a:solidFill>
                <a:hlinkClick r:id="rId10">
                  <a:extLst>
                    <a:ext uri="{A12FA001-AC4F-418D-AE19-62706E023703}">
                      <ahyp:hlinkClr xmlns:ahyp="http://schemas.microsoft.com/office/drawing/2018/hyperlinkcolor" val="tx"/>
                    </a:ext>
                  </a:extLst>
                </a:hlinkClick>
              </a:rPr>
              <a:t>https://www.cffaperformanceproducts.org/</a:t>
            </a:r>
            <a:r>
              <a:rPr lang="en-US" sz="1400">
                <a:solidFill>
                  <a:srgbClr val="1983C6"/>
                </a:solidFill>
              </a:rPr>
              <a:t>. </a:t>
            </a:r>
            <a:br>
              <a:rPr lang="en-US" sz="1400">
                <a:solidFill>
                  <a:srgbClr val="1983C6"/>
                </a:solidFill>
              </a:rPr>
            </a:br>
            <a:r>
              <a:rPr lang="en-US" sz="1400"/>
              <a:t>Accessed Feb. 2024.</a:t>
            </a:r>
          </a:p>
          <a:p>
            <a:pPr>
              <a:lnSpc>
                <a:spcPct val="100000"/>
              </a:lnSpc>
            </a:pPr>
            <a:r>
              <a:rPr lang="en-US" sz="1400"/>
              <a:t>“CFFA Healthcare Standard Certification Program.” n.d., </a:t>
            </a:r>
            <a:r>
              <a:rPr lang="en-US" sz="1400">
                <a:solidFill>
                  <a:srgbClr val="1983C6"/>
                </a:solidFill>
                <a:hlinkClick r:id="rId11">
                  <a:extLst>
                    <a:ext uri="{A12FA001-AC4F-418D-AE19-62706E023703}">
                      <ahyp:hlinkClr xmlns:ahyp="http://schemas.microsoft.com/office/drawing/2018/hyperlinkcolor" val="tx"/>
                    </a:ext>
                  </a:extLst>
                </a:hlinkClick>
              </a:rPr>
              <a:t>https://www.cffaperformanceproducts.org/healthcare.asp</a:t>
            </a:r>
            <a:r>
              <a:rPr lang="en-US" sz="1400"/>
              <a:t>. Accessed Feb. 2024.</a:t>
            </a:r>
          </a:p>
          <a:p>
            <a:pPr>
              <a:lnSpc>
                <a:spcPct val="100000"/>
              </a:lnSpc>
              <a:spcAft>
                <a:spcPts val="1400"/>
              </a:spcAft>
            </a:pPr>
            <a:r>
              <a:rPr lang="en-US" sz="1400"/>
              <a:t>“CFFA-Healthcare-201C Standard.” n.d. </a:t>
            </a:r>
            <a:r>
              <a:rPr lang="en-US" sz="1400">
                <a:solidFill>
                  <a:srgbClr val="1983C6"/>
                </a:solidFill>
                <a:hlinkClick r:id="rId12">
                  <a:extLst>
                    <a:ext uri="{A12FA001-AC4F-418D-AE19-62706E023703}">
                      <ahyp:hlinkClr xmlns:ahyp="http://schemas.microsoft.com/office/drawing/2018/hyperlinkcolor" val="tx"/>
                    </a:ext>
                  </a:extLst>
                </a:hlinkClick>
              </a:rPr>
              <a:t>https://www.cffaperformanceproducts.org/content/pdfs/CFFAHC201CertificationSummary.pdf</a:t>
            </a:r>
            <a:r>
              <a:rPr lang="en-US" sz="1400"/>
              <a:t>. Accessed Feb. 2024.</a:t>
            </a:r>
          </a:p>
          <a:p>
            <a:pPr>
              <a:lnSpc>
                <a:spcPct val="100000"/>
              </a:lnSpc>
              <a:spcAft>
                <a:spcPts val="1400"/>
              </a:spcAft>
            </a:pPr>
            <a:r>
              <a:rPr lang="en-US" sz="1400"/>
              <a:t>“</a:t>
            </a:r>
            <a:r>
              <a:rPr lang="en-US" sz="1400" err="1"/>
              <a:t>ecomedes</a:t>
            </a:r>
            <a:r>
              <a:rPr lang="en-US" sz="1400"/>
              <a:t> Product Database.” </a:t>
            </a:r>
            <a:r>
              <a:rPr lang="en-US" sz="1400" err="1"/>
              <a:t>ecomedes</a:t>
            </a:r>
            <a:r>
              <a:rPr lang="en-US" sz="1400"/>
              <a:t>. </a:t>
            </a:r>
            <a:r>
              <a:rPr lang="en-US" sz="1400" err="1"/>
              <a:t>ecomedes</a:t>
            </a:r>
            <a:r>
              <a:rPr lang="en-US" sz="1400"/>
              <a:t>, inc., n.d., </a:t>
            </a:r>
            <a:r>
              <a:rPr lang="en-US" sz="1400">
                <a:solidFill>
                  <a:srgbClr val="1983C6"/>
                </a:solidFill>
                <a:hlinkClick r:id="rId13">
                  <a:extLst>
                    <a:ext uri="{A12FA001-AC4F-418D-AE19-62706E023703}">
                      <ahyp:hlinkClr xmlns:ahyp="http://schemas.microsoft.com/office/drawing/2018/hyperlinkcolor" val="tx"/>
                    </a:ext>
                  </a:extLst>
                </a:hlinkClick>
              </a:rPr>
              <a:t>https://products.ecomedes.com/</a:t>
            </a:r>
            <a:r>
              <a:rPr lang="en-US" sz="1400">
                <a:solidFill>
                  <a:srgbClr val="1983C6"/>
                </a:solidFill>
              </a:rPr>
              <a:t>. </a:t>
            </a:r>
            <a:br>
              <a:rPr lang="en-US" sz="1400">
                <a:solidFill>
                  <a:srgbClr val="1983C6"/>
                </a:solidFill>
              </a:rPr>
            </a:br>
            <a:r>
              <a:rPr lang="en-US" sz="1400"/>
              <a:t>Accessed Feb. 2024.</a:t>
            </a:r>
          </a:p>
          <a:p>
            <a:pPr>
              <a:spcAft>
                <a:spcPts val="1400"/>
              </a:spcAft>
            </a:pPr>
            <a:endParaRPr lang="en-US" sz="1400"/>
          </a:p>
        </p:txBody>
      </p:sp>
      <p:sp>
        <p:nvSpPr>
          <p:cNvPr id="5" name="Footer Placeholder 5">
            <a:extLst>
              <a:ext uri="{FF2B5EF4-FFF2-40B4-BE49-F238E27FC236}">
                <a16:creationId xmlns:a16="http://schemas.microsoft.com/office/drawing/2014/main" id="{91B1259A-C428-4D17-8697-BBE1DAD049EF}"/>
              </a:ext>
            </a:extLst>
          </p:cNvPr>
          <p:cNvSpPr>
            <a:spLocks noGrp="1"/>
          </p:cNvSpPr>
          <p:nvPr>
            <p:ph type="ftr" sz="quarter" idx="11"/>
          </p:nvPr>
        </p:nvSpPr>
        <p:spPr>
          <a:xfrm>
            <a:off x="457200" y="6400000"/>
            <a:ext cx="5486400" cy="365125"/>
          </a:xfrm>
        </p:spPr>
        <p:txBody>
          <a:bodyPr/>
          <a:lstStyle/>
          <a:p>
            <a:pPr algn="l">
              <a:buNone/>
              <a:defRPr sz="1200"/>
            </a:pPr>
            <a:r>
              <a:rPr lang="en-US" sz="1200">
                <a:solidFill>
                  <a:srgbClr val="000000"/>
                </a:solidFill>
              </a:rPr>
              <a:t>© Copyright 2026 Vinyl Institute. All rights reserved.</a:t>
            </a:r>
          </a:p>
        </p:txBody>
      </p:sp>
    </p:spTree>
    <p:extLst>
      <p:ext uri="{BB962C8B-B14F-4D97-AF65-F5344CB8AC3E}">
        <p14:creationId xmlns:p14="http://schemas.microsoft.com/office/powerpoint/2010/main" val="3098983026"/>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670D9F-74F2-31DE-2EF1-F0A1C86F0E28}"/>
              </a:ext>
            </a:extLst>
          </p:cNvPr>
          <p:cNvSpPr>
            <a:spLocks noGrp="1"/>
          </p:cNvSpPr>
          <p:nvPr>
            <p:ph type="title"/>
          </p:nvPr>
        </p:nvSpPr>
        <p:spPr/>
        <p:txBody>
          <a:bodyPr/>
          <a:lstStyle/>
          <a:p>
            <a:r>
              <a:rPr lang="en-US"/>
              <a:t>Resources</a:t>
            </a:r>
          </a:p>
        </p:txBody>
      </p:sp>
      <p:sp>
        <p:nvSpPr>
          <p:cNvPr id="4" name="Text Placeholder 3">
            <a:extLst>
              <a:ext uri="{FF2B5EF4-FFF2-40B4-BE49-F238E27FC236}">
                <a16:creationId xmlns:a16="http://schemas.microsoft.com/office/drawing/2014/main" id="{F26CCA66-BD28-C7BB-F072-13193106E356}"/>
              </a:ext>
            </a:extLst>
          </p:cNvPr>
          <p:cNvSpPr>
            <a:spLocks noGrp="1"/>
          </p:cNvSpPr>
          <p:nvPr>
            <p:ph type="body" sz="half" idx="11"/>
          </p:nvPr>
        </p:nvSpPr>
        <p:spPr>
          <a:xfrm>
            <a:off x="533644" y="1295883"/>
            <a:ext cx="11108023" cy="4859383"/>
          </a:xfrm>
        </p:spPr>
        <p:txBody>
          <a:bodyPr numCol="2" spcCol="365760"/>
          <a:lstStyle/>
          <a:p>
            <a:pPr>
              <a:lnSpc>
                <a:spcPct val="100000"/>
              </a:lnSpc>
              <a:spcBef>
                <a:spcPts val="0"/>
              </a:spcBef>
              <a:spcAft>
                <a:spcPts val="1400"/>
              </a:spcAft>
            </a:pPr>
            <a:r>
              <a:rPr lang="en-US" sz="1400"/>
              <a:t>“Emergency Department CAHPS (ED CAHPS).” </a:t>
            </a:r>
            <a:r>
              <a:rPr lang="en-US" sz="1400" err="1"/>
              <a:t>CMS.gov</a:t>
            </a:r>
            <a:r>
              <a:rPr lang="en-US" sz="1400"/>
              <a:t>. Centers for Medicare &amp; Medicaid Services, 26 Oct. 2021, </a:t>
            </a:r>
            <a:r>
              <a:rPr lang="en-US" sz="1400">
                <a:solidFill>
                  <a:srgbClr val="1983C6"/>
                </a:solidFill>
                <a:hlinkClick r:id="rId3">
                  <a:extLst>
                    <a:ext uri="{A12FA001-AC4F-418D-AE19-62706E023703}">
                      <ahyp:hlinkClr xmlns:ahyp="http://schemas.microsoft.com/office/drawing/2018/hyperlinkcolor" val="tx"/>
                    </a:ext>
                  </a:extLst>
                </a:hlinkClick>
              </a:rPr>
              <a:t>https://www.cms.gov/Research-Statistics-Data-and-Systems/Research/CAHPS/ED</a:t>
            </a:r>
            <a:r>
              <a:rPr lang="en-US" sz="1400"/>
              <a:t>. Accessed Feb. 2024.</a:t>
            </a:r>
          </a:p>
          <a:p>
            <a:pPr>
              <a:lnSpc>
                <a:spcPct val="100000"/>
              </a:lnSpc>
              <a:spcBef>
                <a:spcPts val="0"/>
              </a:spcBef>
            </a:pPr>
            <a:r>
              <a:rPr lang="en-US" sz="1400"/>
              <a:t>Durable Coated Fabrics Task Group, n.d., </a:t>
            </a:r>
            <a:r>
              <a:rPr lang="en-US" sz="1400">
                <a:solidFill>
                  <a:srgbClr val="1983C6"/>
                </a:solidFill>
                <a:hlinkClick r:id="rId4">
                  <a:extLst>
                    <a:ext uri="{A12FA001-AC4F-418D-AE19-62706E023703}">
                      <ahyp:hlinkClr xmlns:ahyp="http://schemas.microsoft.com/office/drawing/2018/hyperlinkcolor" val="tx"/>
                    </a:ext>
                  </a:extLst>
                </a:hlinkClick>
              </a:rPr>
              <a:t>https://aahid.wpengine.com/resources/durable-coated-fabrics/</a:t>
            </a:r>
            <a:r>
              <a:rPr lang="en-US" sz="1400"/>
              <a:t>. Accessed Feb. 2024.</a:t>
            </a:r>
          </a:p>
          <a:p>
            <a:pPr>
              <a:lnSpc>
                <a:spcPct val="100000"/>
              </a:lnSpc>
              <a:spcBef>
                <a:spcPts val="0"/>
              </a:spcBef>
            </a:pPr>
            <a:endParaRPr lang="en-US" sz="1400"/>
          </a:p>
          <a:p>
            <a:pPr>
              <a:lnSpc>
                <a:spcPct val="100000"/>
              </a:lnSpc>
              <a:spcBef>
                <a:spcPts val="0"/>
              </a:spcBef>
            </a:pPr>
            <a:r>
              <a:rPr lang="en-US" sz="1400"/>
              <a:t>Facility Guidelines Institute, n.d., </a:t>
            </a:r>
            <a:r>
              <a:rPr lang="en-US" sz="1400">
                <a:solidFill>
                  <a:srgbClr val="1983C6"/>
                </a:solidFill>
                <a:hlinkClick r:id="rId5">
                  <a:extLst>
                    <a:ext uri="{A12FA001-AC4F-418D-AE19-62706E023703}">
                      <ahyp:hlinkClr xmlns:ahyp="http://schemas.microsoft.com/office/drawing/2018/hyperlinkcolor" val="tx"/>
                    </a:ext>
                  </a:extLst>
                </a:hlinkClick>
              </a:rPr>
              <a:t>https://fgiguidelines.org/</a:t>
            </a:r>
            <a:r>
              <a:rPr lang="en-US" sz="1400"/>
              <a:t>. Accessed Feb. 2024. </a:t>
            </a:r>
          </a:p>
          <a:p>
            <a:pPr>
              <a:lnSpc>
                <a:spcPct val="100000"/>
              </a:lnSpc>
              <a:spcBef>
                <a:spcPts val="0"/>
              </a:spcBef>
            </a:pPr>
            <a:endParaRPr lang="en-US" sz="1400"/>
          </a:p>
          <a:p>
            <a:pPr marL="285750" indent="-285750">
              <a:lnSpc>
                <a:spcPct val="100000"/>
              </a:lnSpc>
              <a:spcBef>
                <a:spcPts val="0"/>
              </a:spcBef>
              <a:buFont typeface="Arial" panose="020B0604020202020204" pitchFamily="34" charset="0"/>
              <a:buChar char="•"/>
            </a:pPr>
            <a:r>
              <a:rPr lang="en-US" sz="1400"/>
              <a:t>“Guidelines.” N.d., </a:t>
            </a:r>
            <a:r>
              <a:rPr lang="en-US" sz="1400">
                <a:solidFill>
                  <a:srgbClr val="1983C6"/>
                </a:solidFill>
                <a:hlinkClick r:id="rId5">
                  <a:extLst>
                    <a:ext uri="{A12FA001-AC4F-418D-AE19-62706E023703}">
                      <ahyp:hlinkClr xmlns:ahyp="http://schemas.microsoft.com/office/drawing/2018/hyperlinkcolor" val="tx"/>
                    </a:ext>
                  </a:extLst>
                </a:hlinkClick>
              </a:rPr>
              <a:t>https://fgiguidelines.org/</a:t>
            </a:r>
            <a:r>
              <a:rPr lang="en-US" sz="1400"/>
              <a:t>.</a:t>
            </a:r>
            <a:br>
              <a:rPr lang="en-US" sz="1400"/>
            </a:br>
            <a:r>
              <a:rPr lang="en-US" sz="1400"/>
              <a:t> Accessed Feb. 2024.</a:t>
            </a:r>
          </a:p>
          <a:p>
            <a:pPr marL="285750" indent="-285750">
              <a:lnSpc>
                <a:spcPct val="100000"/>
              </a:lnSpc>
              <a:spcBef>
                <a:spcPts val="0"/>
              </a:spcBef>
              <a:buFont typeface="Arial" panose="020B0604020202020204" pitchFamily="34" charset="0"/>
              <a:buChar char="•"/>
            </a:pPr>
            <a:endParaRPr lang="en-US" sz="1400"/>
          </a:p>
          <a:p>
            <a:pPr marL="285750" indent="-285750">
              <a:lnSpc>
                <a:spcPct val="100000"/>
              </a:lnSpc>
              <a:spcBef>
                <a:spcPts val="0"/>
              </a:spcBef>
              <a:spcAft>
                <a:spcPts val="1400"/>
              </a:spcAft>
              <a:buFont typeface="Arial" panose="020B0604020202020204" pitchFamily="34" charset="0"/>
              <a:buChar char="•"/>
            </a:pPr>
            <a:r>
              <a:rPr lang="en-US" sz="1400"/>
              <a:t>“Resources.” N.d., </a:t>
            </a:r>
            <a:r>
              <a:rPr lang="en-US" sz="1400">
                <a:solidFill>
                  <a:srgbClr val="1983C6"/>
                </a:solidFill>
                <a:hlinkClick r:id="rId6">
                  <a:extLst>
                    <a:ext uri="{A12FA001-AC4F-418D-AE19-62706E023703}">
                      <ahyp:hlinkClr xmlns:ahyp="http://schemas.microsoft.com/office/drawing/2018/hyperlinkcolor" val="tx"/>
                    </a:ext>
                  </a:extLst>
                </a:hlinkClick>
              </a:rPr>
              <a:t>https://fgiguidelines.org/resources/</a:t>
            </a:r>
            <a:r>
              <a:rPr lang="en-US" sz="1400"/>
              <a:t>. Accessed Feb. 2024.</a:t>
            </a:r>
          </a:p>
          <a:p>
            <a:pPr>
              <a:lnSpc>
                <a:spcPct val="100000"/>
              </a:lnSpc>
              <a:spcBef>
                <a:spcPts val="0"/>
              </a:spcBef>
              <a:spcAft>
                <a:spcPts val="1400"/>
              </a:spcAft>
            </a:pPr>
            <a:r>
              <a:rPr lang="en-US" sz="1400" err="1"/>
              <a:t>Fitwel</a:t>
            </a:r>
            <a:r>
              <a:rPr lang="en-US" sz="1400"/>
              <a:t>. Center for Active Design, n.d., </a:t>
            </a:r>
            <a:r>
              <a:rPr lang="en-US" sz="1400">
                <a:solidFill>
                  <a:srgbClr val="1983C6"/>
                </a:solidFill>
                <a:hlinkClick r:id="rId7">
                  <a:extLst>
                    <a:ext uri="{A12FA001-AC4F-418D-AE19-62706E023703}">
                      <ahyp:hlinkClr xmlns:ahyp="http://schemas.microsoft.com/office/drawing/2018/hyperlinkcolor" val="tx"/>
                    </a:ext>
                  </a:extLst>
                </a:hlinkClick>
              </a:rPr>
              <a:t>https://www.fitwel.org/</a:t>
            </a:r>
            <a:r>
              <a:rPr lang="en-US" sz="1400">
                <a:solidFill>
                  <a:srgbClr val="1983C6"/>
                </a:solidFill>
              </a:rPr>
              <a:t> </a:t>
            </a:r>
            <a:r>
              <a:rPr lang="en-US" sz="1400"/>
              <a:t>. Accessed Feb. 2024.</a:t>
            </a:r>
          </a:p>
          <a:p>
            <a:pPr>
              <a:lnSpc>
                <a:spcPct val="100000"/>
              </a:lnSpc>
              <a:spcBef>
                <a:spcPts val="0"/>
              </a:spcBef>
              <a:spcAft>
                <a:spcPts val="1400"/>
              </a:spcAft>
            </a:pPr>
            <a:endParaRPr lang="en-US" sz="1400"/>
          </a:p>
          <a:p>
            <a:pPr>
              <a:lnSpc>
                <a:spcPct val="100000"/>
              </a:lnSpc>
              <a:spcBef>
                <a:spcPts val="0"/>
              </a:spcBef>
              <a:spcAft>
                <a:spcPts val="1400"/>
              </a:spcAft>
            </a:pPr>
            <a:r>
              <a:rPr lang="en-US" sz="1400"/>
              <a:t>Green Building Advisory Committee of the GSA. </a:t>
            </a:r>
            <a:br>
              <a:rPr lang="en-US" sz="1400"/>
            </a:br>
            <a:r>
              <a:rPr lang="en-US" sz="1400"/>
              <a:t>“Advice Letters and Resolutions.” U.S. General Services Administration, 23 Sept. 2021, </a:t>
            </a:r>
            <a:r>
              <a:rPr lang="en-US" sz="1400">
                <a:solidFill>
                  <a:srgbClr val="1983C6"/>
                </a:solidFill>
                <a:hlinkClick r:id="rId8">
                  <a:extLst>
                    <a:ext uri="{A12FA001-AC4F-418D-AE19-62706E023703}">
                      <ahyp:hlinkClr xmlns:ahyp="http://schemas.microsoft.com/office/drawing/2018/hyperlinkcolor" val="tx"/>
                    </a:ext>
                  </a:extLst>
                </a:hlinkClick>
              </a:rPr>
              <a:t>https://www.gsa.gov/governmentwide-initiatives/federal-highperformance-green-buildings/policy/green-building-advisory-committee/advice-letters-and-resolutions</a:t>
            </a:r>
            <a:r>
              <a:rPr lang="en-US" sz="1400"/>
              <a:t>. Accessed Feb. 2024.</a:t>
            </a:r>
          </a:p>
          <a:p>
            <a:pPr>
              <a:lnSpc>
                <a:spcPct val="100000"/>
              </a:lnSpc>
              <a:spcBef>
                <a:spcPts val="0"/>
              </a:spcBef>
              <a:spcAft>
                <a:spcPts val="1400"/>
              </a:spcAft>
            </a:pPr>
            <a:r>
              <a:rPr lang="en-US" sz="1400"/>
              <a:t>Green Building Initiative. Green Building Initiative, </a:t>
            </a:r>
            <a:br>
              <a:rPr lang="en-US" sz="1400"/>
            </a:br>
            <a:r>
              <a:rPr lang="en-US" sz="1400"/>
              <a:t>Inc., n.d., </a:t>
            </a:r>
            <a:r>
              <a:rPr lang="en-US" sz="1400">
                <a:solidFill>
                  <a:srgbClr val="1983C6"/>
                </a:solidFill>
                <a:hlinkClick r:id="rId9">
                  <a:extLst>
                    <a:ext uri="{A12FA001-AC4F-418D-AE19-62706E023703}">
                      <ahyp:hlinkClr xmlns:ahyp="http://schemas.microsoft.com/office/drawing/2018/hyperlinkcolor" val="tx"/>
                    </a:ext>
                  </a:extLst>
                </a:hlinkClick>
              </a:rPr>
              <a:t>https://thegbi.org/</a:t>
            </a:r>
            <a:r>
              <a:rPr lang="en-US" sz="1400">
                <a:solidFill>
                  <a:srgbClr val="1983C6"/>
                </a:solidFill>
              </a:rPr>
              <a:t>. </a:t>
            </a:r>
            <a:r>
              <a:rPr lang="en-US" sz="1400"/>
              <a:t>Accessed Feb. 2024.</a:t>
            </a:r>
          </a:p>
          <a:p>
            <a:pPr>
              <a:lnSpc>
                <a:spcPct val="100000"/>
              </a:lnSpc>
              <a:spcBef>
                <a:spcPts val="0"/>
              </a:spcBef>
              <a:spcAft>
                <a:spcPts val="1400"/>
              </a:spcAft>
            </a:pPr>
            <a:r>
              <a:rPr lang="en-US" sz="1400"/>
              <a:t>Green Globes. Green Building Initiative, Inc., n.d., </a:t>
            </a:r>
            <a:r>
              <a:rPr lang="en-US" sz="1400">
                <a:solidFill>
                  <a:srgbClr val="1983C6"/>
                </a:solidFill>
                <a:hlinkClick r:id="rId10">
                  <a:extLst>
                    <a:ext uri="{A12FA001-AC4F-418D-AE19-62706E023703}">
                      <ahyp:hlinkClr xmlns:ahyp="http://schemas.microsoft.com/office/drawing/2018/hyperlinkcolor" val="tx"/>
                    </a:ext>
                  </a:extLst>
                </a:hlinkClick>
              </a:rPr>
              <a:t>https://thegbi.org/greenglobes/</a:t>
            </a:r>
            <a:r>
              <a:rPr lang="en-US" sz="1400"/>
              <a:t>.</a:t>
            </a:r>
            <a:r>
              <a:rPr lang="en-US" sz="1400">
                <a:solidFill>
                  <a:srgbClr val="1983C6"/>
                </a:solidFill>
              </a:rPr>
              <a:t> </a:t>
            </a:r>
            <a:r>
              <a:rPr lang="en-US" sz="1400"/>
              <a:t>Accessed Feb. 2024.</a:t>
            </a:r>
          </a:p>
          <a:p>
            <a:pPr>
              <a:lnSpc>
                <a:spcPct val="100000"/>
              </a:lnSpc>
              <a:spcBef>
                <a:spcPts val="0"/>
              </a:spcBef>
              <a:spcAft>
                <a:spcPts val="1400"/>
              </a:spcAft>
            </a:pPr>
            <a:r>
              <a:rPr lang="en-US" sz="1400"/>
              <a:t>International Code Council. International Code Council, Inc., n.d., </a:t>
            </a:r>
            <a:r>
              <a:rPr lang="en-US" sz="1400">
                <a:hlinkClick r:id="rId11">
                  <a:extLst>
                    <a:ext uri="{A12FA001-AC4F-418D-AE19-62706E023703}">
                      <ahyp:hlinkClr xmlns:ahyp="http://schemas.microsoft.com/office/drawing/2018/hyperlinkcolor" val="tx"/>
                    </a:ext>
                  </a:extLst>
                </a:hlinkClick>
              </a:rPr>
              <a:t>h</a:t>
            </a:r>
            <a:r>
              <a:rPr lang="en-US" sz="1400">
                <a:solidFill>
                  <a:srgbClr val="1983C6"/>
                </a:solidFill>
                <a:hlinkClick r:id="rId11">
                  <a:extLst>
                    <a:ext uri="{A12FA001-AC4F-418D-AE19-62706E023703}">
                      <ahyp:hlinkClr xmlns:ahyp="http://schemas.microsoft.com/office/drawing/2018/hyperlinkcolor" val="tx"/>
                    </a:ext>
                  </a:extLst>
                </a:hlinkClick>
              </a:rPr>
              <a:t>ttps://www.iccsafe.org/</a:t>
            </a:r>
            <a:r>
              <a:rPr lang="en-US" sz="1400"/>
              <a:t>. Accessed Feb. 2024.</a:t>
            </a:r>
          </a:p>
          <a:p>
            <a:pPr>
              <a:lnSpc>
                <a:spcPct val="100000"/>
              </a:lnSpc>
              <a:spcBef>
                <a:spcPts val="0"/>
              </a:spcBef>
              <a:spcAft>
                <a:spcPts val="1400"/>
              </a:spcAft>
            </a:pPr>
            <a:r>
              <a:rPr lang="en-US" sz="1400"/>
              <a:t>International Green Construction Code.</a:t>
            </a:r>
            <a:br>
              <a:rPr lang="en-US" sz="1400"/>
            </a:br>
            <a:r>
              <a:rPr lang="en-US" sz="1400"/>
              <a:t>International Code Council, Inc., 2021, </a:t>
            </a:r>
            <a:r>
              <a:rPr lang="en-US" sz="1400">
                <a:solidFill>
                  <a:srgbClr val="1983C6"/>
                </a:solidFill>
                <a:hlinkClick r:id="rId12">
                  <a:extLst>
                    <a:ext uri="{A12FA001-AC4F-418D-AE19-62706E023703}">
                      <ahyp:hlinkClr xmlns:ahyp="http://schemas.microsoft.com/office/drawing/2018/hyperlinkcolor" val="tx"/>
                    </a:ext>
                  </a:extLst>
                </a:hlinkClick>
              </a:rPr>
              <a:t>https://codes.iccsafe.org/content/IGCC2021P1</a:t>
            </a:r>
            <a:r>
              <a:rPr lang="en-US" sz="1400"/>
              <a:t>. </a:t>
            </a:r>
            <a:br>
              <a:rPr lang="en-US" sz="1400"/>
            </a:br>
            <a:r>
              <a:rPr lang="en-US" sz="1400"/>
              <a:t>Accessed Feb. 2024. </a:t>
            </a:r>
          </a:p>
          <a:p>
            <a:pPr>
              <a:lnSpc>
                <a:spcPct val="100000"/>
              </a:lnSpc>
              <a:spcBef>
                <a:spcPts val="0"/>
              </a:spcBef>
              <a:spcAft>
                <a:spcPts val="1400"/>
              </a:spcAft>
            </a:pPr>
            <a:endParaRPr lang="en-US" sz="1400">
              <a:solidFill>
                <a:schemeClr val="tx1"/>
              </a:solidFill>
            </a:endParaRPr>
          </a:p>
        </p:txBody>
      </p:sp>
      <p:sp>
        <p:nvSpPr>
          <p:cNvPr id="5" name="Footer Placeholder 5">
            <a:extLst>
              <a:ext uri="{FF2B5EF4-FFF2-40B4-BE49-F238E27FC236}">
                <a16:creationId xmlns:a16="http://schemas.microsoft.com/office/drawing/2014/main" id="{FEAB79DD-5FCA-4EB0-9315-DC6712A2E9F5}"/>
              </a:ext>
            </a:extLst>
          </p:cNvPr>
          <p:cNvSpPr>
            <a:spLocks noGrp="1"/>
          </p:cNvSpPr>
          <p:nvPr>
            <p:ph type="ftr" sz="quarter" idx="11"/>
          </p:nvPr>
        </p:nvSpPr>
        <p:spPr>
          <a:xfrm>
            <a:off x="457200" y="6400000"/>
            <a:ext cx="5486400" cy="365125"/>
          </a:xfrm>
        </p:spPr>
        <p:txBody>
          <a:bodyPr/>
          <a:lstStyle/>
          <a:p>
            <a:pPr algn="l">
              <a:buNone/>
              <a:defRPr sz="1200"/>
            </a:pPr>
            <a:r>
              <a:rPr lang="en-US" sz="1200">
                <a:solidFill>
                  <a:srgbClr val="000000"/>
                </a:solidFill>
              </a:rPr>
              <a:t>© Copyright 2026 Vinyl Institute. All rights reserved.</a:t>
            </a:r>
          </a:p>
        </p:txBody>
      </p:sp>
    </p:spTree>
    <p:extLst>
      <p:ext uri="{BB962C8B-B14F-4D97-AF65-F5344CB8AC3E}">
        <p14:creationId xmlns:p14="http://schemas.microsoft.com/office/powerpoint/2010/main" val="1417798827"/>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670D9F-74F2-31DE-2EF1-F0A1C86F0E28}"/>
              </a:ext>
            </a:extLst>
          </p:cNvPr>
          <p:cNvSpPr>
            <a:spLocks noGrp="1"/>
          </p:cNvSpPr>
          <p:nvPr>
            <p:ph type="title"/>
          </p:nvPr>
        </p:nvSpPr>
        <p:spPr/>
        <p:txBody>
          <a:bodyPr/>
          <a:lstStyle/>
          <a:p>
            <a:r>
              <a:rPr lang="en-US"/>
              <a:t>Resources</a:t>
            </a:r>
          </a:p>
        </p:txBody>
      </p:sp>
      <p:sp>
        <p:nvSpPr>
          <p:cNvPr id="4" name="Text Placeholder 3">
            <a:extLst>
              <a:ext uri="{FF2B5EF4-FFF2-40B4-BE49-F238E27FC236}">
                <a16:creationId xmlns:a16="http://schemas.microsoft.com/office/drawing/2014/main" id="{F26CCA66-BD28-C7BB-F072-13193106E356}"/>
              </a:ext>
            </a:extLst>
          </p:cNvPr>
          <p:cNvSpPr>
            <a:spLocks noGrp="1"/>
          </p:cNvSpPr>
          <p:nvPr>
            <p:ph type="body" sz="half" idx="11"/>
          </p:nvPr>
        </p:nvSpPr>
        <p:spPr>
          <a:xfrm>
            <a:off x="533644" y="1295883"/>
            <a:ext cx="11108023" cy="5247324"/>
          </a:xfrm>
        </p:spPr>
        <p:txBody>
          <a:bodyPr numCol="2" spcCol="365760"/>
          <a:lstStyle/>
          <a:p>
            <a:pPr>
              <a:lnSpc>
                <a:spcPct val="100000"/>
              </a:lnSpc>
              <a:spcBef>
                <a:spcPts val="0"/>
              </a:spcBef>
              <a:spcAft>
                <a:spcPts val="1400"/>
              </a:spcAft>
            </a:pPr>
            <a:r>
              <a:rPr lang="en-US" sz="1400"/>
              <a:t>“LEED Pilot Credits.” USGBC, n.d., </a:t>
            </a:r>
            <a:r>
              <a:rPr lang="en-US" sz="1400">
                <a:solidFill>
                  <a:srgbClr val="1983C6"/>
                </a:solidFill>
                <a:hlinkClick r:id="rId3">
                  <a:extLst>
                    <a:ext uri="{A12FA001-AC4F-418D-AE19-62706E023703}">
                      <ahyp:hlinkClr xmlns:ahyp="http://schemas.microsoft.com/office/drawing/2018/hyperlinkcolor" val="tx"/>
                    </a:ext>
                  </a:extLst>
                </a:hlinkClick>
              </a:rPr>
              <a:t>https://www.usgbc.org/pilotcredits</a:t>
            </a:r>
            <a:r>
              <a:rPr lang="en-US" sz="1400"/>
              <a:t>. Accessed Feb. 2024.</a:t>
            </a:r>
          </a:p>
          <a:p>
            <a:pPr>
              <a:lnSpc>
                <a:spcPct val="100000"/>
              </a:lnSpc>
              <a:spcBef>
                <a:spcPts val="0"/>
              </a:spcBef>
              <a:spcAft>
                <a:spcPts val="1400"/>
              </a:spcAft>
            </a:pPr>
            <a:r>
              <a:rPr lang="en-US" sz="1400"/>
              <a:t>NSF International, n.d., </a:t>
            </a:r>
            <a:r>
              <a:rPr lang="en-US" sz="1400">
                <a:solidFill>
                  <a:srgbClr val="1983C6"/>
                </a:solidFill>
                <a:hlinkClick r:id="rId4">
                  <a:extLst>
                    <a:ext uri="{A12FA001-AC4F-418D-AE19-62706E023703}">
                      <ahyp:hlinkClr xmlns:ahyp="http://schemas.microsoft.com/office/drawing/2018/hyperlinkcolor" val="tx"/>
                    </a:ext>
                  </a:extLst>
                </a:hlinkClick>
              </a:rPr>
              <a:t>https://www.nsf.org/</a:t>
            </a:r>
            <a:r>
              <a:rPr lang="en-US" sz="1400"/>
              <a:t>. </a:t>
            </a:r>
            <a:br>
              <a:rPr lang="en-US" sz="1400"/>
            </a:br>
            <a:r>
              <a:rPr lang="en-US" sz="1400"/>
              <a:t>Accessed Feb. 2024.</a:t>
            </a:r>
          </a:p>
          <a:p>
            <a:pPr>
              <a:lnSpc>
                <a:spcPct val="100000"/>
              </a:lnSpc>
              <a:spcBef>
                <a:spcPts val="0"/>
              </a:spcBef>
              <a:spcAft>
                <a:spcPts val="1400"/>
              </a:spcAft>
            </a:pPr>
            <a:r>
              <a:rPr lang="en-US" sz="1400"/>
              <a:t>Senior Living Sustainability Guide</a:t>
            </a:r>
            <a:r>
              <a:rPr lang="en-US" sz="1400" baseline="30000"/>
              <a:t>®</a:t>
            </a:r>
            <a:r>
              <a:rPr lang="en-US" sz="1400"/>
              <a:t>. With Seniors in Mind, Inc., n.d., </a:t>
            </a:r>
            <a:r>
              <a:rPr lang="en-US" sz="1400">
                <a:solidFill>
                  <a:srgbClr val="1983C6"/>
                </a:solidFill>
                <a:hlinkClick r:id="rId5">
                  <a:extLst>
                    <a:ext uri="{A12FA001-AC4F-418D-AE19-62706E023703}">
                      <ahyp:hlinkClr xmlns:ahyp="http://schemas.microsoft.com/office/drawing/2018/hyperlinkcolor" val="tx"/>
                    </a:ext>
                  </a:extLst>
                </a:hlinkClick>
              </a:rPr>
              <a:t>http://www.withseniorsinmind.org/slsg-download. Accessed Feb. 2024</a:t>
            </a:r>
            <a:r>
              <a:rPr lang="en-US" sz="1400"/>
              <a:t>.</a:t>
            </a:r>
          </a:p>
          <a:p>
            <a:pPr>
              <a:lnSpc>
                <a:spcPct val="100000"/>
              </a:lnSpc>
              <a:spcBef>
                <a:spcPts val="0"/>
              </a:spcBef>
              <a:spcAft>
                <a:spcPts val="1400"/>
              </a:spcAft>
            </a:pPr>
            <a:r>
              <a:rPr lang="en-US" sz="1400"/>
              <a:t>Sustainable Facilities Tool. U.S. General Services Administration, n.d., </a:t>
            </a:r>
            <a:r>
              <a:rPr lang="en-US" sz="1400">
                <a:solidFill>
                  <a:srgbClr val="1983C6"/>
                </a:solidFill>
                <a:hlinkClick r:id="rId6">
                  <a:extLst>
                    <a:ext uri="{A12FA001-AC4F-418D-AE19-62706E023703}">
                      <ahyp:hlinkClr xmlns:ahyp="http://schemas.microsoft.com/office/drawing/2018/hyperlinkcolor" val="tx"/>
                    </a:ext>
                  </a:extLst>
                </a:hlinkClick>
              </a:rPr>
              <a:t>https://sftool.gov/</a:t>
            </a:r>
            <a:r>
              <a:rPr lang="en-US" sz="1400"/>
              <a:t>. </a:t>
            </a:r>
            <a:br>
              <a:rPr lang="en-US" sz="1400"/>
            </a:br>
            <a:r>
              <a:rPr lang="en-US" sz="1400"/>
              <a:t>Accessed Feb. 2024.</a:t>
            </a:r>
          </a:p>
          <a:p>
            <a:pPr>
              <a:lnSpc>
                <a:spcPct val="100000"/>
              </a:lnSpc>
              <a:spcBef>
                <a:spcPts val="0"/>
              </a:spcBef>
              <a:spcAft>
                <a:spcPts val="1400"/>
              </a:spcAft>
            </a:pPr>
            <a:r>
              <a:rPr lang="en-US" sz="1400"/>
              <a:t>“Buildings and Health.” n.d., </a:t>
            </a:r>
            <a:r>
              <a:rPr lang="en-US" sz="1400">
                <a:solidFill>
                  <a:srgbClr val="1983C6"/>
                </a:solidFill>
                <a:hlinkClick r:id="rId7">
                  <a:extLst>
                    <a:ext uri="{A12FA001-AC4F-418D-AE19-62706E023703}">
                      <ahyp:hlinkClr xmlns:ahyp="http://schemas.microsoft.com/office/drawing/2018/hyperlinkcolor" val="tx"/>
                    </a:ext>
                  </a:extLst>
                </a:hlinkClick>
              </a:rPr>
              <a:t>https://sftool.gov/learn/about/576/buildings-health. Accessed Feb. 2024</a:t>
            </a:r>
            <a:r>
              <a:rPr lang="en-US" sz="1400"/>
              <a:t>.</a:t>
            </a:r>
          </a:p>
          <a:p>
            <a:pPr>
              <a:lnSpc>
                <a:spcPct val="100000"/>
              </a:lnSpc>
              <a:spcBef>
                <a:spcPts val="0"/>
              </a:spcBef>
              <a:spcAft>
                <a:spcPts val="1400"/>
              </a:spcAft>
            </a:pPr>
            <a:r>
              <a:rPr lang="en-US" sz="1400"/>
              <a:t>“Health and Wellness Guidance Crosswalk.” n.d., </a:t>
            </a:r>
            <a:r>
              <a:rPr lang="en-US" sz="1400">
                <a:solidFill>
                  <a:srgbClr val="1983C6"/>
                </a:solidFill>
                <a:hlinkClick r:id="rId8">
                  <a:extLst>
                    <a:ext uri="{A12FA001-AC4F-418D-AE19-62706E023703}">
                      <ahyp:hlinkClr xmlns:ahyp="http://schemas.microsoft.com/office/drawing/2018/hyperlinkcolor" val="tx"/>
                    </a:ext>
                  </a:extLst>
                </a:hlinkClick>
              </a:rPr>
              <a:t>https://sftool.gov/learn/crosswalk</a:t>
            </a:r>
            <a:r>
              <a:rPr lang="en-US" sz="1400">
                <a:solidFill>
                  <a:srgbClr val="1983C6"/>
                </a:solidFill>
              </a:rPr>
              <a:t> </a:t>
            </a:r>
            <a:r>
              <a:rPr lang="en-US" sz="1400"/>
              <a:t>. Accessed Feb. 2024.</a:t>
            </a:r>
          </a:p>
          <a:p>
            <a:pPr>
              <a:lnSpc>
                <a:spcPct val="100000"/>
              </a:lnSpc>
              <a:spcBef>
                <a:spcPts val="0"/>
              </a:spcBef>
              <a:spcAft>
                <a:spcPts val="1400"/>
              </a:spcAft>
            </a:pPr>
            <a:r>
              <a:rPr lang="en-US" sz="1400"/>
              <a:t>The Vinyl Institute. n.d. </a:t>
            </a:r>
            <a:r>
              <a:rPr lang="en-US" sz="1400">
                <a:solidFill>
                  <a:srgbClr val="1983C6"/>
                </a:solidFill>
                <a:hlinkClick r:id="rId9">
                  <a:extLst>
                    <a:ext uri="{A12FA001-AC4F-418D-AE19-62706E023703}">
                      <ahyp:hlinkClr xmlns:ahyp="http://schemas.microsoft.com/office/drawing/2018/hyperlinkcolor" val="tx"/>
                    </a:ext>
                  </a:extLst>
                </a:hlinkClick>
              </a:rPr>
              <a:t>https://www.vinylinfo.org/</a:t>
            </a:r>
            <a:r>
              <a:rPr lang="en-US" sz="1400"/>
              <a:t>. Accessed Feb. 2024. </a:t>
            </a:r>
          </a:p>
          <a:p>
            <a:pPr marL="0" indent="0">
              <a:lnSpc>
                <a:spcPct val="100000"/>
              </a:lnSpc>
              <a:spcBef>
                <a:spcPts val="0"/>
              </a:spcBef>
              <a:spcAft>
                <a:spcPts val="1400"/>
              </a:spcAft>
              <a:buNone/>
            </a:pPr>
            <a:endParaRPr lang="en-US" sz="1400"/>
          </a:p>
          <a:p>
            <a:pPr>
              <a:lnSpc>
                <a:spcPct val="100000"/>
              </a:lnSpc>
              <a:spcBef>
                <a:spcPts val="0"/>
              </a:spcBef>
            </a:pPr>
            <a:r>
              <a:rPr lang="en-US" sz="1400"/>
              <a:t>U.S. Environmental Protection Agency, Oct. 2021, </a:t>
            </a:r>
            <a:r>
              <a:rPr lang="en-US" sz="1400">
                <a:solidFill>
                  <a:srgbClr val="1983C6"/>
                </a:solidFill>
                <a:hlinkClick r:id="rId10">
                  <a:extLst>
                    <a:ext uri="{A12FA001-AC4F-418D-AE19-62706E023703}">
                      <ahyp:hlinkClr xmlns:ahyp="http://schemas.microsoft.com/office/drawing/2018/hyperlinkcolor" val="tx"/>
                    </a:ext>
                  </a:extLst>
                </a:hlinkClick>
              </a:rPr>
              <a:t>https://www.epa.gov/</a:t>
            </a:r>
            <a:r>
              <a:rPr lang="en-US" sz="1400"/>
              <a:t>. Accessed Feb. 2024.</a:t>
            </a:r>
          </a:p>
          <a:p>
            <a:pPr>
              <a:lnSpc>
                <a:spcPct val="100000"/>
              </a:lnSpc>
              <a:spcBef>
                <a:spcPts val="0"/>
              </a:spcBef>
            </a:pPr>
            <a:endParaRPr lang="en-US" sz="1400"/>
          </a:p>
          <a:p>
            <a:pPr marL="285750" indent="-285750">
              <a:lnSpc>
                <a:spcPct val="100000"/>
              </a:lnSpc>
              <a:spcBef>
                <a:spcPts val="0"/>
              </a:spcBef>
              <a:buFont typeface="Arial" panose="020B0604020202020204" pitchFamily="34" charset="0"/>
              <a:buChar char="•"/>
            </a:pPr>
            <a:r>
              <a:rPr lang="en-US" sz="1400"/>
              <a:t>“DfE-Certified Disinfectants.” 29 Sept. 2021, </a:t>
            </a:r>
            <a:r>
              <a:rPr lang="en-US" sz="1400">
                <a:solidFill>
                  <a:srgbClr val="1983C6"/>
                </a:solidFill>
                <a:hlinkClick r:id="rId11">
                  <a:extLst>
                    <a:ext uri="{A12FA001-AC4F-418D-AE19-62706E023703}">
                      <ahyp:hlinkClr xmlns:ahyp="http://schemas.microsoft.com/office/drawing/2018/hyperlinkcolor" val="tx"/>
                    </a:ext>
                  </a:extLst>
                </a:hlinkClick>
              </a:rPr>
              <a:t>https://www.epa.gov/pesticide-labels/dfe-certified-disinfectants</a:t>
            </a:r>
            <a:r>
              <a:rPr lang="en-US" sz="1400">
                <a:solidFill>
                  <a:srgbClr val="1983C6"/>
                </a:solidFill>
              </a:rPr>
              <a:t> </a:t>
            </a:r>
            <a:r>
              <a:rPr lang="en-US" sz="1400"/>
              <a:t>. Accessed Feb. 2024.</a:t>
            </a:r>
          </a:p>
          <a:p>
            <a:pPr marL="285750" indent="-285750">
              <a:lnSpc>
                <a:spcPct val="100000"/>
              </a:lnSpc>
              <a:spcBef>
                <a:spcPts val="0"/>
              </a:spcBef>
              <a:buFont typeface="Arial" panose="020B0604020202020204" pitchFamily="34" charset="0"/>
              <a:buChar char="•"/>
            </a:pPr>
            <a:endParaRPr lang="en-US" sz="1400"/>
          </a:p>
          <a:p>
            <a:pPr marL="285750" indent="-285750">
              <a:lnSpc>
                <a:spcPct val="100000"/>
              </a:lnSpc>
              <a:spcBef>
                <a:spcPts val="0"/>
              </a:spcBef>
              <a:spcAft>
                <a:spcPts val="1400"/>
              </a:spcAft>
              <a:buFont typeface="Arial" panose="020B0604020202020204" pitchFamily="34" charset="0"/>
              <a:buChar char="•"/>
            </a:pPr>
            <a:r>
              <a:rPr lang="en-US" sz="1400"/>
              <a:t>“Toxic Substances Control Act (TSCA) </a:t>
            </a:r>
            <a:br>
              <a:rPr lang="en-US" sz="1400"/>
            </a:br>
            <a:r>
              <a:rPr lang="en-US" sz="1400"/>
              <a:t>and Federal Facilities.” 9 Feb. 2021, </a:t>
            </a:r>
            <a:r>
              <a:rPr lang="en-US" sz="1400">
                <a:solidFill>
                  <a:srgbClr val="1983C6"/>
                </a:solidFill>
                <a:hlinkClick r:id="rId12">
                  <a:extLst>
                    <a:ext uri="{A12FA001-AC4F-418D-AE19-62706E023703}">
                      <ahyp:hlinkClr xmlns:ahyp="http://schemas.microsoft.com/office/drawing/2018/hyperlinkcolor" val="tx"/>
                    </a:ext>
                  </a:extLst>
                </a:hlinkClick>
              </a:rPr>
              <a:t>https://www.epa.gov/enforcement/toxic-substances-control-act-tsca-and-federal-facilities</a:t>
            </a:r>
            <a:r>
              <a:rPr lang="en-US" sz="1400">
                <a:solidFill>
                  <a:srgbClr val="1983C6"/>
                </a:solidFill>
              </a:rPr>
              <a:t> </a:t>
            </a:r>
            <a:r>
              <a:rPr lang="en-US" sz="1400"/>
              <a:t>. Accessed Feb. 2024.</a:t>
            </a:r>
          </a:p>
          <a:p>
            <a:pPr marL="285750" indent="-285750">
              <a:lnSpc>
                <a:spcPct val="100000"/>
              </a:lnSpc>
              <a:spcBef>
                <a:spcPts val="0"/>
              </a:spcBef>
              <a:spcAft>
                <a:spcPts val="1400"/>
              </a:spcAft>
              <a:buChar char="•"/>
            </a:pPr>
            <a:r>
              <a:rPr lang="en-US" sz="1400">
                <a:solidFill>
                  <a:srgbClr val="1983C6"/>
                </a:solidFill>
              </a:rPr>
              <a:t>https://</a:t>
            </a:r>
            <a:r>
              <a:rPr lang="en-US" sz="1400" err="1">
                <a:solidFill>
                  <a:srgbClr val="1983C6"/>
                </a:solidFill>
              </a:rPr>
              <a:t>www.epa.gov</a:t>
            </a:r>
            <a:r>
              <a:rPr lang="en-US" sz="1400">
                <a:solidFill>
                  <a:srgbClr val="1983C6"/>
                </a:solidFill>
              </a:rPr>
              <a:t>/pfas/pfas-explained</a:t>
            </a:r>
          </a:p>
          <a:p>
            <a:pPr>
              <a:lnSpc>
                <a:spcPct val="100000"/>
              </a:lnSpc>
              <a:spcBef>
                <a:spcPts val="0"/>
              </a:spcBef>
              <a:spcAft>
                <a:spcPts val="1400"/>
              </a:spcAft>
            </a:pPr>
            <a:r>
              <a:rPr lang="en-US" sz="1400"/>
              <a:t>+Vantage Vinyl </a:t>
            </a:r>
            <a:r>
              <a:rPr lang="en-US" sz="1400" err="1"/>
              <a:t>ecomedes</a:t>
            </a:r>
            <a:r>
              <a:rPr lang="en-US" sz="1400"/>
              <a:t> Database. </a:t>
            </a:r>
            <a:r>
              <a:rPr lang="en-US" sz="1400" err="1"/>
              <a:t>ecomedes</a:t>
            </a:r>
            <a:r>
              <a:rPr lang="en-US" sz="1400"/>
              <a:t>, n.d. </a:t>
            </a:r>
            <a:r>
              <a:rPr lang="en-US" sz="1400">
                <a:solidFill>
                  <a:srgbClr val="1983C6"/>
                </a:solidFill>
                <a:hlinkClick r:id="rId13">
                  <a:extLst>
                    <a:ext uri="{A12FA001-AC4F-418D-AE19-62706E023703}">
                      <ahyp:hlinkClr xmlns:ahyp="http://schemas.microsoft.com/office/drawing/2018/hyperlinkcolor" val="tx"/>
                    </a:ext>
                  </a:extLst>
                </a:hlinkClick>
              </a:rPr>
              <a:t>https://vantagevinyl.ecomedes.com/</a:t>
            </a:r>
            <a:r>
              <a:rPr lang="en-US" sz="1400">
                <a:solidFill>
                  <a:srgbClr val="1983C6"/>
                </a:solidFill>
              </a:rPr>
              <a:t>. </a:t>
            </a:r>
            <a:r>
              <a:rPr lang="en-US" sz="1400"/>
              <a:t>Accessed Feb. 2024.</a:t>
            </a:r>
          </a:p>
          <a:p>
            <a:pPr>
              <a:lnSpc>
                <a:spcPct val="100000"/>
              </a:lnSpc>
              <a:spcBef>
                <a:spcPts val="0"/>
              </a:spcBef>
              <a:spcAft>
                <a:spcPts val="1400"/>
              </a:spcAft>
            </a:pPr>
            <a:r>
              <a:rPr lang="en-US" sz="1400"/>
              <a:t>+Vantage Vinyl. Vinyl Sustainability Council, n.d., </a:t>
            </a:r>
            <a:r>
              <a:rPr lang="en-US" sz="1400">
                <a:solidFill>
                  <a:srgbClr val="1983C6"/>
                </a:solidFill>
                <a:hlinkClick r:id="rId14">
                  <a:extLst>
                    <a:ext uri="{A12FA001-AC4F-418D-AE19-62706E023703}">
                      <ahyp:hlinkClr xmlns:ahyp="http://schemas.microsoft.com/office/drawing/2018/hyperlinkcolor" val="tx"/>
                    </a:ext>
                  </a:extLst>
                </a:hlinkClick>
              </a:rPr>
              <a:t>https://vantagevinyl.com/</a:t>
            </a:r>
            <a:r>
              <a:rPr lang="en-US" sz="1400">
                <a:solidFill>
                  <a:srgbClr val="1983C6"/>
                </a:solidFill>
              </a:rPr>
              <a:t>. </a:t>
            </a:r>
            <a:r>
              <a:rPr lang="en-US" sz="1400"/>
              <a:t>Accessed Feb. 2024.</a:t>
            </a:r>
          </a:p>
        </p:txBody>
      </p:sp>
      <p:sp>
        <p:nvSpPr>
          <p:cNvPr id="5" name="Footer Placeholder 5">
            <a:extLst>
              <a:ext uri="{FF2B5EF4-FFF2-40B4-BE49-F238E27FC236}">
                <a16:creationId xmlns:a16="http://schemas.microsoft.com/office/drawing/2014/main" id="{E9E87320-7AB6-418F-8DAB-9144F7A1D5F2}"/>
              </a:ext>
            </a:extLst>
          </p:cNvPr>
          <p:cNvSpPr>
            <a:spLocks noGrp="1"/>
          </p:cNvSpPr>
          <p:nvPr>
            <p:ph type="ftr" sz="quarter" idx="11"/>
          </p:nvPr>
        </p:nvSpPr>
        <p:spPr>
          <a:xfrm>
            <a:off x="457200" y="6400000"/>
            <a:ext cx="5486400" cy="365125"/>
          </a:xfrm>
        </p:spPr>
        <p:txBody>
          <a:bodyPr/>
          <a:lstStyle/>
          <a:p>
            <a:pPr algn="l">
              <a:buNone/>
              <a:defRPr sz="1200"/>
            </a:pPr>
            <a:r>
              <a:rPr lang="en-US" sz="1200">
                <a:solidFill>
                  <a:srgbClr val="000000"/>
                </a:solidFill>
              </a:rPr>
              <a:t>© Copyright 2026 Vinyl Institute. All rights reserved.</a:t>
            </a:r>
          </a:p>
        </p:txBody>
      </p:sp>
    </p:spTree>
    <p:extLst>
      <p:ext uri="{BB962C8B-B14F-4D97-AF65-F5344CB8AC3E}">
        <p14:creationId xmlns:p14="http://schemas.microsoft.com/office/powerpoint/2010/main" val="612010231"/>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670D9F-74F2-31DE-2EF1-F0A1C86F0E28}"/>
              </a:ext>
            </a:extLst>
          </p:cNvPr>
          <p:cNvSpPr>
            <a:spLocks noGrp="1"/>
          </p:cNvSpPr>
          <p:nvPr>
            <p:ph type="title"/>
          </p:nvPr>
        </p:nvSpPr>
        <p:spPr/>
        <p:txBody>
          <a:bodyPr/>
          <a:lstStyle/>
          <a:p>
            <a:r>
              <a:rPr lang="en-US"/>
              <a:t>Resources</a:t>
            </a:r>
          </a:p>
        </p:txBody>
      </p:sp>
      <p:sp>
        <p:nvSpPr>
          <p:cNvPr id="4" name="Text Placeholder 3">
            <a:extLst>
              <a:ext uri="{FF2B5EF4-FFF2-40B4-BE49-F238E27FC236}">
                <a16:creationId xmlns:a16="http://schemas.microsoft.com/office/drawing/2014/main" id="{F26CCA66-BD28-C7BB-F072-13193106E356}"/>
              </a:ext>
            </a:extLst>
          </p:cNvPr>
          <p:cNvSpPr>
            <a:spLocks noGrp="1"/>
          </p:cNvSpPr>
          <p:nvPr>
            <p:ph type="body" sz="half" idx="11"/>
          </p:nvPr>
        </p:nvSpPr>
        <p:spPr>
          <a:xfrm>
            <a:off x="533644" y="1295883"/>
            <a:ext cx="11108023" cy="5247324"/>
          </a:xfrm>
        </p:spPr>
        <p:txBody>
          <a:bodyPr vert="horz" lIns="91440" tIns="45720" rIns="91440" bIns="45720" numCol="2" spcCol="365760" rtlCol="0" anchor="t">
            <a:noAutofit/>
          </a:bodyPr>
          <a:lstStyle/>
          <a:p>
            <a:pPr>
              <a:lnSpc>
                <a:spcPct val="100000"/>
              </a:lnSpc>
              <a:spcBef>
                <a:spcPts val="0"/>
              </a:spcBef>
              <a:spcAft>
                <a:spcPts val="1400"/>
              </a:spcAft>
            </a:pPr>
            <a:r>
              <a:rPr lang="en-US" sz="1400">
                <a:latin typeface="Trebuchet MS"/>
              </a:rPr>
              <a:t>Vinyl Recycling Directory. The Vinyl Institute, n.d., </a:t>
            </a:r>
            <a:r>
              <a:rPr lang="en-US" sz="1400">
                <a:solidFill>
                  <a:srgbClr val="1983C6"/>
                </a:solidFill>
                <a:latin typeface="Trebuchet MS"/>
                <a:hlinkClick r:id="rId3">
                  <a:extLst>
                    <a:ext uri="{A12FA001-AC4F-418D-AE19-62706E023703}">
                      <ahyp:hlinkClr xmlns:ahyp="http://schemas.microsoft.com/office/drawing/2018/hyperlinkcolor" val="tx"/>
                    </a:ext>
                  </a:extLst>
                </a:hlinkClick>
              </a:rPr>
              <a:t>https://www.vinylinfo.org/recycling-directory/</a:t>
            </a:r>
            <a:r>
              <a:rPr lang="en-US" sz="1400">
                <a:solidFill>
                  <a:srgbClr val="1983C6"/>
                </a:solidFill>
                <a:latin typeface="Trebuchet MS"/>
              </a:rPr>
              <a:t>. </a:t>
            </a:r>
            <a:r>
              <a:rPr lang="en-US" sz="1400">
                <a:latin typeface="Trebuchet MS"/>
              </a:rPr>
              <a:t>Accessed Feb. 2024. </a:t>
            </a:r>
          </a:p>
          <a:p>
            <a:pPr>
              <a:lnSpc>
                <a:spcPct val="100000"/>
              </a:lnSpc>
              <a:spcBef>
                <a:spcPts val="0"/>
              </a:spcBef>
              <a:spcAft>
                <a:spcPts val="1400"/>
              </a:spcAft>
            </a:pPr>
            <a:r>
              <a:rPr lang="en-US" sz="1400">
                <a:latin typeface="Trebuchet MS"/>
              </a:rPr>
              <a:t>Vinyl Verified, n.d., </a:t>
            </a:r>
            <a:r>
              <a:rPr lang="en-US" sz="1400">
                <a:solidFill>
                  <a:srgbClr val="1983C6"/>
                </a:solidFill>
                <a:latin typeface="Trebuchet MS"/>
                <a:hlinkClick r:id="rId4">
                  <a:extLst>
                    <a:ext uri="{A12FA001-AC4F-418D-AE19-62706E023703}">
                      <ahyp:hlinkClr xmlns:ahyp="http://schemas.microsoft.com/office/drawing/2018/hyperlinkcolor" val="tx"/>
                    </a:ext>
                  </a:extLst>
                </a:hlinkClick>
              </a:rPr>
              <a:t>https://vinylverified.com/</a:t>
            </a:r>
            <a:r>
              <a:rPr lang="en-US" sz="1400">
                <a:solidFill>
                  <a:srgbClr val="1983C6"/>
                </a:solidFill>
                <a:latin typeface="Trebuchet MS"/>
              </a:rPr>
              <a:t>. </a:t>
            </a:r>
            <a:r>
              <a:rPr lang="en-US" sz="1400">
                <a:latin typeface="Trebuchet MS"/>
              </a:rPr>
              <a:t>Accessed Feb. 2024.</a:t>
            </a:r>
          </a:p>
          <a:p>
            <a:pPr>
              <a:lnSpc>
                <a:spcPct val="100000"/>
              </a:lnSpc>
              <a:spcBef>
                <a:spcPts val="0"/>
              </a:spcBef>
              <a:spcAft>
                <a:spcPts val="1400"/>
              </a:spcAft>
            </a:pPr>
            <a:r>
              <a:rPr lang="en-US" sz="1400">
                <a:latin typeface="Trebuchet MS"/>
              </a:rPr>
              <a:t>WELL. International WELL Building Institute, n.d., </a:t>
            </a:r>
            <a:r>
              <a:rPr lang="en-US" sz="1400">
                <a:solidFill>
                  <a:srgbClr val="1983C6"/>
                </a:solidFill>
                <a:latin typeface="Trebuchet MS"/>
                <a:hlinkClick r:id="rId5">
                  <a:extLst>
                    <a:ext uri="{A12FA001-AC4F-418D-AE19-62706E023703}">
                      <ahyp:hlinkClr xmlns:ahyp="http://schemas.microsoft.com/office/drawing/2018/hyperlinkcolor" val="tx"/>
                    </a:ext>
                  </a:extLst>
                </a:hlinkClick>
              </a:rPr>
              <a:t>https://www.wellcertified.com/</a:t>
            </a:r>
            <a:r>
              <a:rPr lang="en-US" sz="1400">
                <a:solidFill>
                  <a:srgbClr val="1983C6"/>
                </a:solidFill>
                <a:latin typeface="Trebuchet MS"/>
              </a:rPr>
              <a:t>. </a:t>
            </a:r>
            <a:r>
              <a:rPr lang="en-US" sz="1400">
                <a:latin typeface="Trebuchet MS"/>
              </a:rPr>
              <a:t>Accessed Feb. 2024.</a:t>
            </a:r>
          </a:p>
          <a:p>
            <a:r>
              <a:rPr lang="en-US" sz="1400"/>
              <a:t>Carmen, R. (Jan. 1993): The Selection of Plastic Materials for Blood Bags, Transfusion Medicine Reviews, Vol. VII, No. 1</a:t>
            </a:r>
          </a:p>
          <a:p>
            <a:pPr>
              <a:lnSpc>
                <a:spcPct val="100000"/>
              </a:lnSpc>
              <a:spcBef>
                <a:spcPts val="0"/>
              </a:spcBef>
              <a:spcAft>
                <a:spcPts val="1400"/>
              </a:spcAft>
            </a:pPr>
            <a:r>
              <a:rPr lang="en-US" sz="1400">
                <a:latin typeface="Trebuchet MS"/>
              </a:rPr>
              <a:t>2 Centers for Disease Control/Blood Safety </a:t>
            </a:r>
            <a:r>
              <a:rPr lang="en-US" sz="1400">
                <a:latin typeface="Trebuchet MS"/>
                <a:hlinkClick r:id="rId6"/>
              </a:rPr>
              <a:t>https://www.cdc.gov/blood-safety/hcp/diagnosis-testing/?CDC_AAref_Val=https://www.cdc.gov/bloodsafety/basics.html</a:t>
            </a:r>
            <a:endParaRPr lang="en-US"/>
          </a:p>
          <a:p>
            <a:pPr>
              <a:lnSpc>
                <a:spcPct val="100000"/>
              </a:lnSpc>
              <a:spcBef>
                <a:spcPts val="0"/>
              </a:spcBef>
              <a:spcAft>
                <a:spcPts val="1400"/>
              </a:spcAft>
            </a:pPr>
            <a:r>
              <a:rPr lang="en-US" sz="1400">
                <a:latin typeface="Trebuchet MS"/>
              </a:rPr>
              <a:t>PVC Med Alliance, Fighting Ebola with PVC (Mar. 10, 2018) </a:t>
            </a:r>
            <a:r>
              <a:rPr lang="en-US" sz="1400">
                <a:latin typeface="Trebuchet MS"/>
                <a:hlinkClick r:id="rId7"/>
              </a:rPr>
              <a:t>https://pvcmed.org/fighting-ebola-with-pvc</a:t>
            </a:r>
            <a:endParaRPr lang="en-US" sz="1400">
              <a:hlinkClick r:id="rId7"/>
            </a:endParaRPr>
          </a:p>
          <a:p>
            <a:pPr>
              <a:lnSpc>
                <a:spcPct val="100000"/>
              </a:lnSpc>
              <a:spcBef>
                <a:spcPts val="0"/>
              </a:spcBef>
              <a:spcAft>
                <a:spcPts val="1400"/>
              </a:spcAft>
            </a:pPr>
            <a:r>
              <a:rPr lang="en-US" sz="1400">
                <a:latin typeface="Trebuchet MS"/>
              </a:rPr>
              <a:t>PVC Pipe Association </a:t>
            </a:r>
            <a:r>
              <a:rPr lang="en-US" sz="1400">
                <a:latin typeface="Trebuchet MS"/>
                <a:hlinkClick r:id="rId8"/>
              </a:rPr>
              <a:t>https://www.uni-bell.org/About-Us/Public-Health</a:t>
            </a:r>
            <a:endParaRPr lang="en-US" sz="1400">
              <a:hlinkClick r:id="rId8"/>
            </a:endParaRPr>
          </a:p>
          <a:p>
            <a:r>
              <a:rPr lang="en-US" sz="1400"/>
              <a:t>PVC Pipe Association Environmental Product Declaration</a:t>
            </a:r>
          </a:p>
          <a:p>
            <a:r>
              <a:rPr lang="en-US" sz="1400">
                <a:hlinkClick r:id="rId9"/>
              </a:rPr>
              <a:t>https://www.uni-bell.org/communication/images/environmental_product_declaration_for_water_and_sewer_piping.pdf</a:t>
            </a:r>
            <a:endParaRPr lang="en-US"/>
          </a:p>
          <a:p>
            <a:r>
              <a:rPr lang="en-US" sz="1400"/>
              <a:t>10 McKinsey and Company, Climate Impact of Plastics (July 2022)</a:t>
            </a:r>
            <a:endParaRPr lang="en-US"/>
          </a:p>
          <a:p>
            <a:pPr>
              <a:lnSpc>
                <a:spcPct val="100000"/>
              </a:lnSpc>
              <a:spcBef>
                <a:spcPts val="0"/>
              </a:spcBef>
              <a:spcAft>
                <a:spcPts val="1400"/>
              </a:spcAft>
            </a:pPr>
            <a:r>
              <a:rPr lang="en-US" sz="1400"/>
              <a:t>11 2022 cadeo Study Agriculture Energy Efficiency https://www.vinylinfo.org/wp-content/uploads/2022/12/Ag-Efficiency.pdf</a:t>
            </a:r>
            <a:endParaRPr lang="en-US"/>
          </a:p>
        </p:txBody>
      </p:sp>
      <p:sp>
        <p:nvSpPr>
          <p:cNvPr id="5" name="Footer Placeholder 5">
            <a:extLst>
              <a:ext uri="{FF2B5EF4-FFF2-40B4-BE49-F238E27FC236}">
                <a16:creationId xmlns:a16="http://schemas.microsoft.com/office/drawing/2014/main" id="{302B68F8-26E9-4F69-B8F6-B8FE54DB47AC}"/>
              </a:ext>
            </a:extLst>
          </p:cNvPr>
          <p:cNvSpPr>
            <a:spLocks noGrp="1"/>
          </p:cNvSpPr>
          <p:nvPr>
            <p:ph type="ftr" sz="quarter" idx="11"/>
          </p:nvPr>
        </p:nvSpPr>
        <p:spPr>
          <a:xfrm>
            <a:off x="457200" y="6400000"/>
            <a:ext cx="5486400" cy="365125"/>
          </a:xfrm>
        </p:spPr>
        <p:txBody>
          <a:bodyPr/>
          <a:lstStyle/>
          <a:p>
            <a:pPr algn="l">
              <a:buNone/>
              <a:defRPr sz="1200"/>
            </a:pPr>
            <a:r>
              <a:rPr lang="en-US" sz="1200">
                <a:solidFill>
                  <a:srgbClr val="000000"/>
                </a:solidFill>
              </a:rPr>
              <a:t>© Copyright 2026 Vinyl Institute. All rights reserved.</a:t>
            </a:r>
          </a:p>
        </p:txBody>
      </p:sp>
    </p:spTree>
    <p:extLst>
      <p:ext uri="{BB962C8B-B14F-4D97-AF65-F5344CB8AC3E}">
        <p14:creationId xmlns:p14="http://schemas.microsoft.com/office/powerpoint/2010/main" val="158913462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E81BF5-F9E4-ACE9-2976-312BD81AD086}"/>
              </a:ext>
            </a:extLst>
          </p:cNvPr>
          <p:cNvSpPr>
            <a:spLocks noGrp="1"/>
          </p:cNvSpPr>
          <p:nvPr>
            <p:ph type="title"/>
          </p:nvPr>
        </p:nvSpPr>
        <p:spPr/>
        <p:txBody>
          <a:bodyPr/>
          <a:lstStyle/>
          <a:p>
            <a:r>
              <a:rPr lang="en-US"/>
              <a:t>Modern Vinyl​</a:t>
            </a:r>
          </a:p>
        </p:txBody>
      </p:sp>
      <p:sp>
        <p:nvSpPr>
          <p:cNvPr id="4" name="Text Placeholder 3">
            <a:extLst>
              <a:ext uri="{FF2B5EF4-FFF2-40B4-BE49-F238E27FC236}">
                <a16:creationId xmlns:a16="http://schemas.microsoft.com/office/drawing/2014/main" id="{510E9B12-508E-A7A1-910C-5EC0A76C0243}"/>
              </a:ext>
            </a:extLst>
          </p:cNvPr>
          <p:cNvSpPr>
            <a:spLocks noGrp="1"/>
          </p:cNvSpPr>
          <p:nvPr>
            <p:ph type="body" sz="half" idx="14"/>
          </p:nvPr>
        </p:nvSpPr>
        <p:spPr>
          <a:xfrm>
            <a:off x="533645" y="1295200"/>
            <a:ext cx="4333323" cy="5107199"/>
          </a:xfrm>
        </p:spPr>
        <p:txBody>
          <a:bodyPr/>
          <a:lstStyle/>
          <a:p>
            <a:pPr marL="0" indent="0">
              <a:lnSpc>
                <a:spcPct val="100000"/>
              </a:lnSpc>
              <a:spcAft>
                <a:spcPts val="1200"/>
              </a:spcAft>
              <a:buNone/>
            </a:pPr>
            <a:r>
              <a:rPr lang="en-US" sz="2000" b="1"/>
              <a:t>What is Vinyl?​</a:t>
            </a:r>
          </a:p>
          <a:p>
            <a:pPr>
              <a:lnSpc>
                <a:spcPct val="100000"/>
              </a:lnSpc>
              <a:spcAft>
                <a:spcPts val="1200"/>
              </a:spcAft>
            </a:pPr>
            <a:r>
              <a:rPr lang="en-US" sz="2000" b="1">
                <a:solidFill>
                  <a:srgbClr val="E9AE22"/>
                </a:solidFill>
              </a:rPr>
              <a:t>Polyvinyl chloride</a:t>
            </a:r>
            <a:r>
              <a:rPr lang="en-US" sz="2000"/>
              <a:t>, known as PVC, or vinyl, is a synthetic thermoplastic material made </a:t>
            </a:r>
            <a:br>
              <a:rPr lang="en-US" sz="2000"/>
            </a:br>
            <a:r>
              <a:rPr lang="en-US" sz="2000"/>
              <a:t>by polymerizing vinyl chloride ​</a:t>
            </a:r>
          </a:p>
          <a:p>
            <a:pPr>
              <a:lnSpc>
                <a:spcPct val="100000"/>
              </a:lnSpc>
              <a:spcAft>
                <a:spcPts val="1200"/>
              </a:spcAft>
            </a:pPr>
            <a:r>
              <a:rPr lang="en-US" sz="2000"/>
              <a:t>Discovered in the 19th century and commercialized in the 1920s</a:t>
            </a:r>
          </a:p>
          <a:p>
            <a:pPr>
              <a:lnSpc>
                <a:spcPct val="100000"/>
              </a:lnSpc>
              <a:spcAft>
                <a:spcPts val="1200"/>
              </a:spcAft>
            </a:pPr>
            <a:r>
              <a:rPr lang="en-US" sz="2000"/>
              <a:t>Vinyl is the 3rd largest plastic produced in the world by volume​</a:t>
            </a:r>
          </a:p>
          <a:p>
            <a:pPr>
              <a:lnSpc>
                <a:spcPct val="100000"/>
              </a:lnSpc>
              <a:spcAft>
                <a:spcPts val="1200"/>
              </a:spcAft>
            </a:pPr>
            <a:r>
              <a:rPr lang="en-US" sz="2000"/>
              <a:t>Today’s vinyl manufacturers are committed to a high standard </a:t>
            </a:r>
            <a:br>
              <a:rPr lang="en-US" sz="2000"/>
            </a:br>
            <a:r>
              <a:rPr lang="en-US" sz="2000"/>
              <a:t>of health, safety and environmental performance​</a:t>
            </a:r>
          </a:p>
        </p:txBody>
      </p:sp>
      <p:pic>
        <p:nvPicPr>
          <p:cNvPr id="12" name="Picture Placeholder 10" descr="A person in a lab coat  Description automatically generated">
            <a:extLst>
              <a:ext uri="{FF2B5EF4-FFF2-40B4-BE49-F238E27FC236}">
                <a16:creationId xmlns:a16="http://schemas.microsoft.com/office/drawing/2014/main" id="{ADEA03A8-7249-B50A-B030-4317AB188370}"/>
              </a:ext>
            </a:extLst>
          </p:cNvPr>
          <p:cNvPicPr>
            <a:picLocks noChangeAspect="1"/>
          </p:cNvPicPr>
          <p:nvPr/>
        </p:nvPicPr>
        <p:blipFill>
          <a:blip r:embed="rId3" cstate="email">
            <a:extLst>
              <a:ext uri="{28A0092B-C50C-407E-A947-70E740481C1C}">
                <a14:useLocalDpi xmlns:a14="http://schemas.microsoft.com/office/drawing/2010/main"/>
              </a:ext>
            </a:extLst>
          </a:blip>
          <a:srcRect/>
          <a:stretch/>
        </p:blipFill>
        <p:spPr>
          <a:xfrm>
            <a:off x="5709494" y="516824"/>
            <a:ext cx="2376725" cy="1685603"/>
          </a:xfrm>
          <a:prstGeom prst="rect">
            <a:avLst/>
          </a:prstGeom>
          <a:noFill/>
        </p:spPr>
      </p:pic>
      <p:pic>
        <p:nvPicPr>
          <p:cNvPr id="22" name="Picture Placeholder 10">
            <a:extLst>
              <a:ext uri="{FF2B5EF4-FFF2-40B4-BE49-F238E27FC236}">
                <a16:creationId xmlns:a16="http://schemas.microsoft.com/office/drawing/2014/main" id="{8EB26A78-4935-2065-F313-9C27783DC789}"/>
              </a:ext>
            </a:extLst>
          </p:cNvPr>
          <p:cNvPicPr>
            <a:picLocks noChangeAspect="1"/>
          </p:cNvPicPr>
          <p:nvPr/>
        </p:nvPicPr>
        <p:blipFill>
          <a:blip r:embed="rId4"/>
          <a:srcRect l="8763" t="4653" r="3971" b="9443"/>
          <a:stretch/>
        </p:blipFill>
        <p:spPr>
          <a:xfrm>
            <a:off x="5709493" y="2470446"/>
            <a:ext cx="2376725" cy="1685603"/>
          </a:xfrm>
          <a:prstGeom prst="rect">
            <a:avLst/>
          </a:prstGeom>
          <a:noFill/>
        </p:spPr>
      </p:pic>
      <p:pic>
        <p:nvPicPr>
          <p:cNvPr id="23" name="Picture Placeholder 10">
            <a:extLst>
              <a:ext uri="{FF2B5EF4-FFF2-40B4-BE49-F238E27FC236}">
                <a16:creationId xmlns:a16="http://schemas.microsoft.com/office/drawing/2014/main" id="{8E62FE86-1EB0-0E67-8EB8-E6EB845FE9B5}"/>
              </a:ext>
            </a:extLst>
          </p:cNvPr>
          <p:cNvPicPr>
            <a:picLocks noChangeAspect="1"/>
          </p:cNvPicPr>
          <p:nvPr/>
        </p:nvPicPr>
        <p:blipFill>
          <a:blip r:embed="rId5" cstate="email">
            <a:extLst>
              <a:ext uri="{28A0092B-C50C-407E-A947-70E740481C1C}">
                <a14:useLocalDpi xmlns:a14="http://schemas.microsoft.com/office/drawing/2010/main"/>
              </a:ext>
            </a:extLst>
          </a:blip>
          <a:srcRect/>
          <a:stretch/>
        </p:blipFill>
        <p:spPr>
          <a:xfrm>
            <a:off x="5709493" y="4443733"/>
            <a:ext cx="2376725" cy="1685603"/>
          </a:xfrm>
          <a:prstGeom prst="rect">
            <a:avLst/>
          </a:prstGeom>
          <a:noFill/>
        </p:spPr>
      </p:pic>
      <p:pic>
        <p:nvPicPr>
          <p:cNvPr id="24" name="Picture Placeholder 10">
            <a:extLst>
              <a:ext uri="{FF2B5EF4-FFF2-40B4-BE49-F238E27FC236}">
                <a16:creationId xmlns:a16="http://schemas.microsoft.com/office/drawing/2014/main" id="{91009C0B-D8E5-67B6-47B8-47FCF81CCB03}"/>
              </a:ext>
            </a:extLst>
          </p:cNvPr>
          <p:cNvPicPr>
            <a:picLocks noChangeAspect="1"/>
          </p:cNvPicPr>
          <p:nvPr/>
        </p:nvPicPr>
        <p:blipFill>
          <a:blip r:embed="rId6" cstate="email">
            <a:extLst>
              <a:ext uri="{28A0092B-C50C-407E-A947-70E740481C1C}">
                <a14:useLocalDpi xmlns:a14="http://schemas.microsoft.com/office/drawing/2010/main"/>
              </a:ext>
            </a:extLst>
          </a:blip>
          <a:srcRect/>
          <a:stretch/>
        </p:blipFill>
        <p:spPr>
          <a:xfrm>
            <a:off x="8649339" y="516824"/>
            <a:ext cx="2376725" cy="1685603"/>
          </a:xfrm>
          <a:prstGeom prst="rect">
            <a:avLst/>
          </a:prstGeom>
          <a:noFill/>
        </p:spPr>
      </p:pic>
      <p:pic>
        <p:nvPicPr>
          <p:cNvPr id="25" name="Picture Placeholder 10">
            <a:extLst>
              <a:ext uri="{FF2B5EF4-FFF2-40B4-BE49-F238E27FC236}">
                <a16:creationId xmlns:a16="http://schemas.microsoft.com/office/drawing/2014/main" id="{3C20006D-5D17-11C1-E9D7-146B1879DFA3}"/>
              </a:ext>
            </a:extLst>
          </p:cNvPr>
          <p:cNvPicPr>
            <a:picLocks noChangeAspect="1"/>
          </p:cNvPicPr>
          <p:nvPr/>
        </p:nvPicPr>
        <p:blipFill>
          <a:blip r:embed="rId7"/>
          <a:srcRect l="10485" r="10485"/>
          <a:stretch/>
        </p:blipFill>
        <p:spPr>
          <a:xfrm>
            <a:off x="8649338" y="2480278"/>
            <a:ext cx="2376725" cy="1685603"/>
          </a:xfrm>
          <a:prstGeom prst="rect">
            <a:avLst/>
          </a:prstGeom>
          <a:noFill/>
        </p:spPr>
      </p:pic>
      <p:pic>
        <p:nvPicPr>
          <p:cNvPr id="26" name="Picture Placeholder 10">
            <a:extLst>
              <a:ext uri="{FF2B5EF4-FFF2-40B4-BE49-F238E27FC236}">
                <a16:creationId xmlns:a16="http://schemas.microsoft.com/office/drawing/2014/main" id="{0F64588F-159A-1BBC-25D2-91077E45A053}"/>
              </a:ext>
            </a:extLst>
          </p:cNvPr>
          <p:cNvPicPr>
            <a:picLocks noChangeAspect="1"/>
          </p:cNvPicPr>
          <p:nvPr/>
        </p:nvPicPr>
        <p:blipFill>
          <a:blip r:embed="rId8" cstate="email">
            <a:extLst>
              <a:ext uri="{28A0092B-C50C-407E-A947-70E740481C1C}">
                <a14:useLocalDpi xmlns:a14="http://schemas.microsoft.com/office/drawing/2010/main"/>
              </a:ext>
            </a:extLst>
          </a:blip>
          <a:srcRect/>
          <a:stretch/>
        </p:blipFill>
        <p:spPr>
          <a:xfrm>
            <a:off x="8649338" y="4443733"/>
            <a:ext cx="2376725" cy="1685603"/>
          </a:xfrm>
          <a:prstGeom prst="rect">
            <a:avLst/>
          </a:prstGeom>
          <a:noFill/>
        </p:spPr>
      </p:pic>
      <p:sp>
        <p:nvSpPr>
          <p:cNvPr id="27" name="Equal 26">
            <a:extLst>
              <a:ext uri="{FF2B5EF4-FFF2-40B4-BE49-F238E27FC236}">
                <a16:creationId xmlns:a16="http://schemas.microsoft.com/office/drawing/2014/main" id="{AB64F601-5016-DFBF-8013-23D4E681063F}"/>
              </a:ext>
            </a:extLst>
          </p:cNvPr>
          <p:cNvSpPr/>
          <p:nvPr/>
        </p:nvSpPr>
        <p:spPr>
          <a:xfrm>
            <a:off x="8171132" y="3181740"/>
            <a:ext cx="393291" cy="282677"/>
          </a:xfrm>
          <a:prstGeom prst="mathEqual">
            <a:avLst/>
          </a:prstGeom>
          <a:solidFill>
            <a:srgbClr val="E9AE2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8" name="Footer Placeholder 28">
            <a:extLst>
              <a:ext uri="{FF2B5EF4-FFF2-40B4-BE49-F238E27FC236}">
                <a16:creationId xmlns:a16="http://schemas.microsoft.com/office/drawing/2014/main" id="{1A6202DB-84E8-4509-B94C-93538AE77C4D}"/>
              </a:ext>
            </a:extLst>
          </p:cNvPr>
          <p:cNvSpPr>
            <a:spLocks noGrp="1"/>
          </p:cNvSpPr>
          <p:nvPr>
            <p:ph type="ftr" sz="quarter" idx="11"/>
          </p:nvPr>
        </p:nvSpPr>
        <p:spPr>
          <a:xfrm>
            <a:off x="457200" y="6400000"/>
            <a:ext cx="5486400" cy="365125"/>
          </a:xfrm>
        </p:spPr>
        <p:txBody>
          <a:bodyPr/>
          <a:lstStyle/>
          <a:p>
            <a:pPr algn="l">
              <a:buNone/>
              <a:defRPr sz="1200"/>
            </a:pPr>
            <a:r>
              <a:rPr lang="en-US" sz="1200" dirty="0">
                <a:solidFill>
                  <a:srgbClr val="000000"/>
                </a:solidFill>
              </a:rPr>
              <a:t>© Copyright 2026 Vinyl Institute. All rights reserved.</a:t>
            </a:r>
          </a:p>
        </p:txBody>
      </p:sp>
    </p:spTree>
    <p:extLst>
      <p:ext uri="{BB962C8B-B14F-4D97-AF65-F5344CB8AC3E}">
        <p14:creationId xmlns:p14="http://schemas.microsoft.com/office/powerpoint/2010/main" val="206750166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FC4107DE-C4AE-4B02-55BE-598302BFA108}"/>
              </a:ext>
            </a:extLst>
          </p:cNvPr>
          <p:cNvSpPr>
            <a:spLocks noGrp="1"/>
          </p:cNvSpPr>
          <p:nvPr>
            <p:ph type="body" sz="quarter" idx="11"/>
          </p:nvPr>
        </p:nvSpPr>
        <p:spPr>
          <a:xfrm>
            <a:off x="8094565" y="3362165"/>
            <a:ext cx="3743473" cy="1308158"/>
          </a:xfrm>
        </p:spPr>
        <p:txBody>
          <a:bodyPr vert="horz" lIns="91440" tIns="45720" rIns="91440" bIns="45720" rtlCol="0" anchor="t">
            <a:noAutofit/>
          </a:bodyPr>
          <a:lstStyle/>
          <a:p>
            <a:r>
              <a:rPr lang="en-US" sz="2400">
                <a:latin typeface="Trebuchet MS"/>
              </a:rPr>
              <a:t>Vinyl material composition, </a:t>
            </a:r>
          </a:p>
          <a:p>
            <a:r>
              <a:rPr lang="en-US" sz="2400">
                <a:latin typeface="Trebuchet MS"/>
              </a:rPr>
              <a:t>production, </a:t>
            </a:r>
          </a:p>
          <a:p>
            <a:r>
              <a:rPr lang="en-US" sz="2400">
                <a:latin typeface="Trebuchet MS"/>
              </a:rPr>
              <a:t>&amp; regulation</a:t>
            </a:r>
            <a:r>
              <a:rPr lang="en-US" sz="2400" b="0">
                <a:latin typeface="Trebuchet MS"/>
              </a:rPr>
              <a:t> ​</a:t>
            </a:r>
          </a:p>
        </p:txBody>
      </p:sp>
      <p:pic>
        <p:nvPicPr>
          <p:cNvPr id="8" name="Picture Placeholder 7">
            <a:extLst>
              <a:ext uri="{FF2B5EF4-FFF2-40B4-BE49-F238E27FC236}">
                <a16:creationId xmlns:a16="http://schemas.microsoft.com/office/drawing/2014/main" id="{FECBBEF0-C9B4-8921-6987-6D760C078BC2}"/>
              </a:ext>
            </a:extLst>
          </p:cNvPr>
          <p:cNvPicPr>
            <a:picLocks noGrp="1" noChangeAspect="1"/>
          </p:cNvPicPr>
          <p:nvPr>
            <p:ph type="pic" sz="quarter" idx="13"/>
          </p:nvPr>
        </p:nvPicPr>
        <p:blipFill>
          <a:blip r:embed="rId3" cstate="email">
            <a:extLst>
              <a:ext uri="{28A0092B-C50C-407E-A947-70E740481C1C}">
                <a14:useLocalDpi xmlns:a14="http://schemas.microsoft.com/office/drawing/2010/main"/>
              </a:ext>
            </a:extLst>
          </a:blip>
          <a:srcRect/>
          <a:stretch>
            <a:fillRect/>
          </a:stretch>
        </p:blipFill>
        <p:spPr/>
      </p:pic>
      <p:sp>
        <p:nvSpPr>
          <p:cNvPr id="3" name="Footer Placeholder 28">
            <a:extLst>
              <a:ext uri="{FF2B5EF4-FFF2-40B4-BE49-F238E27FC236}">
                <a16:creationId xmlns:a16="http://schemas.microsoft.com/office/drawing/2014/main" id="{C120F3C9-B2EF-DC84-EE73-0D2FA75153F8}"/>
              </a:ext>
            </a:extLst>
          </p:cNvPr>
          <p:cNvSpPr txBox="1">
            <a:spLocks/>
          </p:cNvSpPr>
          <p:nvPr/>
        </p:nvSpPr>
        <p:spPr>
          <a:xfrm>
            <a:off x="457200" y="6400001"/>
            <a:ext cx="6446520" cy="275120"/>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0"/>
              </a:spcBef>
              <a:buFont typeface="Arial" panose="020B0604020202020204" pitchFamily="34" charset="0"/>
              <a:buNone/>
              <a:defRPr sz="1800" b="1" i="0" kern="1200" cap="all" spc="150" baseline="0">
                <a:solidFill>
                  <a:srgbClr val="1983C6"/>
                </a:solidFill>
                <a:latin typeface="Trebuchet MS" panose="020B070302020209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defRPr sz="1200"/>
            </a:pPr>
            <a:r>
              <a:rPr lang="en-US" sz="1200">
                <a:solidFill>
                  <a:srgbClr val="000000"/>
                </a:solidFill>
              </a:rPr>
              <a:t>© Copyright 2026 Vinyl Institute. All rights reserved.</a:t>
            </a:r>
            <a:endParaRPr lang="en-US" sz="1200" dirty="0">
              <a:solidFill>
                <a:srgbClr val="000000"/>
              </a:solidFill>
            </a:endParaRPr>
          </a:p>
        </p:txBody>
      </p:sp>
    </p:spTree>
    <p:extLst>
      <p:ext uri="{BB962C8B-B14F-4D97-AF65-F5344CB8AC3E}">
        <p14:creationId xmlns:p14="http://schemas.microsoft.com/office/powerpoint/2010/main" val="308463841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32BBA5E-B7F0-FF5C-C456-111F4C1FF294}"/>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23E69D8F-4740-09C4-D678-C305C85B3CB4}"/>
              </a:ext>
            </a:extLst>
          </p:cNvPr>
          <p:cNvSpPr>
            <a:spLocks noGrp="1"/>
          </p:cNvSpPr>
          <p:nvPr>
            <p:ph type="title"/>
          </p:nvPr>
        </p:nvSpPr>
        <p:spPr/>
        <p:txBody>
          <a:bodyPr/>
          <a:lstStyle/>
          <a:p>
            <a:r>
              <a:rPr lang="en-US"/>
              <a:t>Vinyl Production process</a:t>
            </a:r>
            <a:endParaRPr lang="en-US">
              <a:solidFill>
                <a:srgbClr val="E9AE22"/>
              </a:solidFill>
            </a:endParaRPr>
          </a:p>
        </p:txBody>
      </p:sp>
      <p:pic>
        <p:nvPicPr>
          <p:cNvPr id="4" name="Picture 2">
            <a:extLst>
              <a:ext uri="{FF2B5EF4-FFF2-40B4-BE49-F238E27FC236}">
                <a16:creationId xmlns:a16="http://schemas.microsoft.com/office/drawing/2014/main" id="{38B64AC5-ED13-293F-A99B-C40D22BCE628}"/>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616820" y="1430570"/>
            <a:ext cx="9971596" cy="4750619"/>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F8CED94E-736E-7A94-8F8D-FA9C2C175F03}"/>
              </a:ext>
            </a:extLst>
          </p:cNvPr>
          <p:cNvSpPr txBox="1"/>
          <p:nvPr/>
        </p:nvSpPr>
        <p:spPr>
          <a:xfrm>
            <a:off x="1480520" y="6260358"/>
            <a:ext cx="6075744" cy="4001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00">
                <a:latin typeface="Aptos"/>
              </a:rPr>
              <a:t>Vinyl Institute, Production, Complex Chemistry Based on Common Salt, https://www.vinylinfo.org/production/</a:t>
            </a:r>
            <a:endParaRPr lang="en-US"/>
          </a:p>
        </p:txBody>
      </p:sp>
      <p:sp>
        <p:nvSpPr>
          <p:cNvPr id="7" name="Footer Placeholder 7">
            <a:extLst>
              <a:ext uri="{FF2B5EF4-FFF2-40B4-BE49-F238E27FC236}">
                <a16:creationId xmlns:a16="http://schemas.microsoft.com/office/drawing/2014/main" id="{72D1CD20-4A59-4D72-B1C3-8C2BCC178AE9}"/>
              </a:ext>
            </a:extLst>
          </p:cNvPr>
          <p:cNvSpPr>
            <a:spLocks noGrp="1"/>
          </p:cNvSpPr>
          <p:nvPr>
            <p:ph type="ftr" sz="quarter" idx="11"/>
          </p:nvPr>
        </p:nvSpPr>
        <p:spPr>
          <a:xfrm>
            <a:off x="5943722" y="6381892"/>
            <a:ext cx="5486400" cy="365125"/>
          </a:xfrm>
        </p:spPr>
        <p:txBody>
          <a:bodyPr/>
          <a:lstStyle/>
          <a:p>
            <a:pPr algn="l">
              <a:buNone/>
              <a:defRPr sz="1200"/>
            </a:pPr>
            <a:r>
              <a:rPr lang="en-US" sz="1200">
                <a:solidFill>
                  <a:srgbClr val="000000"/>
                </a:solidFill>
              </a:rPr>
              <a:t>© Copyright 2026 Vinyl Institute. All rights reserved.</a:t>
            </a:r>
          </a:p>
        </p:txBody>
      </p:sp>
    </p:spTree>
    <p:extLst>
      <p:ext uri="{BB962C8B-B14F-4D97-AF65-F5344CB8AC3E}">
        <p14:creationId xmlns:p14="http://schemas.microsoft.com/office/powerpoint/2010/main" val="204974050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29B346-9A0E-B939-7863-AD721F7826BB}"/>
              </a:ext>
            </a:extLst>
          </p:cNvPr>
          <p:cNvSpPr>
            <a:spLocks noGrp="1"/>
          </p:cNvSpPr>
          <p:nvPr>
            <p:ph type="title"/>
          </p:nvPr>
        </p:nvSpPr>
        <p:spPr/>
        <p:txBody>
          <a:bodyPr/>
          <a:lstStyle/>
          <a:p>
            <a:r>
              <a:rPr lang="en-US"/>
              <a:t>Vinyl Production process</a:t>
            </a:r>
            <a:endParaRPr lang="en-US">
              <a:solidFill>
                <a:srgbClr val="E9AE22"/>
              </a:solidFill>
            </a:endParaRPr>
          </a:p>
        </p:txBody>
      </p:sp>
      <p:pic>
        <p:nvPicPr>
          <p:cNvPr id="4" name="Picture 2">
            <a:extLst>
              <a:ext uri="{FF2B5EF4-FFF2-40B4-BE49-F238E27FC236}">
                <a16:creationId xmlns:a16="http://schemas.microsoft.com/office/drawing/2014/main" id="{FAD3AA44-DA24-5904-BE86-DB5B6261A9B9}"/>
              </a:ext>
            </a:extLst>
          </p:cNvPr>
          <p:cNvPicPr>
            <a:picLocks noChangeAspect="1" noChangeArrowheads="1"/>
          </p:cNvPicPr>
          <p:nvPr/>
        </p:nvPicPr>
        <p:blipFill>
          <a:blip r:embed="rId3"/>
          <a:srcRect/>
          <a:stretch/>
        </p:blipFill>
        <p:spPr bwMode="auto">
          <a:xfrm>
            <a:off x="626086" y="1430570"/>
            <a:ext cx="9953063" cy="4750618"/>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Rounded Corners 4">
            <a:extLst>
              <a:ext uri="{FF2B5EF4-FFF2-40B4-BE49-F238E27FC236}">
                <a16:creationId xmlns:a16="http://schemas.microsoft.com/office/drawing/2014/main" id="{A9E17F49-C08C-CCB6-3DC0-A89004FE814E}"/>
              </a:ext>
            </a:extLst>
          </p:cNvPr>
          <p:cNvSpPr/>
          <p:nvPr/>
        </p:nvSpPr>
        <p:spPr>
          <a:xfrm>
            <a:off x="811160" y="2851354"/>
            <a:ext cx="2261419" cy="2580967"/>
          </a:xfrm>
          <a:prstGeom prst="roundRect">
            <a:avLst/>
          </a:prstGeom>
          <a:noFill/>
          <a:ln>
            <a:solidFill>
              <a:srgbClr val="EC2027"/>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Footer Placeholder 6">
            <a:extLst>
              <a:ext uri="{FF2B5EF4-FFF2-40B4-BE49-F238E27FC236}">
                <a16:creationId xmlns:a16="http://schemas.microsoft.com/office/drawing/2014/main" id="{86B52B47-3B10-4D6D-8610-92768DA5640E}"/>
              </a:ext>
            </a:extLst>
          </p:cNvPr>
          <p:cNvSpPr>
            <a:spLocks noGrp="1"/>
          </p:cNvSpPr>
          <p:nvPr>
            <p:ph type="ftr" sz="quarter" idx="11"/>
          </p:nvPr>
        </p:nvSpPr>
        <p:spPr>
          <a:xfrm>
            <a:off x="457200" y="6400000"/>
            <a:ext cx="5486400" cy="365125"/>
          </a:xfrm>
        </p:spPr>
        <p:txBody>
          <a:bodyPr/>
          <a:lstStyle/>
          <a:p>
            <a:pPr algn="l">
              <a:buNone/>
              <a:defRPr sz="1200"/>
            </a:pPr>
            <a:r>
              <a:rPr lang="en-US" sz="1200">
                <a:solidFill>
                  <a:srgbClr val="000000"/>
                </a:solidFill>
              </a:rPr>
              <a:t>© Copyright 2026 Vinyl Institute. All rights reserved.</a:t>
            </a:r>
          </a:p>
        </p:txBody>
      </p:sp>
    </p:spTree>
    <p:extLst>
      <p:ext uri="{BB962C8B-B14F-4D97-AF65-F5344CB8AC3E}">
        <p14:creationId xmlns:p14="http://schemas.microsoft.com/office/powerpoint/2010/main" val="3580322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29B346-9A0E-B939-7863-AD721F7826BB}"/>
              </a:ext>
            </a:extLst>
          </p:cNvPr>
          <p:cNvSpPr>
            <a:spLocks noGrp="1"/>
          </p:cNvSpPr>
          <p:nvPr>
            <p:ph type="title"/>
          </p:nvPr>
        </p:nvSpPr>
        <p:spPr/>
        <p:txBody>
          <a:bodyPr/>
          <a:lstStyle/>
          <a:p>
            <a:r>
              <a:rPr lang="en-US"/>
              <a:t>Vinyl Production process​</a:t>
            </a:r>
          </a:p>
        </p:txBody>
      </p:sp>
      <p:pic>
        <p:nvPicPr>
          <p:cNvPr id="4" name="Picture 2">
            <a:extLst>
              <a:ext uri="{FF2B5EF4-FFF2-40B4-BE49-F238E27FC236}">
                <a16:creationId xmlns:a16="http://schemas.microsoft.com/office/drawing/2014/main" id="{E743F2E5-5753-7BC4-CA74-8F006049E137}"/>
              </a:ext>
            </a:extLst>
          </p:cNvPr>
          <p:cNvPicPr>
            <a:picLocks noChangeAspect="1" noChangeArrowheads="1"/>
          </p:cNvPicPr>
          <p:nvPr/>
        </p:nvPicPr>
        <p:blipFill>
          <a:blip r:embed="rId3"/>
          <a:srcRect/>
          <a:stretch/>
        </p:blipFill>
        <p:spPr bwMode="auto">
          <a:xfrm>
            <a:off x="626087" y="1430570"/>
            <a:ext cx="9953061" cy="4750618"/>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Rounded Corners 6">
            <a:extLst>
              <a:ext uri="{FF2B5EF4-FFF2-40B4-BE49-F238E27FC236}">
                <a16:creationId xmlns:a16="http://schemas.microsoft.com/office/drawing/2014/main" id="{E97C6908-567E-BF7F-2293-542C265D53D9}"/>
              </a:ext>
            </a:extLst>
          </p:cNvPr>
          <p:cNvSpPr/>
          <p:nvPr/>
        </p:nvSpPr>
        <p:spPr>
          <a:xfrm>
            <a:off x="2875934" y="2851354"/>
            <a:ext cx="1794387" cy="2236838"/>
          </a:xfrm>
          <a:prstGeom prst="roundRect">
            <a:avLst/>
          </a:prstGeom>
          <a:noFill/>
          <a:ln>
            <a:solidFill>
              <a:srgbClr val="EC2027"/>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Footer Placeholder 8">
            <a:extLst>
              <a:ext uri="{FF2B5EF4-FFF2-40B4-BE49-F238E27FC236}">
                <a16:creationId xmlns:a16="http://schemas.microsoft.com/office/drawing/2014/main" id="{7E330AF4-8804-4D67-BC89-E4B9804420D9}"/>
              </a:ext>
            </a:extLst>
          </p:cNvPr>
          <p:cNvSpPr>
            <a:spLocks noGrp="1"/>
          </p:cNvSpPr>
          <p:nvPr>
            <p:ph type="ftr" sz="quarter" idx="11"/>
          </p:nvPr>
        </p:nvSpPr>
        <p:spPr>
          <a:xfrm>
            <a:off x="457200" y="6400000"/>
            <a:ext cx="5486400" cy="365125"/>
          </a:xfrm>
        </p:spPr>
        <p:txBody>
          <a:bodyPr/>
          <a:lstStyle/>
          <a:p>
            <a:pPr algn="l">
              <a:buNone/>
              <a:defRPr sz="1200"/>
            </a:pPr>
            <a:r>
              <a:rPr lang="en-US" sz="1200">
                <a:solidFill>
                  <a:srgbClr val="000000"/>
                </a:solidFill>
              </a:rPr>
              <a:t>© Copyright 2026 Vinyl Institute. All rights reserved.</a:t>
            </a:r>
          </a:p>
        </p:txBody>
      </p:sp>
    </p:spTree>
    <p:extLst>
      <p:ext uri="{BB962C8B-B14F-4D97-AF65-F5344CB8AC3E}">
        <p14:creationId xmlns:p14="http://schemas.microsoft.com/office/powerpoint/2010/main" val="17421255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ags/tag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heme/theme1.xml><?xml version="1.0" encoding="utf-8"?>
<a:theme xmlns:a="http://schemas.openxmlformats.org/drawingml/2006/main" name="Office Theme">
  <a:themeElements>
    <a:clrScheme name="Custom 2">
      <a:dk1>
        <a:srgbClr val="000000"/>
      </a:dk1>
      <a:lt1>
        <a:srgbClr val="FFFFFF"/>
      </a:lt1>
      <a:dk2>
        <a:srgbClr val="44546A"/>
      </a:dk2>
      <a:lt2>
        <a:srgbClr val="E7E6E6"/>
      </a:lt2>
      <a:accent1>
        <a:srgbClr val="1883C6"/>
      </a:accent1>
      <a:accent2>
        <a:srgbClr val="4C4C4C"/>
      </a:accent2>
      <a:accent3>
        <a:srgbClr val="666666"/>
      </a:accent3>
      <a:accent4>
        <a:srgbClr val="979797"/>
      </a:accent4>
      <a:accent5>
        <a:srgbClr val="C2C2C2"/>
      </a:accent5>
      <a:accent6>
        <a:srgbClr val="E7E6E6"/>
      </a:accent6>
      <a:hlink>
        <a:srgbClr val="C80403"/>
      </a:hlink>
      <a:folHlink>
        <a:srgbClr val="48A1FA"/>
      </a:folHlink>
    </a:clrScheme>
    <a:fontScheme name="Trebuchet MS">
      <a:majorFont>
        <a:latin typeface="Trebuchet MS" panose="020B0603020202020204"/>
        <a:ea typeface=""/>
        <a:cs typeface=""/>
        <a:font script="Jpan" typeface="HGｺﾞｼｯｸM"/>
        <a:font script="Hang" typeface="맑은 고딕"/>
        <a:font script="Hans" typeface="方正姚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panose="020B0603020202020204"/>
        <a:ea typeface=""/>
        <a:cs typeface=""/>
        <a:font script="Jpan" typeface="HG丸ｺﾞｼｯｸM-PRO"/>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A152C319490F1D478DAFC2FE51CF4234" ma:contentTypeVersion="19" ma:contentTypeDescription="Create a new document." ma:contentTypeScope="" ma:versionID="dce9c6cf6a0d94acbb1786b11c89afb6">
  <xsd:schema xmlns:xsd="http://www.w3.org/2001/XMLSchema" xmlns:xs="http://www.w3.org/2001/XMLSchema" xmlns:p="http://schemas.microsoft.com/office/2006/metadata/properties" xmlns:ns2="63b8e70b-2062-40e2-9fa1-118199676626" xmlns:ns3="e9217314-c856-4a93-9c06-8dbc9bf1d5fd" targetNamespace="http://schemas.microsoft.com/office/2006/metadata/properties" ma:root="true" ma:fieldsID="87f1662de9287b106d93ecc9cd668a24" ns2:_="" ns3:_="">
    <xsd:import namespace="63b8e70b-2062-40e2-9fa1-118199676626"/>
    <xsd:import namespace="e9217314-c856-4a93-9c06-8dbc9bf1d5fd"/>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2:MediaServiceDateTaken" minOccurs="0"/>
                <xsd:element ref="ns2:MediaServiceOCR" minOccurs="0"/>
                <xsd:element ref="ns2:MediaServiceGenerationTime" minOccurs="0"/>
                <xsd:element ref="ns2:MediaServiceEventHashCode" minOccurs="0"/>
                <xsd:element ref="ns2:MediaServiceLocation" minOccurs="0"/>
                <xsd:element ref="ns3:SharedWithUsers" minOccurs="0"/>
                <xsd:element ref="ns3:SharedWithDetails" minOccurs="0"/>
                <xsd:element ref="ns2:MediaLengthInSeconds" minOccurs="0"/>
                <xsd:element ref="ns2:lcf76f155ced4ddcb4097134ff3c332f" minOccurs="0"/>
                <xsd:element ref="ns3:TaxCatchAll" minOccurs="0"/>
                <xsd:element ref="ns2:MediaServiceObjectDetectorVersions" minOccurs="0"/>
                <xsd:element ref="ns2:MediaServiceSearchProperties" minOccurs="0"/>
                <xsd:element ref="ns2:MediaServiceBilling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63b8e70b-2062-40e2-9fa1-118199676626"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DateTaken" ma:index="12" nillable="true" ma:displayName="MediaServiceDateTaken" ma:hidden="true" ma:internalName="MediaServiceDateTaken" ma:readOnly="true">
      <xsd:simpleType>
        <xsd:restriction base="dms:Text"/>
      </xsd:simpleType>
    </xsd:element>
    <xsd:element name="MediaServiceOCR" ma:index="13" nillable="true" ma:displayName="Extracted Text" ma:internalName="MediaServiceOCR" ma:readOnly="true">
      <xsd:simpleType>
        <xsd:restriction base="dms:Note">
          <xsd:maxLength value="255"/>
        </xsd:restriction>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ServiceLocation" ma:index="16" nillable="true" ma:displayName="Location" ma:internalName="MediaServiceLocation" ma:readOnly="true">
      <xsd:simpleType>
        <xsd:restriction base="dms:Text"/>
      </xsd:simpleType>
    </xsd:element>
    <xsd:element name="MediaLengthInSeconds" ma:index="19" nillable="true" ma:displayName="Length (seconds)" ma:internalName="MediaLengthInSeconds" ma:readOnly="true">
      <xsd:simpleType>
        <xsd:restriction base="dms:Unknown"/>
      </xsd:simpleType>
    </xsd:element>
    <xsd:element name="lcf76f155ced4ddcb4097134ff3c332f" ma:index="21" nillable="true" ma:taxonomy="true" ma:internalName="lcf76f155ced4ddcb4097134ff3c332f" ma:taxonomyFieldName="MediaServiceImageTags" ma:displayName="Image Tags" ma:readOnly="false" ma:fieldId="{5cf76f15-5ced-4ddc-b409-7134ff3c332f}" ma:taxonomyMulti="true" ma:sspId="f7b9d658-64ca-452f-b457-6e611412e05a"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3" nillable="true" ma:displayName="MediaServiceObjectDetectorVersions" ma:description="" ma:hidden="true" ma:indexed="true" ma:internalName="MediaServiceObjectDetectorVersions" ma:readOnly="true">
      <xsd:simpleType>
        <xsd:restriction base="dms:Text"/>
      </xsd:simpleType>
    </xsd:element>
    <xsd:element name="MediaServiceSearchProperties" ma:index="24" nillable="true" ma:displayName="MediaServiceSearchProperties" ma:hidden="true" ma:internalName="MediaServiceSearchProperties" ma:readOnly="true">
      <xsd:simpleType>
        <xsd:restriction base="dms:Note"/>
      </xsd:simpleType>
    </xsd:element>
    <xsd:element name="MediaServiceBillingMetadata" ma:index="25" nillable="true" ma:displayName="MediaServiceBillingMetadata" ma:hidden="true" ma:internalName="MediaServiceBillingMetadata"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e9217314-c856-4a93-9c06-8dbc9bf1d5fd" elementFormDefault="qualified">
    <xsd:import namespace="http://schemas.microsoft.com/office/2006/documentManagement/types"/>
    <xsd:import namespace="http://schemas.microsoft.com/office/infopath/2007/PartnerControls"/>
    <xsd:element name="SharedWithUsers" ma:index="17"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8" nillable="true" ma:displayName="Shared With Details" ma:internalName="SharedWithDetails" ma:readOnly="true">
      <xsd:simpleType>
        <xsd:restriction base="dms:Note">
          <xsd:maxLength value="255"/>
        </xsd:restriction>
      </xsd:simpleType>
    </xsd:element>
    <xsd:element name="TaxCatchAll" ma:index="22" nillable="true" ma:displayName="Taxonomy Catch All Column" ma:hidden="true" ma:list="{3cd20e4f-5198-484b-8f5e-98af740ea44d}" ma:internalName="TaxCatchAll" ma:showField="CatchAllData" ma:web="e9217314-c856-4a93-9c06-8dbc9bf1d5fd">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TaxCatchAll xmlns="e9217314-c856-4a93-9c06-8dbc9bf1d5fd" xsi:nil="true"/>
    <lcf76f155ced4ddcb4097134ff3c332f xmlns="63b8e70b-2062-40e2-9fa1-118199676626">
      <Terms xmlns="http://schemas.microsoft.com/office/infopath/2007/PartnerControls"/>
    </lcf76f155ced4ddcb4097134ff3c332f>
  </documentManagement>
</p:properties>
</file>

<file path=customXml/itemProps1.xml><?xml version="1.0" encoding="utf-8"?>
<ds:datastoreItem xmlns:ds="http://schemas.openxmlformats.org/officeDocument/2006/customXml" ds:itemID="{CE886D7E-4F83-4C66-A785-E78532926E85}">
  <ds:schemaRefs>
    <ds:schemaRef ds:uri="63b8e70b-2062-40e2-9fa1-118199676626"/>
    <ds:schemaRef ds:uri="e9217314-c856-4a93-9c06-8dbc9bf1d5fd"/>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2.xml><?xml version="1.0" encoding="utf-8"?>
<ds:datastoreItem xmlns:ds="http://schemas.openxmlformats.org/officeDocument/2006/customXml" ds:itemID="{E497ECC2-72B7-4DEA-9498-656D5FE0F19B}">
  <ds:schemaRefs>
    <ds:schemaRef ds:uri="http://schemas.microsoft.com/sharepoint/v3/contenttype/forms"/>
  </ds:schemaRefs>
</ds:datastoreItem>
</file>

<file path=customXml/itemProps3.xml><?xml version="1.0" encoding="utf-8"?>
<ds:datastoreItem xmlns:ds="http://schemas.openxmlformats.org/officeDocument/2006/customXml" ds:itemID="{2E3DBA6A-95A7-414D-96D9-EC8801991BFC}">
  <ds:schemaRefs>
    <ds:schemaRef ds:uri="63b8e70b-2062-40e2-9fa1-118199676626"/>
    <ds:schemaRef ds:uri="http://schemas.microsoft.com/office/2006/documentManagement/types"/>
    <ds:schemaRef ds:uri="http://purl.org/dc/dcmitype/"/>
    <ds:schemaRef ds:uri="http://purl.org/dc/elements/1.1/"/>
    <ds:schemaRef ds:uri="http://www.w3.org/XML/1998/namespace"/>
    <ds:schemaRef ds:uri="http://schemas.openxmlformats.org/package/2006/metadata/core-properties"/>
    <ds:schemaRef ds:uri="http://schemas.microsoft.com/office/infopath/2007/PartnerControls"/>
    <ds:schemaRef ds:uri="http://schemas.microsoft.com/office/2006/metadata/properties"/>
    <ds:schemaRef ds:uri="e9217314-c856-4a93-9c06-8dbc9bf1d5fd"/>
    <ds:schemaRef ds:uri="http://purl.org/dc/terms/"/>
  </ds:schemaRefs>
</ds:datastoreItem>
</file>

<file path=docProps/app.xml><?xml version="1.0" encoding="utf-8"?>
<Properties xmlns="http://schemas.openxmlformats.org/officeDocument/2006/extended-properties" xmlns:vt="http://schemas.openxmlformats.org/officeDocument/2006/docPropsVTypes">
  <TotalTime>126</TotalTime>
  <Words>7100</Words>
  <Application>Microsoft Office PowerPoint</Application>
  <PresentationFormat>Widescreen</PresentationFormat>
  <Paragraphs>455</Paragraphs>
  <Slides>47</Slides>
  <Notes>46</Notes>
  <HiddenSlides>0</HiddenSlides>
  <MMClips>0</MMClips>
  <ScaleCrop>false</ScaleCrop>
  <HeadingPairs>
    <vt:vector size="4" baseType="variant">
      <vt:variant>
        <vt:lpstr>Theme</vt:lpstr>
      </vt:variant>
      <vt:variant>
        <vt:i4>1</vt:i4>
      </vt:variant>
      <vt:variant>
        <vt:lpstr>Slide Titles</vt:lpstr>
      </vt:variant>
      <vt:variant>
        <vt:i4>47</vt:i4>
      </vt:variant>
    </vt:vector>
  </HeadingPairs>
  <TitlesOfParts>
    <vt:vector size="48" baseType="lpstr">
      <vt:lpstr>Office Theme</vt:lpstr>
      <vt:lpstr>Modern Vinyl</vt:lpstr>
      <vt:lpstr>PowerPoint Presentation</vt:lpstr>
      <vt:lpstr>Presentation Description</vt:lpstr>
      <vt:lpstr>Learning Objectives</vt:lpstr>
      <vt:lpstr>Modern Vinyl​</vt:lpstr>
      <vt:lpstr>PowerPoint Presentation</vt:lpstr>
      <vt:lpstr>Vinyl Production process</vt:lpstr>
      <vt:lpstr>Vinyl Production process</vt:lpstr>
      <vt:lpstr>Vinyl Production process​</vt:lpstr>
      <vt:lpstr>Vinyl Production process</vt:lpstr>
      <vt:lpstr>Vinyl Production process</vt:lpstr>
      <vt:lpstr>Vinyl Production process​</vt:lpstr>
      <vt:lpstr>Vinyl Production process​</vt:lpstr>
      <vt:lpstr>Vinyl Production Safety Performance ​</vt:lpstr>
      <vt:lpstr>Cancer risks in the louisiana industrial corridor ​</vt:lpstr>
      <vt:lpstr>Cancer risks in the louisiana industrial corridor​</vt:lpstr>
      <vt:lpstr>Vinyl Production Regulations​</vt:lpstr>
      <vt:lpstr> US Vinyl Chloride Ambient Emissions  On Unit Basis, Down 92% Per Lb. Produced Since 1987</vt:lpstr>
      <vt:lpstr> US Ethylene Dichloride Ambient Emissions  On Unit Basis, Down 97.4% Per Lb. Produced Since 1987</vt:lpstr>
      <vt:lpstr>Vinyl Production Emissions Performance ​</vt:lpstr>
      <vt:lpstr>PowerPoint Presentation</vt:lpstr>
      <vt:lpstr>Vinyl is Essential  to Everyday Life</vt:lpstr>
      <vt:lpstr>Vinyl and the Sustainable Development Goals </vt:lpstr>
      <vt:lpstr>Vinyl and SDG 3: Good Health and Well-Being</vt:lpstr>
      <vt:lpstr>Vinyl and SDG 6: Clean Water and Sanitation</vt:lpstr>
      <vt:lpstr>Vinyl and SDG 11: Sustainable Cities and Communities</vt:lpstr>
      <vt:lpstr>Vinyl and SDG 12: Responsible Consumption and Production</vt:lpstr>
      <vt:lpstr>An Ideal Building Material</vt:lpstr>
      <vt:lpstr>Fire Safety</vt:lpstr>
      <vt:lpstr>Flooring &amp; Specialty Flooring</vt:lpstr>
      <vt:lpstr>Fabrics and Furniture for Infection Control</vt:lpstr>
      <vt:lpstr>Ceilings</vt:lpstr>
      <vt:lpstr>Wall Coverings </vt:lpstr>
      <vt:lpstr>Vinyl Roofing membrane</vt:lpstr>
      <vt:lpstr>Windows &amp; Cladding</vt:lpstr>
      <vt:lpstr>Cladding &amp; Trim </vt:lpstr>
      <vt:lpstr>PowerPoint Presentation</vt:lpstr>
      <vt:lpstr>Responsible vinyl Manufacturing</vt:lpstr>
      <vt:lpstr>+Vantage Vinyl</vt:lpstr>
      <vt:lpstr>The +Vantage Vinyl Program's FIVE Pillars</vt:lpstr>
      <vt:lpstr>+Vantage Vinyl: Three Levels of Verification</vt:lpstr>
      <vt:lpstr>In Summary</vt:lpstr>
      <vt:lpstr>Join the Vinyl Movement</vt:lpstr>
      <vt:lpstr>Resources</vt:lpstr>
      <vt:lpstr>Resources</vt:lpstr>
      <vt:lpstr>Resources</vt:lpstr>
      <vt:lpstr>Resources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Specifying  Modern Vinyl</dc:title>
  <dc:creator>Dejia Jordan</dc:creator>
  <cp:lastModifiedBy>Jay W. Thomas</cp:lastModifiedBy>
  <cp:revision>582</cp:revision>
  <dcterms:created xsi:type="dcterms:W3CDTF">2024-06-17T14:28:55Z</dcterms:created>
  <dcterms:modified xsi:type="dcterms:W3CDTF">2026-05-30T16:53:18Z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0x010100A152C319490F1D478DAFC2FE51CF4234</vt:lpwstr>
  </property>
  <property fmtid="{D5CDD505-2E9C-101B-9397-08002B2CF9AE}" pid="3" name="MediaServiceImageTags">
    <vt:lpwstr/>
  </property>
</Properties>
</file>